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01"/>
  </p:notesMasterIdLst>
  <p:handoutMasterIdLst>
    <p:handoutMasterId r:id="rId102"/>
  </p:handoutMasterIdLst>
  <p:sldIdLst>
    <p:sldId id="256" r:id="rId2"/>
    <p:sldId id="467" r:id="rId3"/>
    <p:sldId id="468" r:id="rId4"/>
    <p:sldId id="457" r:id="rId5"/>
    <p:sldId id="458" r:id="rId6"/>
    <p:sldId id="459" r:id="rId7"/>
    <p:sldId id="460" r:id="rId8"/>
    <p:sldId id="464" r:id="rId9"/>
    <p:sldId id="394" r:id="rId10"/>
    <p:sldId id="267" r:id="rId11"/>
    <p:sldId id="368" r:id="rId12"/>
    <p:sldId id="466" r:id="rId13"/>
    <p:sldId id="369" r:id="rId14"/>
    <p:sldId id="370" r:id="rId15"/>
    <p:sldId id="371" r:id="rId16"/>
    <p:sldId id="372" r:id="rId17"/>
    <p:sldId id="373" r:id="rId18"/>
    <p:sldId id="374" r:id="rId19"/>
    <p:sldId id="375" r:id="rId20"/>
    <p:sldId id="376" r:id="rId21"/>
    <p:sldId id="377" r:id="rId22"/>
    <p:sldId id="378" r:id="rId23"/>
    <p:sldId id="379" r:id="rId24"/>
    <p:sldId id="380" r:id="rId25"/>
    <p:sldId id="381" r:id="rId26"/>
    <p:sldId id="382" r:id="rId27"/>
    <p:sldId id="383" r:id="rId28"/>
    <p:sldId id="384" r:id="rId29"/>
    <p:sldId id="385" r:id="rId30"/>
    <p:sldId id="386" r:id="rId31"/>
    <p:sldId id="387" r:id="rId32"/>
    <p:sldId id="388" r:id="rId33"/>
    <p:sldId id="389" r:id="rId34"/>
    <p:sldId id="390" r:id="rId35"/>
    <p:sldId id="391" r:id="rId36"/>
    <p:sldId id="392" r:id="rId37"/>
    <p:sldId id="393" r:id="rId38"/>
    <p:sldId id="395" r:id="rId39"/>
    <p:sldId id="397" r:id="rId40"/>
    <p:sldId id="398" r:id="rId41"/>
    <p:sldId id="399" r:id="rId42"/>
    <p:sldId id="400" r:id="rId43"/>
    <p:sldId id="401" r:id="rId44"/>
    <p:sldId id="402" r:id="rId45"/>
    <p:sldId id="403" r:id="rId46"/>
    <p:sldId id="404" r:id="rId47"/>
    <p:sldId id="405" r:id="rId48"/>
    <p:sldId id="406" r:id="rId49"/>
    <p:sldId id="407" r:id="rId50"/>
    <p:sldId id="408" r:id="rId51"/>
    <p:sldId id="409" r:id="rId52"/>
    <p:sldId id="410" r:id="rId53"/>
    <p:sldId id="411" r:id="rId54"/>
    <p:sldId id="412" r:id="rId55"/>
    <p:sldId id="413" r:id="rId56"/>
    <p:sldId id="414" r:id="rId57"/>
    <p:sldId id="415" r:id="rId58"/>
    <p:sldId id="416" r:id="rId59"/>
    <p:sldId id="417" r:id="rId60"/>
    <p:sldId id="418" r:id="rId61"/>
    <p:sldId id="419" r:id="rId62"/>
    <p:sldId id="420" r:id="rId63"/>
    <p:sldId id="421" r:id="rId64"/>
    <p:sldId id="422" r:id="rId65"/>
    <p:sldId id="423" r:id="rId66"/>
    <p:sldId id="424" r:id="rId67"/>
    <p:sldId id="425" r:id="rId68"/>
    <p:sldId id="426" r:id="rId69"/>
    <p:sldId id="427" r:id="rId70"/>
    <p:sldId id="428" r:id="rId71"/>
    <p:sldId id="429" r:id="rId72"/>
    <p:sldId id="430" r:id="rId73"/>
    <p:sldId id="431" r:id="rId74"/>
    <p:sldId id="433" r:id="rId75"/>
    <p:sldId id="434" r:id="rId76"/>
    <p:sldId id="435" r:id="rId77"/>
    <p:sldId id="436" r:id="rId78"/>
    <p:sldId id="437" r:id="rId79"/>
    <p:sldId id="438" r:id="rId80"/>
    <p:sldId id="439" r:id="rId81"/>
    <p:sldId id="440" r:id="rId82"/>
    <p:sldId id="441" r:id="rId83"/>
    <p:sldId id="443" r:id="rId84"/>
    <p:sldId id="442" r:id="rId85"/>
    <p:sldId id="444" r:id="rId86"/>
    <p:sldId id="445" r:id="rId87"/>
    <p:sldId id="446" r:id="rId88"/>
    <p:sldId id="447" r:id="rId89"/>
    <p:sldId id="448" r:id="rId90"/>
    <p:sldId id="449" r:id="rId91"/>
    <p:sldId id="450" r:id="rId92"/>
    <p:sldId id="451" r:id="rId93"/>
    <p:sldId id="452" r:id="rId94"/>
    <p:sldId id="453" r:id="rId95"/>
    <p:sldId id="454" r:id="rId96"/>
    <p:sldId id="455" r:id="rId97"/>
    <p:sldId id="462" r:id="rId98"/>
    <p:sldId id="463" r:id="rId99"/>
    <p:sldId id="465" r:id="rId100"/>
  </p:sldIdLst>
  <p:sldSz cx="9144000" cy="5143500" type="screen16x9"/>
  <p:notesSz cx="9388475" cy="7102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A72"/>
    <a:srgbClr val="114063"/>
    <a:srgbClr val="26501C"/>
    <a:srgbClr val="DD8E0D"/>
    <a:srgbClr val="F09A0E"/>
    <a:srgbClr val="F3A931"/>
    <a:srgbClr val="532476"/>
    <a:srgbClr val="4C216D"/>
    <a:srgbClr val="BD790B"/>
    <a:srgbClr val="3348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155" d="100"/>
          <a:sy n="155" d="100"/>
        </p:scale>
        <p:origin x="354" y="132"/>
      </p:cViewPr>
      <p:guideLst>
        <p:guide orient="horz" pos="1644"/>
        <p:guide pos="2880"/>
      </p:guideLst>
    </p:cSldViewPr>
  </p:slideViewPr>
  <p:notesTextViewPr>
    <p:cViewPr>
      <p:scale>
        <a:sx n="1" d="1"/>
        <a:sy n="1" d="1"/>
      </p:scale>
      <p:origin x="0" y="0"/>
    </p:cViewPr>
  </p:notesTextViewPr>
  <p:notesViewPr>
    <p:cSldViewPr snapToGrid="0">
      <p:cViewPr varScale="1">
        <p:scale>
          <a:sx n="121" d="100"/>
          <a:sy n="121" d="100"/>
        </p:scale>
        <p:origin x="2136"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5FCA87-010D-7ECC-E17A-E1AEEC123B1E}"/>
              </a:ext>
            </a:extLst>
          </p:cNvPr>
          <p:cNvSpPr>
            <a:spLocks noGrp="1"/>
          </p:cNvSpPr>
          <p:nvPr>
            <p:ph type="hdr" sz="quarter"/>
          </p:nvPr>
        </p:nvSpPr>
        <p:spPr>
          <a:xfrm>
            <a:off x="0" y="3"/>
            <a:ext cx="4068650" cy="356049"/>
          </a:xfrm>
          <a:prstGeom prst="rect">
            <a:avLst/>
          </a:prstGeom>
        </p:spPr>
        <p:txBody>
          <a:bodyPr vert="horz" lIns="103581" tIns="51791" rIns="103581" bIns="51791" rtlCol="0"/>
          <a:lstStyle>
            <a:lvl1pPr algn="l">
              <a:defRPr sz="1400"/>
            </a:lvl1pPr>
          </a:lstStyle>
          <a:p>
            <a:endParaRPr lang="en-US"/>
          </a:p>
        </p:txBody>
      </p:sp>
      <p:sp>
        <p:nvSpPr>
          <p:cNvPr id="3" name="Date Placeholder 2">
            <a:extLst>
              <a:ext uri="{FF2B5EF4-FFF2-40B4-BE49-F238E27FC236}">
                <a16:creationId xmlns:a16="http://schemas.microsoft.com/office/drawing/2014/main" id="{B2903917-E30F-4CB0-B4C0-8193024022CF}"/>
              </a:ext>
            </a:extLst>
          </p:cNvPr>
          <p:cNvSpPr>
            <a:spLocks noGrp="1"/>
          </p:cNvSpPr>
          <p:nvPr>
            <p:ph type="dt" sz="quarter" idx="1"/>
          </p:nvPr>
        </p:nvSpPr>
        <p:spPr>
          <a:xfrm>
            <a:off x="5318274" y="3"/>
            <a:ext cx="4068650" cy="356049"/>
          </a:xfrm>
          <a:prstGeom prst="rect">
            <a:avLst/>
          </a:prstGeom>
        </p:spPr>
        <p:txBody>
          <a:bodyPr vert="horz" lIns="103581" tIns="51791" rIns="103581" bIns="51791" rtlCol="0"/>
          <a:lstStyle>
            <a:lvl1pPr algn="r">
              <a:defRPr sz="1400"/>
            </a:lvl1pPr>
          </a:lstStyle>
          <a:p>
            <a:fld id="{0ACA9DA2-9BF7-4F4E-9688-23F2B963B76D}" type="datetimeFigureOut">
              <a:rPr lang="en-US" smtClean="0"/>
              <a:t>7/31/2023</a:t>
            </a:fld>
            <a:endParaRPr lang="en-US"/>
          </a:p>
        </p:txBody>
      </p:sp>
      <p:sp>
        <p:nvSpPr>
          <p:cNvPr id="4" name="Footer Placeholder 3">
            <a:extLst>
              <a:ext uri="{FF2B5EF4-FFF2-40B4-BE49-F238E27FC236}">
                <a16:creationId xmlns:a16="http://schemas.microsoft.com/office/drawing/2014/main" id="{8E8218D1-2039-37D7-61EA-72AA4F008D73}"/>
              </a:ext>
            </a:extLst>
          </p:cNvPr>
          <p:cNvSpPr>
            <a:spLocks noGrp="1"/>
          </p:cNvSpPr>
          <p:nvPr>
            <p:ph type="ftr" sz="quarter" idx="2"/>
          </p:nvPr>
        </p:nvSpPr>
        <p:spPr>
          <a:xfrm>
            <a:off x="0" y="6746427"/>
            <a:ext cx="4068650" cy="356048"/>
          </a:xfrm>
          <a:prstGeom prst="rect">
            <a:avLst/>
          </a:prstGeom>
        </p:spPr>
        <p:txBody>
          <a:bodyPr vert="horz" lIns="103581" tIns="51791" rIns="103581" bIns="51791" rtlCol="0" anchor="b"/>
          <a:lstStyle>
            <a:lvl1pPr algn="l">
              <a:defRPr sz="1400"/>
            </a:lvl1pPr>
          </a:lstStyle>
          <a:p>
            <a:endParaRPr lang="en-US"/>
          </a:p>
        </p:txBody>
      </p:sp>
      <p:sp>
        <p:nvSpPr>
          <p:cNvPr id="5" name="Slide Number Placeholder 4">
            <a:extLst>
              <a:ext uri="{FF2B5EF4-FFF2-40B4-BE49-F238E27FC236}">
                <a16:creationId xmlns:a16="http://schemas.microsoft.com/office/drawing/2014/main" id="{AFC16111-665D-BC27-394E-25B857FC9E51}"/>
              </a:ext>
            </a:extLst>
          </p:cNvPr>
          <p:cNvSpPr>
            <a:spLocks noGrp="1"/>
          </p:cNvSpPr>
          <p:nvPr>
            <p:ph type="sldNum" sz="quarter" idx="3"/>
          </p:nvPr>
        </p:nvSpPr>
        <p:spPr>
          <a:xfrm>
            <a:off x="5318274" y="6746427"/>
            <a:ext cx="4068650" cy="356048"/>
          </a:xfrm>
          <a:prstGeom prst="rect">
            <a:avLst/>
          </a:prstGeom>
        </p:spPr>
        <p:txBody>
          <a:bodyPr vert="horz" lIns="103581" tIns="51791" rIns="103581" bIns="51791" rtlCol="0" anchor="b"/>
          <a:lstStyle>
            <a:lvl1pPr algn="r">
              <a:defRPr sz="1400"/>
            </a:lvl1pPr>
          </a:lstStyle>
          <a:p>
            <a:fld id="{36019FF4-8354-45B5-858E-CF78109CF4C8}" type="slidenum">
              <a:rPr lang="en-US" smtClean="0"/>
              <a:t>‹#›</a:t>
            </a:fld>
            <a:endParaRPr lang="en-US"/>
          </a:p>
        </p:txBody>
      </p:sp>
    </p:spTree>
    <p:extLst>
      <p:ext uri="{BB962C8B-B14F-4D97-AF65-F5344CB8AC3E}">
        <p14:creationId xmlns:p14="http://schemas.microsoft.com/office/powerpoint/2010/main" val="133510913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237" userDrawn="1">
          <p15:clr>
            <a:srgbClr val="F26B43"/>
          </p15:clr>
        </p15:guide>
        <p15:guide id="2" pos="2957"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68747" cy="355829"/>
          </a:xfrm>
          <a:prstGeom prst="rect">
            <a:avLst/>
          </a:prstGeom>
        </p:spPr>
        <p:txBody>
          <a:bodyPr vert="horz" lIns="103581" tIns="51791" rIns="103581" bIns="51791" rtlCol="0"/>
          <a:lstStyle>
            <a:lvl1pPr algn="l">
              <a:defRPr sz="1400"/>
            </a:lvl1pPr>
          </a:lstStyle>
          <a:p>
            <a:endParaRPr lang="en-US"/>
          </a:p>
        </p:txBody>
      </p:sp>
      <p:sp>
        <p:nvSpPr>
          <p:cNvPr id="3" name="Date Placeholder 2"/>
          <p:cNvSpPr>
            <a:spLocks noGrp="1"/>
          </p:cNvSpPr>
          <p:nvPr>
            <p:ph type="dt" idx="1"/>
          </p:nvPr>
        </p:nvSpPr>
        <p:spPr>
          <a:xfrm>
            <a:off x="5317694" y="1"/>
            <a:ext cx="4068747" cy="355829"/>
          </a:xfrm>
          <a:prstGeom prst="rect">
            <a:avLst/>
          </a:prstGeom>
        </p:spPr>
        <p:txBody>
          <a:bodyPr vert="horz" lIns="103581" tIns="51791" rIns="103581" bIns="51791" rtlCol="0"/>
          <a:lstStyle>
            <a:lvl1pPr algn="r">
              <a:defRPr sz="1400"/>
            </a:lvl1pPr>
          </a:lstStyle>
          <a:p>
            <a:fld id="{B233BB4F-7DD4-4BD4-BF09-A69831A195B7}" type="datetimeFigureOut">
              <a:rPr lang="en-US" smtClean="0"/>
              <a:t>7/31/2023</a:t>
            </a:fld>
            <a:endParaRPr lang="en-US"/>
          </a:p>
        </p:txBody>
      </p:sp>
      <p:sp>
        <p:nvSpPr>
          <p:cNvPr id="4" name="Slide Image Placeholder 3"/>
          <p:cNvSpPr>
            <a:spLocks noGrp="1" noRot="1" noChangeAspect="1"/>
          </p:cNvSpPr>
          <p:nvPr>
            <p:ph type="sldImg" idx="2"/>
          </p:nvPr>
        </p:nvSpPr>
        <p:spPr>
          <a:xfrm>
            <a:off x="708025" y="355600"/>
            <a:ext cx="7972425" cy="4484688"/>
          </a:xfrm>
          <a:prstGeom prst="rect">
            <a:avLst/>
          </a:prstGeom>
          <a:noFill/>
          <a:ln w="12700">
            <a:solidFill>
              <a:prstClr val="black"/>
            </a:solidFill>
          </a:ln>
        </p:spPr>
        <p:txBody>
          <a:bodyPr vert="horz" lIns="103581" tIns="51791" rIns="103581" bIns="51791" rtlCol="0" anchor="ctr"/>
          <a:lstStyle/>
          <a:p>
            <a:endParaRPr lang="en-US"/>
          </a:p>
        </p:txBody>
      </p:sp>
      <p:sp>
        <p:nvSpPr>
          <p:cNvPr id="5" name="Notes Placeholder 4"/>
          <p:cNvSpPr>
            <a:spLocks noGrp="1"/>
          </p:cNvSpPr>
          <p:nvPr>
            <p:ph type="body" sz="quarter" idx="3"/>
          </p:nvPr>
        </p:nvSpPr>
        <p:spPr>
          <a:xfrm>
            <a:off x="939256" y="4839993"/>
            <a:ext cx="7509964" cy="1906656"/>
          </a:xfrm>
          <a:prstGeom prst="rect">
            <a:avLst/>
          </a:prstGeom>
        </p:spPr>
        <p:txBody>
          <a:bodyPr vert="horz" lIns="103581" tIns="51791" rIns="103581" bIns="5179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6746650"/>
            <a:ext cx="4068747" cy="355828"/>
          </a:xfrm>
          <a:prstGeom prst="rect">
            <a:avLst/>
          </a:prstGeom>
        </p:spPr>
        <p:txBody>
          <a:bodyPr vert="horz" lIns="103581" tIns="51791" rIns="103581" bIns="51791" rtlCol="0" anchor="b"/>
          <a:lstStyle>
            <a:lvl1pPr algn="l">
              <a:defRPr sz="1400"/>
            </a:lvl1pPr>
          </a:lstStyle>
          <a:p>
            <a:endParaRPr lang="en-US"/>
          </a:p>
        </p:txBody>
      </p:sp>
      <p:sp>
        <p:nvSpPr>
          <p:cNvPr id="7" name="Slide Number Placeholder 6"/>
          <p:cNvSpPr>
            <a:spLocks noGrp="1"/>
          </p:cNvSpPr>
          <p:nvPr>
            <p:ph type="sldNum" sz="quarter" idx="5"/>
          </p:nvPr>
        </p:nvSpPr>
        <p:spPr>
          <a:xfrm>
            <a:off x="5317694" y="6746650"/>
            <a:ext cx="4068747" cy="355828"/>
          </a:xfrm>
          <a:prstGeom prst="rect">
            <a:avLst/>
          </a:prstGeom>
        </p:spPr>
        <p:txBody>
          <a:bodyPr vert="horz" lIns="103581" tIns="51791" rIns="103581" bIns="51791" rtlCol="0" anchor="b"/>
          <a:lstStyle>
            <a:lvl1pPr algn="r">
              <a:defRPr sz="1400"/>
            </a:lvl1pPr>
          </a:lstStyle>
          <a:p>
            <a:fld id="{2FF4738C-6DC8-4077-B6AC-B15F52904C20}" type="slidenum">
              <a:rPr lang="en-US" smtClean="0"/>
              <a:t>‹#›</a:t>
            </a:fld>
            <a:endParaRPr lang="en-US"/>
          </a:p>
        </p:txBody>
      </p:sp>
    </p:spTree>
    <p:extLst>
      <p:ext uri="{BB962C8B-B14F-4D97-AF65-F5344CB8AC3E}">
        <p14:creationId xmlns:p14="http://schemas.microsoft.com/office/powerpoint/2010/main" val="3566087488"/>
      </p:ext>
    </p:extLst>
  </p:cSld>
  <p:clrMap bg1="lt1" tx1="dk1" bg2="lt2" tx2="dk2" accent1="accent1" accent2="accent2" accent3="accent3" accent4="accent4" accent5="accent5" accent6="accent6" hlink="hlink" folHlink="folHlink"/>
  <p:notesStyle>
    <a:lvl1pPr marL="0" algn="l" defTabSz="6858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1</a:t>
            </a:fld>
            <a:endParaRPr lang="en-US"/>
          </a:p>
        </p:txBody>
      </p:sp>
    </p:spTree>
    <p:extLst>
      <p:ext uri="{BB962C8B-B14F-4D97-AF65-F5344CB8AC3E}">
        <p14:creationId xmlns:p14="http://schemas.microsoft.com/office/powerpoint/2010/main" val="1674015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districts and open enrollment charter schools are considered Digital Service Providers. ARTICLE 3. USE AND TRANSFER OF ELECTRONIC DEVICES BY STUDENTS – This article provides requirements for schools and all other DSPs associated with providing or transferring an electronic device to a student. Standards include minimal data collection by the device, parental consent for use of certain software applications, periods of deactivation, restrictions on access to social media, internet filters, etc. </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12</a:t>
            </a:fld>
            <a:endParaRPr lang="en-US"/>
          </a:p>
        </p:txBody>
      </p:sp>
    </p:spTree>
    <p:extLst>
      <p:ext uri="{BB962C8B-B14F-4D97-AF65-F5344CB8AC3E}">
        <p14:creationId xmlns:p14="http://schemas.microsoft.com/office/powerpoint/2010/main" val="3167511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not listed as an expellable offense, the new language makes the offense of possession, use, sale, etc. of e-cigarettes result in a </a:t>
            </a:r>
            <a:r>
              <a:rPr lang="en-US" b="1" dirty="0"/>
              <a:t>mandatory AEP placement</a:t>
            </a:r>
            <a:r>
              <a:rPr lang="en-US" dirty="0"/>
              <a:t>. </a:t>
            </a:r>
          </a:p>
        </p:txBody>
      </p:sp>
      <p:sp>
        <p:nvSpPr>
          <p:cNvPr id="4" name="Slide Number Placeholder 3"/>
          <p:cNvSpPr>
            <a:spLocks noGrp="1"/>
          </p:cNvSpPr>
          <p:nvPr>
            <p:ph type="sldNum" sz="quarter" idx="5"/>
          </p:nvPr>
        </p:nvSpPr>
        <p:spPr/>
        <p:txBody>
          <a:bodyPr/>
          <a:lstStyle/>
          <a:p>
            <a:fld id="{2FF4738C-6DC8-4077-B6AC-B15F52904C20}" type="slidenum">
              <a:rPr lang="en-US" smtClean="0"/>
              <a:t>13</a:t>
            </a:fld>
            <a:endParaRPr lang="en-US"/>
          </a:p>
        </p:txBody>
      </p:sp>
    </p:spTree>
    <p:extLst>
      <p:ext uri="{BB962C8B-B14F-4D97-AF65-F5344CB8AC3E}">
        <p14:creationId xmlns:p14="http://schemas.microsoft.com/office/powerpoint/2010/main" val="4151531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several stand alone bills expanding parental rights. I would assume  most districts were already following the newly required practice?</a:t>
            </a:r>
          </a:p>
        </p:txBody>
      </p:sp>
      <p:sp>
        <p:nvSpPr>
          <p:cNvPr id="4" name="Slide Number Placeholder 3"/>
          <p:cNvSpPr>
            <a:spLocks noGrp="1"/>
          </p:cNvSpPr>
          <p:nvPr>
            <p:ph type="sldNum" sz="quarter" idx="5"/>
          </p:nvPr>
        </p:nvSpPr>
        <p:spPr/>
        <p:txBody>
          <a:bodyPr/>
          <a:lstStyle/>
          <a:p>
            <a:fld id="{2FF4738C-6DC8-4077-B6AC-B15F52904C20}" type="slidenum">
              <a:rPr lang="en-US" smtClean="0"/>
              <a:t>14</a:t>
            </a:fld>
            <a:endParaRPr lang="en-US"/>
          </a:p>
        </p:txBody>
      </p:sp>
    </p:spTree>
    <p:extLst>
      <p:ext uri="{BB962C8B-B14F-4D97-AF65-F5344CB8AC3E}">
        <p14:creationId xmlns:p14="http://schemas.microsoft.com/office/powerpoint/2010/main" val="2465455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HB 567 is already being challenged in a few schools and perhaps in other entities as well in that some of the language is vague and it does not specifically deal with hair length. </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15</a:t>
            </a:fld>
            <a:endParaRPr lang="en-US"/>
          </a:p>
        </p:txBody>
      </p:sp>
    </p:spTree>
    <p:extLst>
      <p:ext uri="{BB962C8B-B14F-4D97-AF65-F5344CB8AC3E}">
        <p14:creationId xmlns:p14="http://schemas.microsoft.com/office/powerpoint/2010/main" val="1776923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district administrators and athletic directors need to understand implications of the second bullet. </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16</a:t>
            </a:fld>
            <a:endParaRPr lang="en-US"/>
          </a:p>
        </p:txBody>
      </p:sp>
    </p:spTree>
    <p:extLst>
      <p:ext uri="{BB962C8B-B14F-4D97-AF65-F5344CB8AC3E}">
        <p14:creationId xmlns:p14="http://schemas.microsoft.com/office/powerpoint/2010/main" val="3331157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Allows, does not require</a:t>
            </a:r>
          </a:p>
        </p:txBody>
      </p:sp>
      <p:sp>
        <p:nvSpPr>
          <p:cNvPr id="4" name="Slide Number Placeholder 3"/>
          <p:cNvSpPr>
            <a:spLocks noGrp="1"/>
          </p:cNvSpPr>
          <p:nvPr>
            <p:ph type="sldNum" sz="quarter" idx="5"/>
          </p:nvPr>
        </p:nvSpPr>
        <p:spPr/>
        <p:txBody>
          <a:bodyPr/>
          <a:lstStyle/>
          <a:p>
            <a:fld id="{2FF4738C-6DC8-4077-B6AC-B15F52904C20}" type="slidenum">
              <a:rPr lang="en-US" smtClean="0"/>
              <a:t>17</a:t>
            </a:fld>
            <a:endParaRPr lang="en-US"/>
          </a:p>
        </p:txBody>
      </p:sp>
    </p:spTree>
    <p:extLst>
      <p:ext uri="{BB962C8B-B14F-4D97-AF65-F5344CB8AC3E}">
        <p14:creationId xmlns:p14="http://schemas.microsoft.com/office/powerpoint/2010/main" val="274584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HB 1760 was designed to provide some clarification, it is also designed to protect individuals who are legally carrying a firearm at an activity where students may be present but not specifically on school property – districts may need to consider requirements and information provided to field trip sponsors. </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18</a:t>
            </a:fld>
            <a:endParaRPr lang="en-US"/>
          </a:p>
        </p:txBody>
      </p:sp>
    </p:spTree>
    <p:extLst>
      <p:ext uri="{BB962C8B-B14F-4D97-AF65-F5344CB8AC3E}">
        <p14:creationId xmlns:p14="http://schemas.microsoft.com/office/powerpoint/2010/main" val="3002880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HB 1905 is a may, not a shall, but I am confident there will be political considerations in a lot of communities. Districts must consider the cost, considering they may not charge a fee. </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19</a:t>
            </a:fld>
            <a:endParaRPr lang="en-US"/>
          </a:p>
        </p:txBody>
      </p:sp>
    </p:spTree>
    <p:extLst>
      <p:ext uri="{BB962C8B-B14F-4D97-AF65-F5344CB8AC3E}">
        <p14:creationId xmlns:p14="http://schemas.microsoft.com/office/powerpoint/2010/main" val="2064900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Adds additionally liability for school administrators with responsibility for extra-curricular events. I assume most schools have already been providing some type of security but this bill should add some needed consistency. </a:t>
            </a:r>
          </a:p>
        </p:txBody>
      </p:sp>
      <p:sp>
        <p:nvSpPr>
          <p:cNvPr id="4" name="Slide Number Placeholder 3"/>
          <p:cNvSpPr>
            <a:spLocks noGrp="1"/>
          </p:cNvSpPr>
          <p:nvPr>
            <p:ph type="sldNum" sz="quarter" idx="5"/>
          </p:nvPr>
        </p:nvSpPr>
        <p:spPr/>
        <p:txBody>
          <a:bodyPr/>
          <a:lstStyle/>
          <a:p>
            <a:fld id="{2FF4738C-6DC8-4077-B6AC-B15F52904C20}" type="slidenum">
              <a:rPr lang="en-US" smtClean="0"/>
              <a:t>20</a:t>
            </a:fld>
            <a:endParaRPr lang="en-US"/>
          </a:p>
        </p:txBody>
      </p:sp>
    </p:spTree>
    <p:extLst>
      <p:ext uri="{BB962C8B-B14F-4D97-AF65-F5344CB8AC3E}">
        <p14:creationId xmlns:p14="http://schemas.microsoft.com/office/powerpoint/2010/main" val="1952321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bills on athletic trainer licensing. No major changes, mainly adding some flexibility to the providers for the required training on concussion protocols. </a:t>
            </a:r>
          </a:p>
        </p:txBody>
      </p:sp>
      <p:sp>
        <p:nvSpPr>
          <p:cNvPr id="4" name="Slide Number Placeholder 3"/>
          <p:cNvSpPr>
            <a:spLocks noGrp="1"/>
          </p:cNvSpPr>
          <p:nvPr>
            <p:ph type="sldNum" sz="quarter" idx="5"/>
          </p:nvPr>
        </p:nvSpPr>
        <p:spPr/>
        <p:txBody>
          <a:bodyPr/>
          <a:lstStyle/>
          <a:p>
            <a:fld id="{2FF4738C-6DC8-4077-B6AC-B15F52904C20}" type="slidenum">
              <a:rPr lang="en-US" smtClean="0"/>
              <a:t>21</a:t>
            </a:fld>
            <a:endParaRPr lang="en-US"/>
          </a:p>
        </p:txBody>
      </p:sp>
    </p:spTree>
    <p:extLst>
      <p:ext uri="{BB962C8B-B14F-4D97-AF65-F5344CB8AC3E}">
        <p14:creationId xmlns:p14="http://schemas.microsoft.com/office/powerpoint/2010/main" val="2908648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F4738C-6DC8-4077-B6AC-B15F52904C20}" type="slidenum">
              <a:rPr lang="en-US" smtClean="0"/>
              <a:t>4</a:t>
            </a:fld>
            <a:endParaRPr lang="en-US"/>
          </a:p>
        </p:txBody>
      </p:sp>
    </p:spTree>
    <p:extLst>
      <p:ext uri="{BB962C8B-B14F-4D97-AF65-F5344CB8AC3E}">
        <p14:creationId xmlns:p14="http://schemas.microsoft.com/office/powerpoint/2010/main" val="2215896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30000" dirty="0"/>
              <a:t>nd</a:t>
            </a:r>
            <a:r>
              <a:rPr lang="en-US" dirty="0"/>
              <a:t> bill on athletic trainer licensing. This one expands the scope of services that may be provide by athletic trainers. I don’t think this bill has any provisions that limit local control regarding hiring, assignment and the actual job description for a specific athletic trainer. </a:t>
            </a:r>
          </a:p>
        </p:txBody>
      </p:sp>
      <p:sp>
        <p:nvSpPr>
          <p:cNvPr id="4" name="Slide Number Placeholder 3"/>
          <p:cNvSpPr>
            <a:spLocks noGrp="1"/>
          </p:cNvSpPr>
          <p:nvPr>
            <p:ph type="sldNum" sz="quarter" idx="5"/>
          </p:nvPr>
        </p:nvSpPr>
        <p:spPr/>
        <p:txBody>
          <a:bodyPr/>
          <a:lstStyle/>
          <a:p>
            <a:fld id="{2FF4738C-6DC8-4077-B6AC-B15F52904C20}" type="slidenum">
              <a:rPr lang="en-US" smtClean="0"/>
              <a:t>22</a:t>
            </a:fld>
            <a:endParaRPr lang="en-US"/>
          </a:p>
        </p:txBody>
      </p:sp>
    </p:spTree>
    <p:extLst>
      <p:ext uri="{BB962C8B-B14F-4D97-AF65-F5344CB8AC3E}">
        <p14:creationId xmlns:p14="http://schemas.microsoft.com/office/powerpoint/2010/main" val="337150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MOU is required to cut through the red tape associated with sharing personnel with the training/ability/permission to carry a firearm. </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23</a:t>
            </a:fld>
            <a:endParaRPr lang="en-US"/>
          </a:p>
        </p:txBody>
      </p:sp>
    </p:spTree>
    <p:extLst>
      <p:ext uri="{BB962C8B-B14F-4D97-AF65-F5344CB8AC3E}">
        <p14:creationId xmlns:p14="http://schemas.microsoft.com/office/powerpoint/2010/main" val="1774020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responsibility for SHACs. Does not change the training requirement for students, just the approach to selecting the curriculum and determining at what grade levels the instruction will be offered. </a:t>
            </a:r>
          </a:p>
        </p:txBody>
      </p:sp>
      <p:sp>
        <p:nvSpPr>
          <p:cNvPr id="4" name="Slide Number Placeholder 3"/>
          <p:cNvSpPr>
            <a:spLocks noGrp="1"/>
          </p:cNvSpPr>
          <p:nvPr>
            <p:ph type="sldNum" sz="quarter" idx="5"/>
          </p:nvPr>
        </p:nvSpPr>
        <p:spPr/>
        <p:txBody>
          <a:bodyPr/>
          <a:lstStyle/>
          <a:p>
            <a:fld id="{2FF4738C-6DC8-4077-B6AC-B15F52904C20}" type="slidenum">
              <a:rPr lang="en-US" smtClean="0"/>
              <a:t>24</a:t>
            </a:fld>
            <a:endParaRPr lang="en-US"/>
          </a:p>
        </p:txBody>
      </p:sp>
    </p:spTree>
    <p:extLst>
      <p:ext uri="{BB962C8B-B14F-4D97-AF65-F5344CB8AC3E}">
        <p14:creationId xmlns:p14="http://schemas.microsoft.com/office/powerpoint/2010/main" val="1930710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bill does not really alter any training requirements except to add AEDs to the CPR training that is currently required to be offered to all high school students at some point while they are in high school. </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25</a:t>
            </a:fld>
            <a:endParaRPr lang="en-US"/>
          </a:p>
        </p:txBody>
      </p:sp>
    </p:spTree>
    <p:extLst>
      <p:ext uri="{BB962C8B-B14F-4D97-AF65-F5344CB8AC3E}">
        <p14:creationId xmlns:p14="http://schemas.microsoft.com/office/powerpoint/2010/main" val="1527649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of the bill is that by adding school district police officers to the definition of authorized peace officers, school district police officers can procure search warrants to access social media accounts, text messages, direct messaging and other electronic communications. Does not include school resource officers in the definition – different training and certification/licensing. </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26</a:t>
            </a:fld>
            <a:endParaRPr lang="en-US"/>
          </a:p>
        </p:txBody>
      </p:sp>
    </p:spTree>
    <p:extLst>
      <p:ext uri="{BB962C8B-B14F-4D97-AF65-F5344CB8AC3E}">
        <p14:creationId xmlns:p14="http://schemas.microsoft.com/office/powerpoint/2010/main" val="4076074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aware of any school districts currently requiring any of what is prohibited by this bill, at this time. </a:t>
            </a:r>
          </a:p>
        </p:txBody>
      </p:sp>
      <p:sp>
        <p:nvSpPr>
          <p:cNvPr id="4" name="Slide Number Placeholder 3"/>
          <p:cNvSpPr>
            <a:spLocks noGrp="1"/>
          </p:cNvSpPr>
          <p:nvPr>
            <p:ph type="sldNum" sz="quarter" idx="5"/>
          </p:nvPr>
        </p:nvSpPr>
        <p:spPr/>
        <p:txBody>
          <a:bodyPr/>
          <a:lstStyle/>
          <a:p>
            <a:fld id="{2FF4738C-6DC8-4077-B6AC-B15F52904C20}" type="slidenum">
              <a:rPr lang="en-US" smtClean="0"/>
              <a:t>27</a:t>
            </a:fld>
            <a:endParaRPr lang="en-US"/>
          </a:p>
        </p:txBody>
      </p:sp>
    </p:spTree>
    <p:extLst>
      <p:ext uri="{BB962C8B-B14F-4D97-AF65-F5344CB8AC3E}">
        <p14:creationId xmlns:p14="http://schemas.microsoft.com/office/powerpoint/2010/main" val="1162733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the 3</a:t>
            </a:r>
            <a:r>
              <a:rPr lang="en-US" baseline="30000" dirty="0"/>
              <a:t>rd</a:t>
            </a:r>
            <a:r>
              <a:rPr lang="en-US" dirty="0"/>
              <a:t> bullet would include booster club members or external entities such as athletic officials and club league sponsors/coaches. </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28</a:t>
            </a:fld>
            <a:endParaRPr lang="en-US"/>
          </a:p>
        </p:txBody>
      </p:sp>
    </p:spTree>
    <p:extLst>
      <p:ext uri="{BB962C8B-B14F-4D97-AF65-F5344CB8AC3E}">
        <p14:creationId xmlns:p14="http://schemas.microsoft.com/office/powerpoint/2010/main" val="1861875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 rules will define the terms – restraint, and serious risk of harm. Otherwise, they will be defined in the courts. A bill of this nature is typically the result of some reported or perceived abuse, which is allowable under current statute. There may be a system-wide problem the legislature is attempting to resolve, or it could be isolated to one or more specific incidents. </a:t>
            </a:r>
          </a:p>
        </p:txBody>
      </p:sp>
      <p:sp>
        <p:nvSpPr>
          <p:cNvPr id="4" name="Slide Number Placeholder 3"/>
          <p:cNvSpPr>
            <a:spLocks noGrp="1"/>
          </p:cNvSpPr>
          <p:nvPr>
            <p:ph type="sldNum" sz="quarter" idx="5"/>
          </p:nvPr>
        </p:nvSpPr>
        <p:spPr/>
        <p:txBody>
          <a:bodyPr/>
          <a:lstStyle/>
          <a:p>
            <a:fld id="{2FF4738C-6DC8-4077-B6AC-B15F52904C20}" type="slidenum">
              <a:rPr lang="en-US" smtClean="0"/>
              <a:t>29</a:t>
            </a:fld>
            <a:endParaRPr lang="en-US"/>
          </a:p>
        </p:txBody>
      </p:sp>
    </p:spTree>
    <p:extLst>
      <p:ext uri="{BB962C8B-B14F-4D97-AF65-F5344CB8AC3E}">
        <p14:creationId xmlns:p14="http://schemas.microsoft.com/office/powerpoint/2010/main" val="3042658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aspect of SB 294 is to open up the use of medication for respiratory distress medication in the case of legitimate medical emergencies. In prior law it was only the school nurse that could administer these medications and only with permission from the parents. Still requires specific training for any employee or volunteer authorized to administer the medication. SB 294 also provides safeguards around storage, disposal, etc. </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30</a:t>
            </a:fld>
            <a:endParaRPr lang="en-US"/>
          </a:p>
        </p:txBody>
      </p:sp>
    </p:spTree>
    <p:extLst>
      <p:ext uri="{BB962C8B-B14F-4D97-AF65-F5344CB8AC3E}">
        <p14:creationId xmlns:p14="http://schemas.microsoft.com/office/powerpoint/2010/main" val="112390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Boards will have the fall of 2023 to gain education and consider proposed policy and implementation action plans. While requirements within the bill are clearly needed, the implementation of an opioid antagonist program will require additional resources on each campus in terms of planning and training with no specific funding to offset the costs. </a:t>
            </a:r>
          </a:p>
        </p:txBody>
      </p:sp>
      <p:sp>
        <p:nvSpPr>
          <p:cNvPr id="4" name="Slide Number Placeholder 3"/>
          <p:cNvSpPr>
            <a:spLocks noGrp="1"/>
          </p:cNvSpPr>
          <p:nvPr>
            <p:ph type="sldNum" sz="quarter" idx="5"/>
          </p:nvPr>
        </p:nvSpPr>
        <p:spPr/>
        <p:txBody>
          <a:bodyPr/>
          <a:lstStyle/>
          <a:p>
            <a:fld id="{2FF4738C-6DC8-4077-B6AC-B15F52904C20}" type="slidenum">
              <a:rPr lang="en-US" smtClean="0"/>
              <a:t>31</a:t>
            </a:fld>
            <a:endParaRPr lang="en-US"/>
          </a:p>
        </p:txBody>
      </p:sp>
    </p:spTree>
    <p:extLst>
      <p:ext uri="{BB962C8B-B14F-4D97-AF65-F5344CB8AC3E}">
        <p14:creationId xmlns:p14="http://schemas.microsoft.com/office/powerpoint/2010/main" val="2264340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F4738C-6DC8-4077-B6AC-B15F52904C20}" type="slidenum">
              <a:rPr lang="en-US" smtClean="0"/>
              <a:t>5</a:t>
            </a:fld>
            <a:endParaRPr lang="en-US"/>
          </a:p>
        </p:txBody>
      </p:sp>
    </p:spTree>
    <p:extLst>
      <p:ext uri="{BB962C8B-B14F-4D97-AF65-F5344CB8AC3E}">
        <p14:creationId xmlns:p14="http://schemas.microsoft.com/office/powerpoint/2010/main" val="3045735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question has come up regarding criminal history checks for the chaplains if a district decides to use them. They need to be treated no different in that regard than any other school volunteer or employee, depending on their specific circumstance. </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32</a:t>
            </a:fld>
            <a:endParaRPr lang="en-US"/>
          </a:p>
        </p:txBody>
      </p:sp>
    </p:spTree>
    <p:extLst>
      <p:ext uri="{BB962C8B-B14F-4D97-AF65-F5344CB8AC3E}">
        <p14:creationId xmlns:p14="http://schemas.microsoft.com/office/powerpoint/2010/main" val="17139959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folks seem to think schools are required to have the devices in place for the 2023-24 school year, which is not the case. The bill is effective immediately, but that only starts the clock. </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33</a:t>
            </a:fld>
            <a:endParaRPr lang="en-US"/>
          </a:p>
        </p:txBody>
      </p:sp>
    </p:spTree>
    <p:extLst>
      <p:ext uri="{BB962C8B-B14F-4D97-AF65-F5344CB8AC3E}">
        <p14:creationId xmlns:p14="http://schemas.microsoft.com/office/powerpoint/2010/main" val="2245783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several of the school/student safety bills requiring providers/vendors to be a part of a registry or approved list of providers. Thinking back to asbestos abatement, air quality providers, etc. </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34</a:t>
            </a:fld>
            <a:endParaRPr lang="en-US"/>
          </a:p>
        </p:txBody>
      </p:sp>
    </p:spTree>
    <p:extLst>
      <p:ext uri="{BB962C8B-B14F-4D97-AF65-F5344CB8AC3E}">
        <p14:creationId xmlns:p14="http://schemas.microsoft.com/office/powerpoint/2010/main" val="237097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with existing plans on file do not require new plans, but best practice would be to encourage parents to complete the new form to ensure that all pertinent information is included. </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35</a:t>
            </a:fld>
            <a:endParaRPr lang="en-US"/>
          </a:p>
        </p:txBody>
      </p:sp>
    </p:spTree>
    <p:extLst>
      <p:ext uri="{BB962C8B-B14F-4D97-AF65-F5344CB8AC3E}">
        <p14:creationId xmlns:p14="http://schemas.microsoft.com/office/powerpoint/2010/main" val="3455864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Incentive to report potential threats while attempting to protect the identity of the individual making the report and removing any liability for a good-faith report.  </a:t>
            </a:r>
          </a:p>
        </p:txBody>
      </p:sp>
      <p:sp>
        <p:nvSpPr>
          <p:cNvPr id="4" name="Slide Number Placeholder 3"/>
          <p:cNvSpPr>
            <a:spLocks noGrp="1"/>
          </p:cNvSpPr>
          <p:nvPr>
            <p:ph type="sldNum" sz="quarter" idx="5"/>
          </p:nvPr>
        </p:nvSpPr>
        <p:spPr/>
        <p:txBody>
          <a:bodyPr/>
          <a:lstStyle/>
          <a:p>
            <a:fld id="{2FF4738C-6DC8-4077-B6AC-B15F52904C20}" type="slidenum">
              <a:rPr lang="en-US" smtClean="0"/>
              <a:t>36</a:t>
            </a:fld>
            <a:endParaRPr lang="en-US"/>
          </a:p>
        </p:txBody>
      </p:sp>
    </p:spTree>
    <p:extLst>
      <p:ext uri="{BB962C8B-B14F-4D97-AF65-F5344CB8AC3E}">
        <p14:creationId xmlns:p14="http://schemas.microsoft.com/office/powerpoint/2010/main" val="29098456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update to the bill that was passed by the 87</a:t>
            </a:r>
            <a:r>
              <a:rPr lang="en-US" baseline="30000" dirty="0"/>
              <a:t>th</a:t>
            </a:r>
            <a:r>
              <a:rPr lang="en-US" dirty="0"/>
              <a:t> in 2021. It is not a new law and adds some flexibility to the location of signage. </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37</a:t>
            </a:fld>
            <a:endParaRPr lang="en-US"/>
          </a:p>
        </p:txBody>
      </p:sp>
    </p:spTree>
    <p:extLst>
      <p:ext uri="{BB962C8B-B14F-4D97-AF65-F5344CB8AC3E}">
        <p14:creationId xmlns:p14="http://schemas.microsoft.com/office/powerpoint/2010/main" val="30030072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F4738C-6DC8-4077-B6AC-B15F52904C20}" type="slidenum">
              <a:rPr lang="en-US" smtClean="0"/>
              <a:t>38</a:t>
            </a:fld>
            <a:endParaRPr lang="en-US"/>
          </a:p>
        </p:txBody>
      </p:sp>
    </p:spTree>
    <p:extLst>
      <p:ext uri="{BB962C8B-B14F-4D97-AF65-F5344CB8AC3E}">
        <p14:creationId xmlns:p14="http://schemas.microsoft.com/office/powerpoint/2010/main" val="2788430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 later than January 1, 2024, the Texas State Library and Archives Commission shall adopt the standards for school library collection development.</a:t>
            </a:r>
          </a:p>
          <a:p>
            <a:pPr marL="171450" indent="-171450">
              <a:buFont typeface="Arial" panose="020B0604020202020204" pitchFamily="34" charset="0"/>
              <a:buChar char="•"/>
            </a:pPr>
            <a:r>
              <a:rPr lang="en-US" dirty="0"/>
              <a:t>Not later than April 1, 2024, each library material vendor, as defined by Section 35.001, Education Code, as added by this Act, shall submit the initial list required under Section 35.002(c), Education Code, as added by this Act.</a:t>
            </a:r>
          </a:p>
          <a:p>
            <a:pPr marL="171450" indent="-171450">
              <a:buFont typeface="Arial" panose="020B0604020202020204" pitchFamily="34" charset="0"/>
              <a:buChar char="•"/>
            </a:pPr>
            <a:r>
              <a:rPr lang="en-US" dirty="0"/>
              <a:t>Note - A school district or open-enrollment charter school may not allow a student enrolled in the district or school to reserve, check out, or otherwise use outside the school library material the library material vendor has rated as sexually relevant material under Section 35.002(a) unless the district or school first obtains written consent from the student ’s parent or person standing in parental relation.</a:t>
            </a:r>
          </a:p>
          <a:p>
            <a:pPr marL="171450" indent="-171450">
              <a:buFont typeface="Arial" panose="020B0604020202020204" pitchFamily="34" charset="0"/>
              <a:buChar char="•"/>
            </a:pPr>
            <a:r>
              <a:rPr lang="en-US" dirty="0"/>
              <a:t>This is another bill that takes effect with the start of school, but the rules will not come out until well into the school year. Also, several sections don’t take effect immediately, but as always, a lot of parents and other stakeholders assume it all takes effect immediately, so clear and consistent communication is critical. </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39</a:t>
            </a:fld>
            <a:endParaRPr lang="en-US"/>
          </a:p>
        </p:txBody>
      </p:sp>
    </p:spTree>
    <p:extLst>
      <p:ext uri="{BB962C8B-B14F-4D97-AF65-F5344CB8AC3E}">
        <p14:creationId xmlns:p14="http://schemas.microsoft.com/office/powerpoint/2010/main" val="4604875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only bill that passed having any impact on student assessment….</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40</a:t>
            </a:fld>
            <a:endParaRPr lang="en-US"/>
          </a:p>
        </p:txBody>
      </p:sp>
    </p:spTree>
    <p:extLst>
      <p:ext uri="{BB962C8B-B14F-4D97-AF65-F5344CB8AC3E}">
        <p14:creationId xmlns:p14="http://schemas.microsoft.com/office/powerpoint/2010/main" val="10480117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Filed as a clean-up bill for HB 4545 as passed by the 87</a:t>
            </a:r>
            <a:r>
              <a:rPr lang="en-US" baseline="30000" dirty="0"/>
              <a:t>th</a:t>
            </a:r>
            <a:r>
              <a:rPr lang="en-US" dirty="0"/>
              <a:t> Texas Legislature. While the bill provides a little more flexibility regarding required hours of supplemental instruction and eliminates the requirements for Accelerated Learning Committees, the earlier versions of the bill provided quite a bit more flexibility and local authority…</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41</a:t>
            </a:fld>
            <a:endParaRPr lang="en-US"/>
          </a:p>
        </p:txBody>
      </p:sp>
    </p:spTree>
    <p:extLst>
      <p:ext uri="{BB962C8B-B14F-4D97-AF65-F5344CB8AC3E}">
        <p14:creationId xmlns:p14="http://schemas.microsoft.com/office/powerpoint/2010/main" val="3359938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F4738C-6DC8-4077-B6AC-B15F52904C20}" type="slidenum">
              <a:rPr lang="en-US" smtClean="0"/>
              <a:t>6</a:t>
            </a:fld>
            <a:endParaRPr lang="en-US"/>
          </a:p>
        </p:txBody>
      </p:sp>
    </p:spTree>
    <p:extLst>
      <p:ext uri="{BB962C8B-B14F-4D97-AF65-F5344CB8AC3E}">
        <p14:creationId xmlns:p14="http://schemas.microsoft.com/office/powerpoint/2010/main" val="38487702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separate summary for HB 1605. It should be noted that the original version of HB 1605 was SB 2565. The identical bills were “authored” and filed by the Senate Education and House Public Education committee chairs. Very few changes were made to the bills, and in hearings, multiple representatives and senators mentioned conversations with Commissioner Morath prior to hearings on the bill. </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42</a:t>
            </a:fld>
            <a:endParaRPr lang="en-US"/>
          </a:p>
        </p:txBody>
      </p:sp>
    </p:spTree>
    <p:extLst>
      <p:ext uri="{BB962C8B-B14F-4D97-AF65-F5344CB8AC3E}">
        <p14:creationId xmlns:p14="http://schemas.microsoft.com/office/powerpoint/2010/main" val="30608762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HB 1615 was filed in response to the lack of public/private partnerships created after legislation was passed in prior sessions to allow and encourage these types of partnerships between school district, private daycare, and head start programs. </a:t>
            </a:r>
          </a:p>
          <a:p>
            <a:endParaRPr lang="en-US" dirty="0"/>
          </a:p>
          <a:p>
            <a:r>
              <a:rPr lang="en-US" dirty="0"/>
              <a:t>From the bill analysis on TLO - “Concerns have been raised about missed opportunities and the underutilization of public-private prekindergarten partnerships.”</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43</a:t>
            </a:fld>
            <a:endParaRPr lang="en-US"/>
          </a:p>
        </p:txBody>
      </p:sp>
    </p:spTree>
    <p:extLst>
      <p:ext uri="{BB962C8B-B14F-4D97-AF65-F5344CB8AC3E}">
        <p14:creationId xmlns:p14="http://schemas.microsoft.com/office/powerpoint/2010/main" val="41494119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Participation is limited to school districts with less than 1600 students. Required multi-school partnerships and includes </a:t>
            </a:r>
            <a:r>
              <a:rPr lang="en-US" b="1" dirty="0"/>
              <a:t>performance bonuses for schools based on </a:t>
            </a:r>
            <a:r>
              <a:rPr lang="en-US" dirty="0"/>
              <a:t>students that complete post-secondary credentials through the program ($1,500 for educationally disadvantaged students and $750 for non- educationally disadvantaged students. </a:t>
            </a:r>
          </a:p>
        </p:txBody>
      </p:sp>
      <p:sp>
        <p:nvSpPr>
          <p:cNvPr id="4" name="Slide Number Placeholder 3"/>
          <p:cNvSpPr>
            <a:spLocks noGrp="1"/>
          </p:cNvSpPr>
          <p:nvPr>
            <p:ph type="sldNum" sz="quarter" idx="5"/>
          </p:nvPr>
        </p:nvSpPr>
        <p:spPr/>
        <p:txBody>
          <a:bodyPr/>
          <a:lstStyle/>
          <a:p>
            <a:fld id="{2FF4738C-6DC8-4077-B6AC-B15F52904C20}" type="slidenum">
              <a:rPr lang="en-US" smtClean="0"/>
              <a:t>44</a:t>
            </a:fld>
            <a:endParaRPr lang="en-US"/>
          </a:p>
        </p:txBody>
      </p:sp>
    </p:spTree>
    <p:extLst>
      <p:ext uri="{BB962C8B-B14F-4D97-AF65-F5344CB8AC3E}">
        <p14:creationId xmlns:p14="http://schemas.microsoft.com/office/powerpoint/2010/main" val="5292306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a new program. HB 2575 simply extends the pilot program from a 2025 expiration to 2027.</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45</a:t>
            </a:fld>
            <a:endParaRPr lang="en-US"/>
          </a:p>
        </p:txBody>
      </p:sp>
    </p:spTree>
    <p:extLst>
      <p:ext uri="{BB962C8B-B14F-4D97-AF65-F5344CB8AC3E}">
        <p14:creationId xmlns:p14="http://schemas.microsoft.com/office/powerpoint/2010/main" val="32171284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started tracking, I had a separate section for parent rights. This is one of the few stand alone bills that got through, but additional parent rights/controls were incorporated into a number of the other, more comprehensive bills that passed, such as HB 18, HB1605, HB 900, and several others. </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46</a:t>
            </a:fld>
            <a:endParaRPr lang="en-US"/>
          </a:p>
        </p:txBody>
      </p:sp>
    </p:spTree>
    <p:extLst>
      <p:ext uri="{BB962C8B-B14F-4D97-AF65-F5344CB8AC3E}">
        <p14:creationId xmlns:p14="http://schemas.microsoft.com/office/powerpoint/2010/main" val="32918228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bill will take quite a bit of unpacking by special programs leadership/staff. </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47</a:t>
            </a:fld>
            <a:endParaRPr lang="en-US"/>
          </a:p>
        </p:txBody>
      </p:sp>
    </p:spTree>
    <p:extLst>
      <p:ext uri="{BB962C8B-B14F-4D97-AF65-F5344CB8AC3E}">
        <p14:creationId xmlns:p14="http://schemas.microsoft.com/office/powerpoint/2010/main" val="2228668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Apparently, there was no requirement to provide educational programming/services to juveniles being held for adult prosecution even if held in a juvenile facility.  HB 5195 essentially  requires that all school aged individuals be provided educational opportunities, regardless of circumstances.  </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48</a:t>
            </a:fld>
            <a:endParaRPr lang="en-US"/>
          </a:p>
        </p:txBody>
      </p:sp>
    </p:spTree>
    <p:extLst>
      <p:ext uri="{BB962C8B-B14F-4D97-AF65-F5344CB8AC3E}">
        <p14:creationId xmlns:p14="http://schemas.microsoft.com/office/powerpoint/2010/main" val="11970049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attempt to allow/promote public/private partnerships within public education. </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49</a:t>
            </a:fld>
            <a:endParaRPr lang="en-US"/>
          </a:p>
        </p:txBody>
      </p:sp>
    </p:spTree>
    <p:extLst>
      <p:ext uri="{BB962C8B-B14F-4D97-AF65-F5344CB8AC3E}">
        <p14:creationId xmlns:p14="http://schemas.microsoft.com/office/powerpoint/2010/main" val="1037296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2013, the Texas Legislature and the Texas Education Agency (TEA) authorized an adult high school pilot program to enhance economic opportunities for 18-to-50-year-olds who dropped out of high school and are typically underemployed or unemployed. The pilot was developed as a strategy to address state workforce needs, offering an opportunity to adult high school dropouts to complete a high school education (not a GED) and improve their ability to support their families. The purpose of SB 2032 is to expand on the pre-existing pilot program that has been considered highly successful. </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50</a:t>
            </a:fld>
            <a:endParaRPr lang="en-US"/>
          </a:p>
        </p:txBody>
      </p:sp>
    </p:spTree>
    <p:extLst>
      <p:ext uri="{BB962C8B-B14F-4D97-AF65-F5344CB8AC3E}">
        <p14:creationId xmlns:p14="http://schemas.microsoft.com/office/powerpoint/2010/main" val="36195896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Cannot find any evidence of why 40% is the magic number/percentage for all schools regardless of size, location and or demographic? Another bill with specific parent rights. </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51</a:t>
            </a:fld>
            <a:endParaRPr lang="en-US"/>
          </a:p>
        </p:txBody>
      </p:sp>
    </p:spTree>
    <p:extLst>
      <p:ext uri="{BB962C8B-B14F-4D97-AF65-F5344CB8AC3E}">
        <p14:creationId xmlns:p14="http://schemas.microsoft.com/office/powerpoint/2010/main" val="2553121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F4738C-6DC8-4077-B6AC-B15F52904C20}" type="slidenum">
              <a:rPr lang="en-US" smtClean="0"/>
              <a:t>7</a:t>
            </a:fld>
            <a:endParaRPr lang="en-US"/>
          </a:p>
        </p:txBody>
      </p:sp>
    </p:spTree>
    <p:extLst>
      <p:ext uri="{BB962C8B-B14F-4D97-AF65-F5344CB8AC3E}">
        <p14:creationId xmlns:p14="http://schemas.microsoft.com/office/powerpoint/2010/main" val="14023981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 2129 is one of the few bills that legitimately crosses over between pre-12 and higher ed. Very limited pilot program – no more than five applications will be approved and is a joint initiative between THECB and TEA. May include partnerships with public high schools but I am not sure it is required. </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52</a:t>
            </a:fld>
            <a:endParaRPr lang="en-US"/>
          </a:p>
        </p:txBody>
      </p:sp>
    </p:spTree>
    <p:extLst>
      <p:ext uri="{BB962C8B-B14F-4D97-AF65-F5344CB8AC3E}">
        <p14:creationId xmlns:p14="http://schemas.microsoft.com/office/powerpoint/2010/main" val="1760725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Expansion of existing program expanding eligibility to additional colleges and universities. Also requires high schools to allow students to graduate through the program instead of allowing high schools to grant diplomas for participating students. </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53</a:t>
            </a:fld>
            <a:endParaRPr lang="en-US"/>
          </a:p>
        </p:txBody>
      </p:sp>
    </p:spTree>
    <p:extLst>
      <p:ext uri="{BB962C8B-B14F-4D97-AF65-F5344CB8AC3E}">
        <p14:creationId xmlns:p14="http://schemas.microsoft.com/office/powerpoint/2010/main" val="37535930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Impacts the curriculum for driver training programs but nothing else. </a:t>
            </a:r>
          </a:p>
        </p:txBody>
      </p:sp>
      <p:sp>
        <p:nvSpPr>
          <p:cNvPr id="4" name="Slide Number Placeholder 3"/>
          <p:cNvSpPr>
            <a:spLocks noGrp="1"/>
          </p:cNvSpPr>
          <p:nvPr>
            <p:ph type="sldNum" sz="quarter" idx="5"/>
          </p:nvPr>
        </p:nvSpPr>
        <p:spPr/>
        <p:txBody>
          <a:bodyPr/>
          <a:lstStyle/>
          <a:p>
            <a:fld id="{2FF4738C-6DC8-4077-B6AC-B15F52904C20}" type="slidenum">
              <a:rPr lang="en-US" smtClean="0"/>
              <a:t>54</a:t>
            </a:fld>
            <a:endParaRPr lang="en-US"/>
          </a:p>
        </p:txBody>
      </p:sp>
    </p:spTree>
    <p:extLst>
      <p:ext uri="{BB962C8B-B14F-4D97-AF65-F5344CB8AC3E}">
        <p14:creationId xmlns:p14="http://schemas.microsoft.com/office/powerpoint/2010/main" val="18148932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Bills on this slide and the next slide do not create any direct responsibility for school districts and charter schools but may impact their students, and in particular those students participating in courses for college credit (dual credit).  At least two of the bills will impact teacher preparation, HB 4363 and SB 2538.</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55</a:t>
            </a:fld>
            <a:endParaRPr lang="en-US"/>
          </a:p>
        </p:txBody>
      </p:sp>
    </p:spTree>
    <p:extLst>
      <p:ext uri="{BB962C8B-B14F-4D97-AF65-F5344CB8AC3E}">
        <p14:creationId xmlns:p14="http://schemas.microsoft.com/office/powerpoint/2010/main" val="42788110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F4738C-6DC8-4077-B6AC-B15F52904C20}" type="slidenum">
              <a:rPr lang="en-US" smtClean="0"/>
              <a:t>56</a:t>
            </a:fld>
            <a:endParaRPr lang="en-US"/>
          </a:p>
        </p:txBody>
      </p:sp>
    </p:spTree>
    <p:extLst>
      <p:ext uri="{BB962C8B-B14F-4D97-AF65-F5344CB8AC3E}">
        <p14:creationId xmlns:p14="http://schemas.microsoft.com/office/powerpoint/2010/main" val="26814646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F4738C-6DC8-4077-B6AC-B15F52904C20}" type="slidenum">
              <a:rPr lang="en-US" smtClean="0"/>
              <a:t>57</a:t>
            </a:fld>
            <a:endParaRPr lang="en-US"/>
          </a:p>
        </p:txBody>
      </p:sp>
    </p:spTree>
    <p:extLst>
      <p:ext uri="{BB962C8B-B14F-4D97-AF65-F5344CB8AC3E}">
        <p14:creationId xmlns:p14="http://schemas.microsoft.com/office/powerpoint/2010/main" val="33882605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87</a:t>
            </a:r>
            <a:r>
              <a:rPr lang="en-US" baseline="30000" dirty="0"/>
              <a:t>th</a:t>
            </a:r>
            <a:r>
              <a:rPr lang="en-US" dirty="0"/>
              <a:t> Legislature passed HB 527, very few districts allowed non-enrolled students to participate in UIL activities. According to the bill analysis, the UIL attempted to pass a rule which would have weighted ADA counts for schools with non-enrolled students participating in UIL, essentially discouraging the practice. HB 699 requires UIL to count non-enrolled students the same as any other student for UIL purposes.  </a:t>
            </a:r>
          </a:p>
        </p:txBody>
      </p:sp>
      <p:sp>
        <p:nvSpPr>
          <p:cNvPr id="4" name="Slide Number Placeholder 3"/>
          <p:cNvSpPr>
            <a:spLocks noGrp="1"/>
          </p:cNvSpPr>
          <p:nvPr>
            <p:ph type="sldNum" sz="quarter" idx="5"/>
          </p:nvPr>
        </p:nvSpPr>
        <p:spPr/>
        <p:txBody>
          <a:bodyPr/>
          <a:lstStyle/>
          <a:p>
            <a:fld id="{2FF4738C-6DC8-4077-B6AC-B15F52904C20}" type="slidenum">
              <a:rPr lang="en-US" smtClean="0"/>
              <a:t>58</a:t>
            </a:fld>
            <a:endParaRPr lang="en-US"/>
          </a:p>
        </p:txBody>
      </p:sp>
    </p:spTree>
    <p:extLst>
      <p:ext uri="{BB962C8B-B14F-4D97-AF65-F5344CB8AC3E}">
        <p14:creationId xmlns:p14="http://schemas.microsoft.com/office/powerpoint/2010/main" val="5000858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Schools will not be allowed to ask for documentation beyond a parent note. </a:t>
            </a:r>
          </a:p>
        </p:txBody>
      </p:sp>
      <p:sp>
        <p:nvSpPr>
          <p:cNvPr id="4" name="Slide Number Placeholder 3"/>
          <p:cNvSpPr>
            <a:spLocks noGrp="1"/>
          </p:cNvSpPr>
          <p:nvPr>
            <p:ph type="sldNum" sz="quarter" idx="5"/>
          </p:nvPr>
        </p:nvSpPr>
        <p:spPr/>
        <p:txBody>
          <a:bodyPr/>
          <a:lstStyle/>
          <a:p>
            <a:fld id="{2FF4738C-6DC8-4077-B6AC-B15F52904C20}" type="slidenum">
              <a:rPr lang="en-US" smtClean="0"/>
              <a:t>59</a:t>
            </a:fld>
            <a:endParaRPr lang="en-US"/>
          </a:p>
        </p:txBody>
      </p:sp>
    </p:spTree>
    <p:extLst>
      <p:ext uri="{BB962C8B-B14F-4D97-AF65-F5344CB8AC3E}">
        <p14:creationId xmlns:p14="http://schemas.microsoft.com/office/powerpoint/2010/main" val="32368161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Requires, cities, counties, utility districts, etc. to treat charter schools the same as public-school districts when considering building permits, re-plats, etc. Applies only to charter schools operated by a tax-exempt entity (non-profit).  </a:t>
            </a:r>
          </a:p>
        </p:txBody>
      </p:sp>
      <p:sp>
        <p:nvSpPr>
          <p:cNvPr id="4" name="Slide Number Placeholder 3"/>
          <p:cNvSpPr>
            <a:spLocks noGrp="1"/>
          </p:cNvSpPr>
          <p:nvPr>
            <p:ph type="sldNum" sz="quarter" idx="5"/>
          </p:nvPr>
        </p:nvSpPr>
        <p:spPr/>
        <p:txBody>
          <a:bodyPr/>
          <a:lstStyle/>
          <a:p>
            <a:fld id="{2FF4738C-6DC8-4077-B6AC-B15F52904C20}" type="slidenum">
              <a:rPr lang="en-US" smtClean="0"/>
              <a:t>60</a:t>
            </a:fld>
            <a:endParaRPr lang="en-US"/>
          </a:p>
        </p:txBody>
      </p:sp>
    </p:spTree>
    <p:extLst>
      <p:ext uri="{BB962C8B-B14F-4D97-AF65-F5344CB8AC3E}">
        <p14:creationId xmlns:p14="http://schemas.microsoft.com/office/powerpoint/2010/main" val="26904978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specific language in the bill related to size of the framed copy, framing requirements, font, etc. </a:t>
            </a:r>
          </a:p>
        </p:txBody>
      </p:sp>
      <p:sp>
        <p:nvSpPr>
          <p:cNvPr id="4" name="Slide Number Placeholder 3"/>
          <p:cNvSpPr>
            <a:spLocks noGrp="1"/>
          </p:cNvSpPr>
          <p:nvPr>
            <p:ph type="sldNum" sz="quarter" idx="5"/>
          </p:nvPr>
        </p:nvSpPr>
        <p:spPr/>
        <p:txBody>
          <a:bodyPr/>
          <a:lstStyle/>
          <a:p>
            <a:fld id="{2FF4738C-6DC8-4077-B6AC-B15F52904C20}" type="slidenum">
              <a:rPr lang="en-US" smtClean="0"/>
              <a:t>61</a:t>
            </a:fld>
            <a:endParaRPr lang="en-US"/>
          </a:p>
        </p:txBody>
      </p:sp>
    </p:spTree>
    <p:extLst>
      <p:ext uri="{BB962C8B-B14F-4D97-AF65-F5344CB8AC3E}">
        <p14:creationId xmlns:p14="http://schemas.microsoft.com/office/powerpoint/2010/main" val="402920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F4738C-6DC8-4077-B6AC-B15F52904C20}" type="slidenum">
              <a:rPr lang="en-US" smtClean="0"/>
              <a:t>8</a:t>
            </a:fld>
            <a:endParaRPr lang="en-US"/>
          </a:p>
        </p:txBody>
      </p:sp>
    </p:spTree>
    <p:extLst>
      <p:ext uri="{BB962C8B-B14F-4D97-AF65-F5344CB8AC3E}">
        <p14:creationId xmlns:p14="http://schemas.microsoft.com/office/powerpoint/2010/main" val="39320549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Provides more time for charter schools to plan for new schools and to expand existing schools. </a:t>
            </a:r>
          </a:p>
        </p:txBody>
      </p:sp>
      <p:sp>
        <p:nvSpPr>
          <p:cNvPr id="4" name="Slide Number Placeholder 3"/>
          <p:cNvSpPr>
            <a:spLocks noGrp="1"/>
          </p:cNvSpPr>
          <p:nvPr>
            <p:ph type="sldNum" sz="quarter" idx="5"/>
          </p:nvPr>
        </p:nvSpPr>
        <p:spPr/>
        <p:txBody>
          <a:bodyPr/>
          <a:lstStyle/>
          <a:p>
            <a:fld id="{2FF4738C-6DC8-4077-B6AC-B15F52904C20}" type="slidenum">
              <a:rPr lang="en-US" smtClean="0"/>
              <a:t>62</a:t>
            </a:fld>
            <a:endParaRPr lang="en-US"/>
          </a:p>
        </p:txBody>
      </p:sp>
    </p:spTree>
    <p:extLst>
      <p:ext uri="{BB962C8B-B14F-4D97-AF65-F5344CB8AC3E}">
        <p14:creationId xmlns:p14="http://schemas.microsoft.com/office/powerpoint/2010/main" val="5011844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version as passed by both chambers and signed by the Governor does not have the language requiring all supplemental materials to be posted (second bullet). This is an error in the bill book, that the second bullet is still in there with no qualification. It does, however provide an example of how substantially bills can change during conference committee process. Senate version had the added requirement which original House version did not include. House refused to accept the change and final version that came out of conference committee did not have the additional requirements. </a:t>
            </a:r>
          </a:p>
        </p:txBody>
      </p:sp>
      <p:sp>
        <p:nvSpPr>
          <p:cNvPr id="4" name="Slide Number Placeholder 3"/>
          <p:cNvSpPr>
            <a:spLocks noGrp="1"/>
          </p:cNvSpPr>
          <p:nvPr>
            <p:ph type="sldNum" sz="quarter" idx="5"/>
          </p:nvPr>
        </p:nvSpPr>
        <p:spPr/>
        <p:txBody>
          <a:bodyPr/>
          <a:lstStyle/>
          <a:p>
            <a:fld id="{2FF4738C-6DC8-4077-B6AC-B15F52904C20}" type="slidenum">
              <a:rPr lang="en-US" smtClean="0"/>
              <a:t>63</a:t>
            </a:fld>
            <a:endParaRPr lang="en-US"/>
          </a:p>
        </p:txBody>
      </p:sp>
    </p:spTree>
    <p:extLst>
      <p:ext uri="{BB962C8B-B14F-4D97-AF65-F5344CB8AC3E}">
        <p14:creationId xmlns:p14="http://schemas.microsoft.com/office/powerpoint/2010/main" val="38067786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program for school districts. Not required. </a:t>
            </a:r>
          </a:p>
        </p:txBody>
      </p:sp>
      <p:sp>
        <p:nvSpPr>
          <p:cNvPr id="4" name="Slide Number Placeholder 3"/>
          <p:cNvSpPr>
            <a:spLocks noGrp="1"/>
          </p:cNvSpPr>
          <p:nvPr>
            <p:ph type="sldNum" sz="quarter" idx="5"/>
          </p:nvPr>
        </p:nvSpPr>
        <p:spPr/>
        <p:txBody>
          <a:bodyPr/>
          <a:lstStyle/>
          <a:p>
            <a:fld id="{2FF4738C-6DC8-4077-B6AC-B15F52904C20}" type="slidenum">
              <a:rPr lang="en-US" smtClean="0"/>
              <a:t>64</a:t>
            </a:fld>
            <a:endParaRPr lang="en-US"/>
          </a:p>
        </p:txBody>
      </p:sp>
    </p:spTree>
    <p:extLst>
      <p:ext uri="{BB962C8B-B14F-4D97-AF65-F5344CB8AC3E}">
        <p14:creationId xmlns:p14="http://schemas.microsoft.com/office/powerpoint/2010/main" val="40164162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this is a real bill that did pass both chambers. </a:t>
            </a:r>
          </a:p>
        </p:txBody>
      </p:sp>
      <p:sp>
        <p:nvSpPr>
          <p:cNvPr id="4" name="Slide Number Placeholder 3"/>
          <p:cNvSpPr>
            <a:spLocks noGrp="1"/>
          </p:cNvSpPr>
          <p:nvPr>
            <p:ph type="sldNum" sz="quarter" idx="5"/>
          </p:nvPr>
        </p:nvSpPr>
        <p:spPr/>
        <p:txBody>
          <a:bodyPr/>
          <a:lstStyle/>
          <a:p>
            <a:fld id="{2FF4738C-6DC8-4077-B6AC-B15F52904C20}" type="slidenum">
              <a:rPr lang="en-US" smtClean="0"/>
              <a:t>65</a:t>
            </a:fld>
            <a:endParaRPr lang="en-US"/>
          </a:p>
        </p:txBody>
      </p:sp>
    </p:spTree>
    <p:extLst>
      <p:ext uri="{BB962C8B-B14F-4D97-AF65-F5344CB8AC3E}">
        <p14:creationId xmlns:p14="http://schemas.microsoft.com/office/powerpoint/2010/main" val="27292350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requirements on districts. The new requirement is on newspaper publishing companies. </a:t>
            </a:r>
          </a:p>
        </p:txBody>
      </p:sp>
      <p:sp>
        <p:nvSpPr>
          <p:cNvPr id="4" name="Slide Number Placeholder 3"/>
          <p:cNvSpPr>
            <a:spLocks noGrp="1"/>
          </p:cNvSpPr>
          <p:nvPr>
            <p:ph type="sldNum" sz="quarter" idx="5"/>
          </p:nvPr>
        </p:nvSpPr>
        <p:spPr/>
        <p:txBody>
          <a:bodyPr/>
          <a:lstStyle/>
          <a:p>
            <a:fld id="{2FF4738C-6DC8-4077-B6AC-B15F52904C20}" type="slidenum">
              <a:rPr lang="en-US" smtClean="0"/>
              <a:t>66</a:t>
            </a:fld>
            <a:endParaRPr lang="en-US"/>
          </a:p>
        </p:txBody>
      </p:sp>
    </p:spTree>
    <p:extLst>
      <p:ext uri="{BB962C8B-B14F-4D97-AF65-F5344CB8AC3E}">
        <p14:creationId xmlns:p14="http://schemas.microsoft.com/office/powerpoint/2010/main" val="21005296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Provides more time for moving, etc. </a:t>
            </a:r>
          </a:p>
        </p:txBody>
      </p:sp>
      <p:sp>
        <p:nvSpPr>
          <p:cNvPr id="4" name="Slide Number Placeholder 3"/>
          <p:cNvSpPr>
            <a:spLocks noGrp="1"/>
          </p:cNvSpPr>
          <p:nvPr>
            <p:ph type="sldNum" sz="quarter" idx="5"/>
          </p:nvPr>
        </p:nvSpPr>
        <p:spPr/>
        <p:txBody>
          <a:bodyPr/>
          <a:lstStyle/>
          <a:p>
            <a:fld id="{2FF4738C-6DC8-4077-B6AC-B15F52904C20}" type="slidenum">
              <a:rPr lang="en-US" smtClean="0"/>
              <a:t>67</a:t>
            </a:fld>
            <a:endParaRPr lang="en-US"/>
          </a:p>
        </p:txBody>
      </p:sp>
    </p:spTree>
    <p:extLst>
      <p:ext uri="{BB962C8B-B14F-4D97-AF65-F5344CB8AC3E}">
        <p14:creationId xmlns:p14="http://schemas.microsoft.com/office/powerpoint/2010/main" val="8295156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really an education bill but could have a significant impact if a school district or group of school districts sue TEA or the state of Texas. This will be the only court handling this type civil appeals. </a:t>
            </a:r>
          </a:p>
        </p:txBody>
      </p:sp>
      <p:sp>
        <p:nvSpPr>
          <p:cNvPr id="4" name="Slide Number Placeholder 3"/>
          <p:cNvSpPr>
            <a:spLocks noGrp="1"/>
          </p:cNvSpPr>
          <p:nvPr>
            <p:ph type="sldNum" sz="quarter" idx="5"/>
          </p:nvPr>
        </p:nvSpPr>
        <p:spPr/>
        <p:txBody>
          <a:bodyPr/>
          <a:lstStyle/>
          <a:p>
            <a:fld id="{2FF4738C-6DC8-4077-B6AC-B15F52904C20}" type="slidenum">
              <a:rPr lang="en-US" smtClean="0"/>
              <a:t>68</a:t>
            </a:fld>
            <a:endParaRPr lang="en-US"/>
          </a:p>
        </p:txBody>
      </p:sp>
    </p:spTree>
    <p:extLst>
      <p:ext uri="{BB962C8B-B14F-4D97-AF65-F5344CB8AC3E}">
        <p14:creationId xmlns:p14="http://schemas.microsoft.com/office/powerpoint/2010/main" val="12005241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of the stand-alone parent rights bills. The challenging piece to manage may be – “right to enter and examine the child-care facility during the facility ’s hours of operation without advance notice.”</a:t>
            </a:r>
          </a:p>
        </p:txBody>
      </p:sp>
      <p:sp>
        <p:nvSpPr>
          <p:cNvPr id="4" name="Slide Number Placeholder 3"/>
          <p:cNvSpPr>
            <a:spLocks noGrp="1"/>
          </p:cNvSpPr>
          <p:nvPr>
            <p:ph type="sldNum" sz="quarter" idx="5"/>
          </p:nvPr>
        </p:nvSpPr>
        <p:spPr/>
        <p:txBody>
          <a:bodyPr/>
          <a:lstStyle/>
          <a:p>
            <a:fld id="{2FF4738C-6DC8-4077-B6AC-B15F52904C20}" type="slidenum">
              <a:rPr lang="en-US" smtClean="0"/>
              <a:t>69</a:t>
            </a:fld>
            <a:endParaRPr lang="en-US"/>
          </a:p>
        </p:txBody>
      </p:sp>
    </p:spTree>
    <p:extLst>
      <p:ext uri="{BB962C8B-B14F-4D97-AF65-F5344CB8AC3E}">
        <p14:creationId xmlns:p14="http://schemas.microsoft.com/office/powerpoint/2010/main" val="15825108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not completely sure of the impact on school districts, but I assume the restrictions in this bill will apply to any school district owned computers/devices. </a:t>
            </a:r>
          </a:p>
        </p:txBody>
      </p:sp>
      <p:sp>
        <p:nvSpPr>
          <p:cNvPr id="4" name="Slide Number Placeholder 3"/>
          <p:cNvSpPr>
            <a:spLocks noGrp="1"/>
          </p:cNvSpPr>
          <p:nvPr>
            <p:ph type="sldNum" sz="quarter" idx="5"/>
          </p:nvPr>
        </p:nvSpPr>
        <p:spPr/>
        <p:txBody>
          <a:bodyPr/>
          <a:lstStyle/>
          <a:p>
            <a:fld id="{2FF4738C-6DC8-4077-B6AC-B15F52904C20}" type="slidenum">
              <a:rPr lang="en-US" smtClean="0"/>
              <a:t>70</a:t>
            </a:fld>
            <a:endParaRPr lang="en-US"/>
          </a:p>
        </p:txBody>
      </p:sp>
    </p:spTree>
    <p:extLst>
      <p:ext uri="{BB962C8B-B14F-4D97-AF65-F5344CB8AC3E}">
        <p14:creationId xmlns:p14="http://schemas.microsoft.com/office/powerpoint/2010/main" val="5212916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 1089 may or may not have implications for school districts. It looks like the bill applies only to state and county offices. </a:t>
            </a:r>
          </a:p>
        </p:txBody>
      </p:sp>
      <p:sp>
        <p:nvSpPr>
          <p:cNvPr id="4" name="Slide Number Placeholder 3"/>
          <p:cNvSpPr>
            <a:spLocks noGrp="1"/>
          </p:cNvSpPr>
          <p:nvPr>
            <p:ph type="sldNum" sz="quarter" idx="5"/>
          </p:nvPr>
        </p:nvSpPr>
        <p:spPr/>
        <p:txBody>
          <a:bodyPr/>
          <a:lstStyle/>
          <a:p>
            <a:fld id="{2FF4738C-6DC8-4077-B6AC-B15F52904C20}" type="slidenum">
              <a:rPr lang="en-US" smtClean="0"/>
              <a:t>71</a:t>
            </a:fld>
            <a:endParaRPr lang="en-US"/>
          </a:p>
        </p:txBody>
      </p:sp>
    </p:spTree>
    <p:extLst>
      <p:ext uri="{BB962C8B-B14F-4D97-AF65-F5344CB8AC3E}">
        <p14:creationId xmlns:p14="http://schemas.microsoft.com/office/powerpoint/2010/main" val="1393615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F4738C-6DC8-4077-B6AC-B15F52904C20}" type="slidenum">
              <a:rPr lang="en-US" smtClean="0"/>
              <a:t>9</a:t>
            </a:fld>
            <a:endParaRPr lang="en-US"/>
          </a:p>
        </p:txBody>
      </p:sp>
    </p:spTree>
    <p:extLst>
      <p:ext uri="{BB962C8B-B14F-4D97-AF65-F5344CB8AC3E}">
        <p14:creationId xmlns:p14="http://schemas.microsoft.com/office/powerpoint/2010/main" val="21349490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F4738C-6DC8-4077-B6AC-B15F52904C20}" type="slidenum">
              <a:rPr lang="en-US" smtClean="0"/>
              <a:t>72</a:t>
            </a:fld>
            <a:endParaRPr lang="en-US"/>
          </a:p>
        </p:txBody>
      </p:sp>
    </p:spTree>
    <p:extLst>
      <p:ext uri="{BB962C8B-B14F-4D97-AF65-F5344CB8AC3E}">
        <p14:creationId xmlns:p14="http://schemas.microsoft.com/office/powerpoint/2010/main" val="42195770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F4738C-6DC8-4077-B6AC-B15F52904C20}" type="slidenum">
              <a:rPr lang="en-US" smtClean="0"/>
              <a:t>73</a:t>
            </a:fld>
            <a:endParaRPr lang="en-US"/>
          </a:p>
        </p:txBody>
      </p:sp>
    </p:spTree>
    <p:extLst>
      <p:ext uri="{BB962C8B-B14F-4D97-AF65-F5344CB8AC3E}">
        <p14:creationId xmlns:p14="http://schemas.microsoft.com/office/powerpoint/2010/main" val="27243617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the general appropriations act, there is approximately $4 billion included for teacher pay increases and or increases in school funding. However, no bill was passed in either the regular session or either of the two special sessions that would allow/provide for how that appropriation would be used. </a:t>
            </a:r>
          </a:p>
        </p:txBody>
      </p:sp>
      <p:sp>
        <p:nvSpPr>
          <p:cNvPr id="4" name="Slide Number Placeholder 3"/>
          <p:cNvSpPr>
            <a:spLocks noGrp="1"/>
          </p:cNvSpPr>
          <p:nvPr>
            <p:ph type="sldNum" sz="quarter" idx="5"/>
          </p:nvPr>
        </p:nvSpPr>
        <p:spPr/>
        <p:txBody>
          <a:bodyPr/>
          <a:lstStyle/>
          <a:p>
            <a:fld id="{2FF4738C-6DC8-4077-B6AC-B15F52904C20}" type="slidenum">
              <a:rPr lang="en-US" smtClean="0"/>
              <a:t>74</a:t>
            </a:fld>
            <a:endParaRPr lang="en-US"/>
          </a:p>
        </p:txBody>
      </p:sp>
    </p:spTree>
    <p:extLst>
      <p:ext uri="{BB962C8B-B14F-4D97-AF65-F5344CB8AC3E}">
        <p14:creationId xmlns:p14="http://schemas.microsoft.com/office/powerpoint/2010/main" val="4226946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increase in basic allotment. HB1 does not show the approximately $9 billion in school district property tax collections. </a:t>
            </a:r>
          </a:p>
        </p:txBody>
      </p:sp>
      <p:sp>
        <p:nvSpPr>
          <p:cNvPr id="4" name="Slide Number Placeholder 3"/>
          <p:cNvSpPr>
            <a:spLocks noGrp="1"/>
          </p:cNvSpPr>
          <p:nvPr>
            <p:ph type="sldNum" sz="quarter" idx="5"/>
          </p:nvPr>
        </p:nvSpPr>
        <p:spPr/>
        <p:txBody>
          <a:bodyPr/>
          <a:lstStyle/>
          <a:p>
            <a:fld id="{2FF4738C-6DC8-4077-B6AC-B15F52904C20}" type="slidenum">
              <a:rPr lang="en-US" smtClean="0"/>
              <a:t>75</a:t>
            </a:fld>
            <a:endParaRPr lang="en-US"/>
          </a:p>
        </p:txBody>
      </p:sp>
    </p:spTree>
    <p:extLst>
      <p:ext uri="{BB962C8B-B14F-4D97-AF65-F5344CB8AC3E}">
        <p14:creationId xmlns:p14="http://schemas.microsoft.com/office/powerpoint/2010/main" val="14801839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HB 5 was designed to replace Tax Code Chapter 313 tax limitation agreements which was not re-authorized in 2021 by the 87</a:t>
            </a:r>
            <a:r>
              <a:rPr lang="en-US" baseline="30000" dirty="0"/>
              <a:t>th</a:t>
            </a:r>
            <a:r>
              <a:rPr lang="en-US" dirty="0"/>
              <a:t> Texas Legislature. Economic development was a priority for Speaker the House and the Governor, but not of the Lt. Governor. Government Code Chapter 403 is significantly different than Tax Code Chapter 313 and provides essentially no financial benefit to school districts, and significantly less benefit to the companies requesting the tax limitation agreements. Tax Code Chapter 312, which governs county tax abatements was reauthorized in 2019. </a:t>
            </a:r>
          </a:p>
        </p:txBody>
      </p:sp>
      <p:sp>
        <p:nvSpPr>
          <p:cNvPr id="4" name="Slide Number Placeholder 3"/>
          <p:cNvSpPr>
            <a:spLocks noGrp="1"/>
          </p:cNvSpPr>
          <p:nvPr>
            <p:ph type="sldNum" sz="quarter" idx="5"/>
          </p:nvPr>
        </p:nvSpPr>
        <p:spPr/>
        <p:txBody>
          <a:bodyPr/>
          <a:lstStyle/>
          <a:p>
            <a:fld id="{2FF4738C-6DC8-4077-B6AC-B15F52904C20}" type="slidenum">
              <a:rPr lang="en-US" smtClean="0"/>
              <a:t>76</a:t>
            </a:fld>
            <a:endParaRPr lang="en-US"/>
          </a:p>
        </p:txBody>
      </p:sp>
    </p:spTree>
    <p:extLst>
      <p:ext uri="{BB962C8B-B14F-4D97-AF65-F5344CB8AC3E}">
        <p14:creationId xmlns:p14="http://schemas.microsoft.com/office/powerpoint/2010/main" val="6712828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Extends the Supplemental Special Education Services program initiated by the 87</a:t>
            </a:r>
            <a:r>
              <a:rPr lang="en-US" baseline="30000" dirty="0"/>
              <a:t>th</a:t>
            </a:r>
            <a:r>
              <a:rPr lang="en-US" dirty="0"/>
              <a:t> Texas Legislature and eliminates the funding cap by making funding subject to appropriation. This is currently the only version of state education funds being expended by entities other than public schools. </a:t>
            </a:r>
          </a:p>
        </p:txBody>
      </p:sp>
      <p:sp>
        <p:nvSpPr>
          <p:cNvPr id="4" name="Slide Number Placeholder 3"/>
          <p:cNvSpPr>
            <a:spLocks noGrp="1"/>
          </p:cNvSpPr>
          <p:nvPr>
            <p:ph type="sldNum" sz="quarter" idx="5"/>
          </p:nvPr>
        </p:nvSpPr>
        <p:spPr/>
        <p:txBody>
          <a:bodyPr/>
          <a:lstStyle/>
          <a:p>
            <a:fld id="{2FF4738C-6DC8-4077-B6AC-B15F52904C20}" type="slidenum">
              <a:rPr lang="en-US" smtClean="0"/>
              <a:t>77</a:t>
            </a:fld>
            <a:endParaRPr lang="en-US"/>
          </a:p>
        </p:txBody>
      </p:sp>
    </p:spTree>
    <p:extLst>
      <p:ext uri="{BB962C8B-B14F-4D97-AF65-F5344CB8AC3E}">
        <p14:creationId xmlns:p14="http://schemas.microsoft.com/office/powerpoint/2010/main" val="22696258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Provides an incentive for including non-enrolled students in UIL participation. </a:t>
            </a:r>
          </a:p>
          <a:p>
            <a:endParaRPr lang="en-US" dirty="0"/>
          </a:p>
          <a:p>
            <a:r>
              <a:rPr lang="en-US" dirty="0"/>
              <a:t>87</a:t>
            </a:r>
            <a:r>
              <a:rPr lang="en-US" baseline="30000" dirty="0"/>
              <a:t>th</a:t>
            </a:r>
            <a:r>
              <a:rPr lang="en-US" dirty="0"/>
              <a:t> Legislature made participation allowable</a:t>
            </a:r>
          </a:p>
          <a:p>
            <a:r>
              <a:rPr lang="en-US" dirty="0"/>
              <a:t>88</a:t>
            </a:r>
            <a:r>
              <a:rPr lang="en-US" baseline="30000" dirty="0"/>
              <a:t>th</a:t>
            </a:r>
            <a:r>
              <a:rPr lang="en-US" dirty="0"/>
              <a:t> Session eliminated potential disincentives and added a financial incentive with this bill</a:t>
            </a:r>
          </a:p>
          <a:p>
            <a:r>
              <a:rPr lang="en-US" dirty="0"/>
              <a:t>89</a:t>
            </a:r>
            <a:r>
              <a:rPr lang="en-US" baseline="30000" dirty="0"/>
              <a:t>th</a:t>
            </a:r>
            <a:r>
              <a:rPr lang="en-US" dirty="0"/>
              <a:t> – Could allowing participation by non-enrolled students become mandatory???</a:t>
            </a:r>
          </a:p>
        </p:txBody>
      </p:sp>
      <p:sp>
        <p:nvSpPr>
          <p:cNvPr id="4" name="Slide Number Placeholder 3"/>
          <p:cNvSpPr>
            <a:spLocks noGrp="1"/>
          </p:cNvSpPr>
          <p:nvPr>
            <p:ph type="sldNum" sz="quarter" idx="5"/>
          </p:nvPr>
        </p:nvSpPr>
        <p:spPr/>
        <p:txBody>
          <a:bodyPr/>
          <a:lstStyle/>
          <a:p>
            <a:fld id="{2FF4738C-6DC8-4077-B6AC-B15F52904C20}" type="slidenum">
              <a:rPr lang="en-US" smtClean="0"/>
              <a:t>78</a:t>
            </a:fld>
            <a:endParaRPr lang="en-US"/>
          </a:p>
        </p:txBody>
      </p:sp>
    </p:spTree>
    <p:extLst>
      <p:ext uri="{BB962C8B-B14F-4D97-AF65-F5344CB8AC3E}">
        <p14:creationId xmlns:p14="http://schemas.microsoft.com/office/powerpoint/2010/main" val="21484360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reduced appropriation is the result of increased property tax collections and lower than expected student attendance. It is my understanding that the legislature typically takes a very conservative stance on property tax collections so the additional collections are not uncommon. </a:t>
            </a:r>
          </a:p>
        </p:txBody>
      </p:sp>
      <p:sp>
        <p:nvSpPr>
          <p:cNvPr id="4" name="Slide Number Placeholder 3"/>
          <p:cNvSpPr>
            <a:spLocks noGrp="1"/>
          </p:cNvSpPr>
          <p:nvPr>
            <p:ph type="sldNum" sz="quarter" idx="5"/>
          </p:nvPr>
        </p:nvSpPr>
        <p:spPr/>
        <p:txBody>
          <a:bodyPr/>
          <a:lstStyle/>
          <a:p>
            <a:fld id="{2FF4738C-6DC8-4077-B6AC-B15F52904C20}" type="slidenum">
              <a:rPr lang="en-US" smtClean="0"/>
              <a:t>79</a:t>
            </a:fld>
            <a:endParaRPr lang="en-US"/>
          </a:p>
        </p:txBody>
      </p:sp>
    </p:spTree>
    <p:extLst>
      <p:ext uri="{BB962C8B-B14F-4D97-AF65-F5344CB8AC3E}">
        <p14:creationId xmlns:p14="http://schemas.microsoft.com/office/powerpoint/2010/main" val="6034412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F4738C-6DC8-4077-B6AC-B15F52904C20}" type="slidenum">
              <a:rPr lang="en-US" smtClean="0"/>
              <a:t>80</a:t>
            </a:fld>
            <a:endParaRPr lang="en-US"/>
          </a:p>
        </p:txBody>
      </p:sp>
    </p:spTree>
    <p:extLst>
      <p:ext uri="{BB962C8B-B14F-4D97-AF65-F5344CB8AC3E}">
        <p14:creationId xmlns:p14="http://schemas.microsoft.com/office/powerpoint/2010/main" val="11946318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F4738C-6DC8-4077-B6AC-B15F52904C20}" type="slidenum">
              <a:rPr lang="en-US" smtClean="0"/>
              <a:t>81</a:t>
            </a:fld>
            <a:endParaRPr lang="en-US"/>
          </a:p>
        </p:txBody>
      </p:sp>
    </p:spTree>
    <p:extLst>
      <p:ext uri="{BB962C8B-B14F-4D97-AF65-F5344CB8AC3E}">
        <p14:creationId xmlns:p14="http://schemas.microsoft.com/office/powerpoint/2010/main" val="760452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355600"/>
            <a:ext cx="7972425" cy="4484688"/>
          </a:xfrm>
        </p:spPr>
      </p:sp>
      <p:sp>
        <p:nvSpPr>
          <p:cNvPr id="3" name="Notes Placeholder 2"/>
          <p:cNvSpPr>
            <a:spLocks noGrp="1"/>
          </p:cNvSpPr>
          <p:nvPr>
            <p:ph type="body" idx="1"/>
          </p:nvPr>
        </p:nvSpPr>
        <p:spPr/>
        <p:txBody>
          <a:bodyPr/>
          <a:lstStyle/>
          <a:p>
            <a:r>
              <a:rPr lang="en-US" dirty="0"/>
              <a:t>See separate summary for HB 3</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10</a:t>
            </a:fld>
            <a:endParaRPr lang="en-US"/>
          </a:p>
        </p:txBody>
      </p:sp>
    </p:spTree>
    <p:extLst>
      <p:ext uri="{BB962C8B-B14F-4D97-AF65-F5344CB8AC3E}">
        <p14:creationId xmlns:p14="http://schemas.microsoft.com/office/powerpoint/2010/main" val="4688877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bills involve additional homestead or other property tax exemptions, all of which require subsequent passage of a constitutional amendment. SB 2091 could have implications for a school district, but is limited to very specific circumstances. </a:t>
            </a:r>
          </a:p>
        </p:txBody>
      </p:sp>
      <p:sp>
        <p:nvSpPr>
          <p:cNvPr id="4" name="Slide Number Placeholder 3"/>
          <p:cNvSpPr>
            <a:spLocks noGrp="1"/>
          </p:cNvSpPr>
          <p:nvPr>
            <p:ph type="sldNum" sz="quarter" idx="5"/>
          </p:nvPr>
        </p:nvSpPr>
        <p:spPr/>
        <p:txBody>
          <a:bodyPr/>
          <a:lstStyle/>
          <a:p>
            <a:fld id="{2FF4738C-6DC8-4077-B6AC-B15F52904C20}" type="slidenum">
              <a:rPr lang="en-US" smtClean="0"/>
              <a:t>82</a:t>
            </a:fld>
            <a:endParaRPr lang="en-US"/>
          </a:p>
        </p:txBody>
      </p:sp>
    </p:spTree>
    <p:extLst>
      <p:ext uri="{BB962C8B-B14F-4D97-AF65-F5344CB8AC3E}">
        <p14:creationId xmlns:p14="http://schemas.microsoft.com/office/powerpoint/2010/main" val="423613096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F4738C-6DC8-4077-B6AC-B15F52904C20}" type="slidenum">
              <a:rPr lang="en-US" smtClean="0"/>
              <a:t>83</a:t>
            </a:fld>
            <a:endParaRPr lang="en-US"/>
          </a:p>
        </p:txBody>
      </p:sp>
    </p:spTree>
    <p:extLst>
      <p:ext uri="{BB962C8B-B14F-4D97-AF65-F5344CB8AC3E}">
        <p14:creationId xmlns:p14="http://schemas.microsoft.com/office/powerpoint/2010/main" val="37799364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F4738C-6DC8-4077-B6AC-B15F52904C20}" type="slidenum">
              <a:rPr lang="en-US" smtClean="0"/>
              <a:t>84</a:t>
            </a:fld>
            <a:endParaRPr lang="en-US"/>
          </a:p>
        </p:txBody>
      </p:sp>
    </p:spTree>
    <p:extLst>
      <p:ext uri="{BB962C8B-B14F-4D97-AF65-F5344CB8AC3E}">
        <p14:creationId xmlns:p14="http://schemas.microsoft.com/office/powerpoint/2010/main" val="13952202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provide some assistance in hiring for specialty and harder to fill CTE positions. Waives only some academic requirements but not any other requirements and is a temporary certificate. </a:t>
            </a:r>
          </a:p>
        </p:txBody>
      </p:sp>
      <p:sp>
        <p:nvSpPr>
          <p:cNvPr id="4" name="Slide Number Placeholder 3"/>
          <p:cNvSpPr>
            <a:spLocks noGrp="1"/>
          </p:cNvSpPr>
          <p:nvPr>
            <p:ph type="sldNum" sz="quarter" idx="5"/>
          </p:nvPr>
        </p:nvSpPr>
        <p:spPr/>
        <p:txBody>
          <a:bodyPr/>
          <a:lstStyle/>
          <a:p>
            <a:fld id="{2FF4738C-6DC8-4077-B6AC-B15F52904C20}" type="slidenum">
              <a:rPr lang="en-US" smtClean="0"/>
              <a:t>85</a:t>
            </a:fld>
            <a:endParaRPr lang="en-US"/>
          </a:p>
        </p:txBody>
      </p:sp>
    </p:spTree>
    <p:extLst>
      <p:ext uri="{BB962C8B-B14F-4D97-AF65-F5344CB8AC3E}">
        <p14:creationId xmlns:p14="http://schemas.microsoft.com/office/powerpoint/2010/main" val="105367000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provide some assistance for smaller districts in smaller counties. Does not help small districts in large counties. </a:t>
            </a:r>
          </a:p>
        </p:txBody>
      </p:sp>
      <p:sp>
        <p:nvSpPr>
          <p:cNvPr id="4" name="Slide Number Placeholder 3"/>
          <p:cNvSpPr>
            <a:spLocks noGrp="1"/>
          </p:cNvSpPr>
          <p:nvPr>
            <p:ph type="sldNum" sz="quarter" idx="5"/>
          </p:nvPr>
        </p:nvSpPr>
        <p:spPr/>
        <p:txBody>
          <a:bodyPr/>
          <a:lstStyle/>
          <a:p>
            <a:fld id="{2FF4738C-6DC8-4077-B6AC-B15F52904C20}" type="slidenum">
              <a:rPr lang="en-US" smtClean="0"/>
              <a:t>86</a:t>
            </a:fld>
            <a:endParaRPr lang="en-US"/>
          </a:p>
        </p:txBody>
      </p:sp>
    </p:spTree>
    <p:extLst>
      <p:ext uri="{BB962C8B-B14F-4D97-AF65-F5344CB8AC3E}">
        <p14:creationId xmlns:p14="http://schemas.microsoft.com/office/powerpoint/2010/main" val="52468408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HB 1959 does not provide for or require peace officers to provide any extenuating circumstances in requesting the transfer. </a:t>
            </a:r>
          </a:p>
        </p:txBody>
      </p:sp>
      <p:sp>
        <p:nvSpPr>
          <p:cNvPr id="4" name="Slide Number Placeholder 3"/>
          <p:cNvSpPr>
            <a:spLocks noGrp="1"/>
          </p:cNvSpPr>
          <p:nvPr>
            <p:ph type="sldNum" sz="quarter" idx="5"/>
          </p:nvPr>
        </p:nvSpPr>
        <p:spPr/>
        <p:txBody>
          <a:bodyPr/>
          <a:lstStyle/>
          <a:p>
            <a:fld id="{2FF4738C-6DC8-4077-B6AC-B15F52904C20}" type="slidenum">
              <a:rPr lang="en-US" smtClean="0"/>
              <a:t>87</a:t>
            </a:fld>
            <a:endParaRPr lang="en-US"/>
          </a:p>
        </p:txBody>
      </p:sp>
    </p:spTree>
    <p:extLst>
      <p:ext uri="{BB962C8B-B14F-4D97-AF65-F5344CB8AC3E}">
        <p14:creationId xmlns:p14="http://schemas.microsoft.com/office/powerpoint/2010/main" val="148258992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bill where previous legislature(s) have passed bills that have not had the intended results. In this case, the legislature is providing additional incentives for public/private partnerships by lowering Pre-k certification requirements. </a:t>
            </a:r>
          </a:p>
        </p:txBody>
      </p:sp>
      <p:sp>
        <p:nvSpPr>
          <p:cNvPr id="4" name="Slide Number Placeholder 3"/>
          <p:cNvSpPr>
            <a:spLocks noGrp="1"/>
          </p:cNvSpPr>
          <p:nvPr>
            <p:ph type="sldNum" sz="quarter" idx="5"/>
          </p:nvPr>
        </p:nvSpPr>
        <p:spPr/>
        <p:txBody>
          <a:bodyPr/>
          <a:lstStyle/>
          <a:p>
            <a:fld id="{2FF4738C-6DC8-4077-B6AC-B15F52904C20}" type="slidenum">
              <a:rPr lang="en-US" smtClean="0"/>
              <a:t>88</a:t>
            </a:fld>
            <a:endParaRPr lang="en-US"/>
          </a:p>
        </p:txBody>
      </p:sp>
    </p:spTree>
    <p:extLst>
      <p:ext uri="{BB962C8B-B14F-4D97-AF65-F5344CB8AC3E}">
        <p14:creationId xmlns:p14="http://schemas.microsoft.com/office/powerpoint/2010/main" val="3085024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Essentially identical to HB 1959, but for members of the military. Restricted to active duty member of the armed forces, a reserve component of the armed forces of the United States, or the Texas National Guard. </a:t>
            </a:r>
          </a:p>
        </p:txBody>
      </p:sp>
      <p:sp>
        <p:nvSpPr>
          <p:cNvPr id="4" name="Slide Number Placeholder 3"/>
          <p:cNvSpPr>
            <a:spLocks noGrp="1"/>
          </p:cNvSpPr>
          <p:nvPr>
            <p:ph type="sldNum" sz="quarter" idx="5"/>
          </p:nvPr>
        </p:nvSpPr>
        <p:spPr/>
        <p:txBody>
          <a:bodyPr/>
          <a:lstStyle/>
          <a:p>
            <a:fld id="{2FF4738C-6DC8-4077-B6AC-B15F52904C20}" type="slidenum">
              <a:rPr lang="en-US" smtClean="0"/>
              <a:t>89</a:t>
            </a:fld>
            <a:endParaRPr lang="en-US"/>
          </a:p>
        </p:txBody>
      </p:sp>
    </p:spTree>
    <p:extLst>
      <p:ext uri="{BB962C8B-B14F-4D97-AF65-F5344CB8AC3E}">
        <p14:creationId xmlns:p14="http://schemas.microsoft.com/office/powerpoint/2010/main" val="330790245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clean-up bill from the 87</a:t>
            </a:r>
            <a:r>
              <a:rPr lang="en-US" baseline="30000" dirty="0"/>
              <a:t>th</a:t>
            </a:r>
            <a:r>
              <a:rPr lang="en-US" dirty="0"/>
              <a:t> Texas Legislature correcting an unintended consequence of SB 1267. The previous bill limited the use of hours of professional development over a certain number or percentage, from counting toward recertification requirements. This bill eliminates that limitation. </a:t>
            </a:r>
          </a:p>
        </p:txBody>
      </p:sp>
      <p:sp>
        <p:nvSpPr>
          <p:cNvPr id="4" name="Slide Number Placeholder 3"/>
          <p:cNvSpPr>
            <a:spLocks noGrp="1"/>
          </p:cNvSpPr>
          <p:nvPr>
            <p:ph type="sldNum" sz="quarter" idx="5"/>
          </p:nvPr>
        </p:nvSpPr>
        <p:spPr/>
        <p:txBody>
          <a:bodyPr/>
          <a:lstStyle/>
          <a:p>
            <a:fld id="{2FF4738C-6DC8-4077-B6AC-B15F52904C20}" type="slidenum">
              <a:rPr lang="en-US" smtClean="0"/>
              <a:t>90</a:t>
            </a:fld>
            <a:endParaRPr lang="en-US"/>
          </a:p>
        </p:txBody>
      </p:sp>
    </p:spTree>
    <p:extLst>
      <p:ext uri="{BB962C8B-B14F-4D97-AF65-F5344CB8AC3E}">
        <p14:creationId xmlns:p14="http://schemas.microsoft.com/office/powerpoint/2010/main" val="366580361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Adds additional consequence for educators convicted of crimes associated with “sale, distribution, or display of harmful material to minor.” Most of this statute was already in place, it just added the additional specific types of crimes to be added to the list which previously included sexual abuse, sexual assault, improper relationship.  In reading the analysis of the added language, it is referring strictly to pornography, not drugs and alcohol. </a:t>
            </a:r>
            <a:r>
              <a:rPr lang="en-US" b="1" dirty="0"/>
              <a:t>This bill could cause an issue for school librarians?</a:t>
            </a:r>
          </a:p>
        </p:txBody>
      </p:sp>
      <p:sp>
        <p:nvSpPr>
          <p:cNvPr id="4" name="Slide Number Placeholder 3"/>
          <p:cNvSpPr>
            <a:spLocks noGrp="1"/>
          </p:cNvSpPr>
          <p:nvPr>
            <p:ph type="sldNum" sz="quarter" idx="5"/>
          </p:nvPr>
        </p:nvSpPr>
        <p:spPr/>
        <p:txBody>
          <a:bodyPr/>
          <a:lstStyle/>
          <a:p>
            <a:fld id="{2FF4738C-6DC8-4077-B6AC-B15F52904C20}" type="slidenum">
              <a:rPr lang="en-US" smtClean="0"/>
              <a:t>91</a:t>
            </a:fld>
            <a:endParaRPr lang="en-US"/>
          </a:p>
        </p:txBody>
      </p:sp>
    </p:spTree>
    <p:extLst>
      <p:ext uri="{BB962C8B-B14F-4D97-AF65-F5344CB8AC3E}">
        <p14:creationId xmlns:p14="http://schemas.microsoft.com/office/powerpoint/2010/main" val="3021165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355600"/>
            <a:ext cx="7972425" cy="4484688"/>
          </a:xfrm>
        </p:spPr>
      </p:sp>
      <p:sp>
        <p:nvSpPr>
          <p:cNvPr id="3" name="Notes Placeholder 2"/>
          <p:cNvSpPr>
            <a:spLocks noGrp="1"/>
          </p:cNvSpPr>
          <p:nvPr>
            <p:ph type="body" idx="1"/>
          </p:nvPr>
        </p:nvSpPr>
        <p:spPr/>
        <p:txBody>
          <a:bodyPr/>
          <a:lstStyle/>
          <a:p>
            <a:r>
              <a:rPr lang="en-US" sz="1100" dirty="0"/>
              <a:t>School districts and open enrollment charter schools are considered Digital Service Providers. ARTICLE 3. USE AND TRANSFER OF ELECTRONIC DEVICES BY STUDENTS – This article provides requirements for schools and all other DSPs associated with providing or transferring an electronic device to a student. Standards include minimal data collection by the device, parental consent for use of certain software applications, periods of deactivation, restrictions on access to social media, internet filters, etc. </a:t>
            </a:r>
          </a:p>
          <a:p>
            <a:endParaRPr lang="en-US" dirty="0"/>
          </a:p>
        </p:txBody>
      </p:sp>
      <p:sp>
        <p:nvSpPr>
          <p:cNvPr id="4" name="Slide Number Placeholder 3"/>
          <p:cNvSpPr>
            <a:spLocks noGrp="1"/>
          </p:cNvSpPr>
          <p:nvPr>
            <p:ph type="sldNum" sz="quarter" idx="5"/>
          </p:nvPr>
        </p:nvSpPr>
        <p:spPr/>
        <p:txBody>
          <a:bodyPr/>
          <a:lstStyle/>
          <a:p>
            <a:fld id="{2FF4738C-6DC8-4077-B6AC-B15F52904C20}" type="slidenum">
              <a:rPr lang="en-US" smtClean="0"/>
              <a:t>11</a:t>
            </a:fld>
            <a:endParaRPr lang="en-US"/>
          </a:p>
        </p:txBody>
      </p:sp>
    </p:spTree>
    <p:extLst>
      <p:ext uri="{BB962C8B-B14F-4D97-AF65-F5344CB8AC3E}">
        <p14:creationId xmlns:p14="http://schemas.microsoft.com/office/powerpoint/2010/main" val="23064682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most of the benefit/funding bills, the final version was not as beneficial as earlier versions. </a:t>
            </a:r>
          </a:p>
        </p:txBody>
      </p:sp>
      <p:sp>
        <p:nvSpPr>
          <p:cNvPr id="4" name="Slide Number Placeholder 3"/>
          <p:cNvSpPr>
            <a:spLocks noGrp="1"/>
          </p:cNvSpPr>
          <p:nvPr>
            <p:ph type="sldNum" sz="quarter" idx="5"/>
          </p:nvPr>
        </p:nvSpPr>
        <p:spPr/>
        <p:txBody>
          <a:bodyPr/>
          <a:lstStyle/>
          <a:p>
            <a:fld id="{2FF4738C-6DC8-4077-B6AC-B15F52904C20}" type="slidenum">
              <a:rPr lang="en-US" smtClean="0"/>
              <a:t>92</a:t>
            </a:fld>
            <a:endParaRPr lang="en-US"/>
          </a:p>
        </p:txBody>
      </p:sp>
    </p:spTree>
    <p:extLst>
      <p:ext uri="{BB962C8B-B14F-4D97-AF65-F5344CB8AC3E}">
        <p14:creationId xmlns:p14="http://schemas.microsoft.com/office/powerpoint/2010/main" val="98593068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expands excused absences for college and career exploration to actually allow for career exploration. Students will still count for ADA.  </a:t>
            </a:r>
          </a:p>
        </p:txBody>
      </p:sp>
      <p:sp>
        <p:nvSpPr>
          <p:cNvPr id="4" name="Slide Number Placeholder 3"/>
          <p:cNvSpPr>
            <a:spLocks noGrp="1"/>
          </p:cNvSpPr>
          <p:nvPr>
            <p:ph type="sldNum" sz="quarter" idx="5"/>
          </p:nvPr>
        </p:nvSpPr>
        <p:spPr/>
        <p:txBody>
          <a:bodyPr/>
          <a:lstStyle/>
          <a:p>
            <a:fld id="{2FF4738C-6DC8-4077-B6AC-B15F52904C20}" type="slidenum">
              <a:rPr lang="en-US" smtClean="0"/>
              <a:t>93</a:t>
            </a:fld>
            <a:endParaRPr lang="en-US"/>
          </a:p>
        </p:txBody>
      </p:sp>
    </p:spTree>
    <p:extLst>
      <p:ext uri="{BB962C8B-B14F-4D97-AF65-F5344CB8AC3E}">
        <p14:creationId xmlns:p14="http://schemas.microsoft.com/office/powerpoint/2010/main" val="228608476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temporary teaching certificate, but this one is specific to just the Community College of the Air Force and is only approved for one year. </a:t>
            </a:r>
          </a:p>
        </p:txBody>
      </p:sp>
      <p:sp>
        <p:nvSpPr>
          <p:cNvPr id="4" name="Slide Number Placeholder 3"/>
          <p:cNvSpPr>
            <a:spLocks noGrp="1"/>
          </p:cNvSpPr>
          <p:nvPr>
            <p:ph type="sldNum" sz="quarter" idx="5"/>
          </p:nvPr>
        </p:nvSpPr>
        <p:spPr/>
        <p:txBody>
          <a:bodyPr/>
          <a:lstStyle/>
          <a:p>
            <a:fld id="{2FF4738C-6DC8-4077-B6AC-B15F52904C20}" type="slidenum">
              <a:rPr lang="en-US" smtClean="0"/>
              <a:t>94</a:t>
            </a:fld>
            <a:endParaRPr lang="en-US"/>
          </a:p>
        </p:txBody>
      </p:sp>
    </p:spTree>
    <p:extLst>
      <p:ext uri="{BB962C8B-B14F-4D97-AF65-F5344CB8AC3E}">
        <p14:creationId xmlns:p14="http://schemas.microsoft.com/office/powerpoint/2010/main" val="315359276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counselors will no longer need experience as a classroom teacher. The bill does not specifically address requirements related to teacher certification. Once we see the new SBEC rules, that will hopefully clarify. </a:t>
            </a:r>
          </a:p>
        </p:txBody>
      </p:sp>
      <p:sp>
        <p:nvSpPr>
          <p:cNvPr id="4" name="Slide Number Placeholder 3"/>
          <p:cNvSpPr>
            <a:spLocks noGrp="1"/>
          </p:cNvSpPr>
          <p:nvPr>
            <p:ph type="sldNum" sz="quarter" idx="5"/>
          </p:nvPr>
        </p:nvSpPr>
        <p:spPr/>
        <p:txBody>
          <a:bodyPr/>
          <a:lstStyle/>
          <a:p>
            <a:fld id="{2FF4738C-6DC8-4077-B6AC-B15F52904C20}" type="slidenum">
              <a:rPr lang="en-US" smtClean="0"/>
              <a:t>95</a:t>
            </a:fld>
            <a:endParaRPr lang="en-US"/>
          </a:p>
        </p:txBody>
      </p:sp>
    </p:spTree>
    <p:extLst>
      <p:ext uri="{BB962C8B-B14F-4D97-AF65-F5344CB8AC3E}">
        <p14:creationId xmlns:p14="http://schemas.microsoft.com/office/powerpoint/2010/main" val="109652597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more clean-up bill so that issues with prior leadership are not held against new leadership of child care centers. </a:t>
            </a:r>
          </a:p>
        </p:txBody>
      </p:sp>
      <p:sp>
        <p:nvSpPr>
          <p:cNvPr id="4" name="Slide Number Placeholder 3"/>
          <p:cNvSpPr>
            <a:spLocks noGrp="1"/>
          </p:cNvSpPr>
          <p:nvPr>
            <p:ph type="sldNum" sz="quarter" idx="5"/>
          </p:nvPr>
        </p:nvSpPr>
        <p:spPr/>
        <p:txBody>
          <a:bodyPr/>
          <a:lstStyle/>
          <a:p>
            <a:fld id="{2FF4738C-6DC8-4077-B6AC-B15F52904C20}" type="slidenum">
              <a:rPr lang="en-US" smtClean="0"/>
              <a:t>96</a:t>
            </a:fld>
            <a:endParaRPr lang="en-US"/>
          </a:p>
        </p:txBody>
      </p:sp>
    </p:spTree>
    <p:extLst>
      <p:ext uri="{BB962C8B-B14F-4D97-AF65-F5344CB8AC3E}">
        <p14:creationId xmlns:p14="http://schemas.microsoft.com/office/powerpoint/2010/main" val="16801015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F4738C-6DC8-4077-B6AC-B15F52904C20}" type="slidenum">
              <a:rPr lang="en-US" smtClean="0"/>
              <a:t>97</a:t>
            </a:fld>
            <a:endParaRPr lang="en-US"/>
          </a:p>
        </p:txBody>
      </p:sp>
    </p:spTree>
    <p:extLst>
      <p:ext uri="{BB962C8B-B14F-4D97-AF65-F5344CB8AC3E}">
        <p14:creationId xmlns:p14="http://schemas.microsoft.com/office/powerpoint/2010/main" val="262499162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separate summary for SB 2. Of note – no teacher pay increase and no increase to the basic allotment. </a:t>
            </a:r>
          </a:p>
        </p:txBody>
      </p:sp>
      <p:sp>
        <p:nvSpPr>
          <p:cNvPr id="4" name="Slide Number Placeholder 3"/>
          <p:cNvSpPr>
            <a:spLocks noGrp="1"/>
          </p:cNvSpPr>
          <p:nvPr>
            <p:ph type="sldNum" sz="quarter" idx="5"/>
          </p:nvPr>
        </p:nvSpPr>
        <p:spPr/>
        <p:txBody>
          <a:bodyPr/>
          <a:lstStyle/>
          <a:p>
            <a:fld id="{2FF4738C-6DC8-4077-B6AC-B15F52904C20}" type="slidenum">
              <a:rPr lang="en-US" smtClean="0"/>
              <a:t>98</a:t>
            </a:fld>
            <a:endParaRPr lang="en-US"/>
          </a:p>
        </p:txBody>
      </p:sp>
    </p:spTree>
    <p:extLst>
      <p:ext uri="{BB962C8B-B14F-4D97-AF65-F5344CB8AC3E}">
        <p14:creationId xmlns:p14="http://schemas.microsoft.com/office/powerpoint/2010/main" val="373931725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F4738C-6DC8-4077-B6AC-B15F52904C20}" type="slidenum">
              <a:rPr lang="en-US" smtClean="0"/>
              <a:t>99</a:t>
            </a:fld>
            <a:endParaRPr lang="en-US"/>
          </a:p>
        </p:txBody>
      </p:sp>
    </p:spTree>
    <p:extLst>
      <p:ext uri="{BB962C8B-B14F-4D97-AF65-F5344CB8AC3E}">
        <p14:creationId xmlns:p14="http://schemas.microsoft.com/office/powerpoint/2010/main" val="916261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D317236-99CC-428F-A694-FD00BE47B1E1}" type="datetime1">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B254D-182E-404A-804D-D98E6FDB1AF7}" type="slidenum">
              <a:rPr lang="en-US" smtClean="0"/>
              <a:t>‹#›</a:t>
            </a:fld>
            <a:endParaRPr lang="en-US"/>
          </a:p>
        </p:txBody>
      </p:sp>
    </p:spTree>
    <p:extLst>
      <p:ext uri="{BB962C8B-B14F-4D97-AF65-F5344CB8AC3E}">
        <p14:creationId xmlns:p14="http://schemas.microsoft.com/office/powerpoint/2010/main" val="4114673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6E4288-CD69-4B54-BD97-B1F69437A517}" type="datetime1">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B254D-182E-404A-804D-D98E6FDB1AF7}" type="slidenum">
              <a:rPr lang="en-US" smtClean="0"/>
              <a:t>‹#›</a:t>
            </a:fld>
            <a:endParaRPr lang="en-US"/>
          </a:p>
        </p:txBody>
      </p:sp>
    </p:spTree>
    <p:extLst>
      <p:ext uri="{BB962C8B-B14F-4D97-AF65-F5344CB8AC3E}">
        <p14:creationId xmlns:p14="http://schemas.microsoft.com/office/powerpoint/2010/main" val="59635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32437-34BD-404D-AC36-A6DBCD81C4E4}" type="datetime1">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B254D-182E-404A-804D-D98E6FDB1AF7}" type="slidenum">
              <a:rPr lang="en-US" smtClean="0"/>
              <a:t>‹#›</a:t>
            </a:fld>
            <a:endParaRPr lang="en-US"/>
          </a:p>
        </p:txBody>
      </p:sp>
    </p:spTree>
    <p:extLst>
      <p:ext uri="{BB962C8B-B14F-4D97-AF65-F5344CB8AC3E}">
        <p14:creationId xmlns:p14="http://schemas.microsoft.com/office/powerpoint/2010/main" val="3062850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A4A612-AC1C-445D-B2A3-AB64724A07A6}" type="datetime1">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B254D-182E-404A-804D-D98E6FDB1AF7}" type="slidenum">
              <a:rPr lang="en-US" smtClean="0"/>
              <a:t>‹#›</a:t>
            </a:fld>
            <a:endParaRPr lang="en-US"/>
          </a:p>
        </p:txBody>
      </p:sp>
    </p:spTree>
    <p:extLst>
      <p:ext uri="{BB962C8B-B14F-4D97-AF65-F5344CB8AC3E}">
        <p14:creationId xmlns:p14="http://schemas.microsoft.com/office/powerpoint/2010/main" val="234625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860097-4EB6-41C7-8445-C2D644D5B2C7}" type="datetime1">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B254D-182E-404A-804D-D98E6FDB1AF7}" type="slidenum">
              <a:rPr lang="en-US" smtClean="0"/>
              <a:t>‹#›</a:t>
            </a:fld>
            <a:endParaRPr lang="en-US"/>
          </a:p>
        </p:txBody>
      </p:sp>
    </p:spTree>
    <p:extLst>
      <p:ext uri="{BB962C8B-B14F-4D97-AF65-F5344CB8AC3E}">
        <p14:creationId xmlns:p14="http://schemas.microsoft.com/office/powerpoint/2010/main" val="496985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CB5E39-6EA7-4DA8-9756-7D705C732769}" type="datetime1">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B254D-182E-404A-804D-D98E6FDB1AF7}" type="slidenum">
              <a:rPr lang="en-US" smtClean="0"/>
              <a:t>‹#›</a:t>
            </a:fld>
            <a:endParaRPr lang="en-US"/>
          </a:p>
        </p:txBody>
      </p:sp>
    </p:spTree>
    <p:extLst>
      <p:ext uri="{BB962C8B-B14F-4D97-AF65-F5344CB8AC3E}">
        <p14:creationId xmlns:p14="http://schemas.microsoft.com/office/powerpoint/2010/main" val="2999997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E72124-FEBE-4DC2-B082-2069FDF0BD16}" type="datetime1">
              <a:rPr lang="en-US" smtClean="0"/>
              <a:t>7/31/2023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BB254D-182E-404A-804D-D98E6FDB1AF7}" type="slidenum">
              <a:rPr lang="en-US" smtClean="0"/>
              <a:t>‹#›</a:t>
            </a:fld>
            <a:endParaRPr lang="en-US"/>
          </a:p>
        </p:txBody>
      </p:sp>
    </p:spTree>
    <p:extLst>
      <p:ext uri="{BB962C8B-B14F-4D97-AF65-F5344CB8AC3E}">
        <p14:creationId xmlns:p14="http://schemas.microsoft.com/office/powerpoint/2010/main" val="4151063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EDBBAB-6BBE-4C49-BBAB-F96409C20306}" type="datetime1">
              <a:rPr lang="en-US" smtClean="0"/>
              <a:t>7/31/2023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BB254D-182E-404A-804D-D98E6FDB1AF7}" type="slidenum">
              <a:rPr lang="en-US" smtClean="0"/>
              <a:t>‹#›</a:t>
            </a:fld>
            <a:endParaRPr lang="en-US"/>
          </a:p>
        </p:txBody>
      </p:sp>
    </p:spTree>
    <p:extLst>
      <p:ext uri="{BB962C8B-B14F-4D97-AF65-F5344CB8AC3E}">
        <p14:creationId xmlns:p14="http://schemas.microsoft.com/office/powerpoint/2010/main" val="3702754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68ACD8-4253-4BB9-BB4D-B84FBA45F815}" type="datetime1">
              <a:rPr lang="en-US" smtClean="0"/>
              <a:t>7/31/2023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BB254D-182E-404A-804D-D98E6FDB1AF7}" type="slidenum">
              <a:rPr lang="en-US" smtClean="0"/>
              <a:t>‹#›</a:t>
            </a:fld>
            <a:endParaRPr lang="en-US"/>
          </a:p>
        </p:txBody>
      </p:sp>
    </p:spTree>
    <p:extLst>
      <p:ext uri="{BB962C8B-B14F-4D97-AF65-F5344CB8AC3E}">
        <p14:creationId xmlns:p14="http://schemas.microsoft.com/office/powerpoint/2010/main" val="636353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9FB6CB5-11BB-47A8-92AC-B412BC3E7D79}" type="datetime1">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B254D-182E-404A-804D-D98E6FDB1AF7}" type="slidenum">
              <a:rPr lang="en-US" smtClean="0"/>
              <a:t>‹#›</a:t>
            </a:fld>
            <a:endParaRPr lang="en-US"/>
          </a:p>
        </p:txBody>
      </p:sp>
    </p:spTree>
    <p:extLst>
      <p:ext uri="{BB962C8B-B14F-4D97-AF65-F5344CB8AC3E}">
        <p14:creationId xmlns:p14="http://schemas.microsoft.com/office/powerpoint/2010/main" val="1302661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8666F77-59DF-4E76-87D5-A7A960ECEB9B}" type="datetime1">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BB254D-182E-404A-804D-D98E6FDB1AF7}" type="slidenum">
              <a:rPr lang="en-US" smtClean="0"/>
              <a:t>‹#›</a:t>
            </a:fld>
            <a:endParaRPr lang="en-US"/>
          </a:p>
        </p:txBody>
      </p:sp>
    </p:spTree>
    <p:extLst>
      <p:ext uri="{BB962C8B-B14F-4D97-AF65-F5344CB8AC3E}">
        <p14:creationId xmlns:p14="http://schemas.microsoft.com/office/powerpoint/2010/main" val="2229806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58CEA16-7F56-4934-8ED4-8635D71BEE51}" type="datetime1">
              <a:rPr lang="en-US" smtClean="0"/>
              <a:t>7/31/2023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CBB254D-182E-404A-804D-D98E6FDB1AF7}" type="slidenum">
              <a:rPr lang="en-US" smtClean="0"/>
              <a:t>‹#›</a:t>
            </a:fld>
            <a:endParaRPr lang="en-US"/>
          </a:p>
        </p:txBody>
      </p:sp>
    </p:spTree>
    <p:extLst>
      <p:ext uri="{BB962C8B-B14F-4D97-AF65-F5344CB8AC3E}">
        <p14:creationId xmlns:p14="http://schemas.microsoft.com/office/powerpoint/2010/main" val="37978837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apitol.texas.gov/BillLookup/History.aspx?LegSess=88R&amp;Bill=HB3" TargetMode="External"/><Relationship Id="rId7" Type="http://schemas.openxmlformats.org/officeDocument/2006/relationships/image" Target="../media/image14.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apitol.texas.gov/BillLookup/History.aspx?LegSess=88R&amp;Bill=HB18" TargetMode="External"/><Relationship Id="rId7" Type="http://schemas.openxmlformats.org/officeDocument/2006/relationships/image" Target="../media/image14.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apitol.texas.gov/BillLookup/Text.aspx?LegSess=88R&amp;Bill=HB63" TargetMode="External"/><Relationship Id="rId7" Type="http://schemas.openxmlformats.org/officeDocument/2006/relationships/image" Target="../media/image14.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apitol.texas.gov/BillLookup/Text.aspx?LegSess=88R&amp;Bill=HB114" TargetMode="External"/><Relationship Id="rId7" Type="http://schemas.openxmlformats.org/officeDocument/2006/relationships/image" Target="../media/image14.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apitol.texas.gov/BillLookup/History.aspx?LegSess=88R&amp;Bill=HB473" TargetMode="External"/><Relationship Id="rId7" Type="http://schemas.openxmlformats.org/officeDocument/2006/relationships/image" Target="../media/image14.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apitol.texas.gov/BillLookup/History.aspx?LegSess=88R&amp;Bill=HB567" TargetMode="External"/><Relationship Id="rId7" Type="http://schemas.openxmlformats.org/officeDocument/2006/relationships/image" Target="../media/image14.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apitol.texas.gov/BillLookup/History.aspx?LegSess=88R&amp;Bill=HB1002" TargetMode="External"/><Relationship Id="rId7" Type="http://schemas.openxmlformats.org/officeDocument/2006/relationships/image" Target="../media/image14.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apitol.texas.gov/BillLookup/Text.aspx?LegSess=88R&amp;Bill=HB1297" TargetMode="External"/><Relationship Id="rId7" Type="http://schemas.openxmlformats.org/officeDocument/2006/relationships/image" Target="../media/image14.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apitol.texas.gov/BillLookup/History.aspx?LegSess=88R&amp;Bill=HB1760" TargetMode="External"/><Relationship Id="rId7" Type="http://schemas.openxmlformats.org/officeDocument/2006/relationships/image" Target="../media/image14.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apitol.texas.gov/BillLookup/History.aspx?LegSess=88R&amp;Bill=HB1905" TargetMode="External"/><Relationship Id="rId7" Type="http://schemas.openxmlformats.org/officeDocument/2006/relationships/image" Target="../media/image14.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apitol.texas.gov/BillLookup/Text.aspx?LegSess=88R&amp;Bill=HB2484" TargetMode="External"/><Relationship Id="rId7" Type="http://schemas.openxmlformats.org/officeDocument/2006/relationships/image" Target="../media/image14.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apitol.texas.gov/BillLookup/History.aspx?LegSess=88R&amp;Bill=HB2495" TargetMode="External"/><Relationship Id="rId7" Type="http://schemas.openxmlformats.org/officeDocument/2006/relationships/image" Target="../media/image14.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apitol.texas.gov/BillLookup/History.aspx?LegSess=88R&amp;Bill=HB2512" TargetMode="External"/><Relationship Id="rId7" Type="http://schemas.openxmlformats.org/officeDocument/2006/relationships/image" Target="../media/image14.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apitol.texas.gov/BillLookup/History.aspx?LegSess=88R&amp;Bill=HB3623" TargetMode="External"/><Relationship Id="rId7" Type="http://schemas.openxmlformats.org/officeDocument/2006/relationships/image" Target="../media/image14.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apitol.texas.gov/BillLookup/History.aspx?LegSess=88R&amp;Bill=HB3908" TargetMode="External"/><Relationship Id="rId7" Type="http://schemas.openxmlformats.org/officeDocument/2006/relationships/image" Target="../media/image14.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apitol.texas.gov/BillLookup/History.aspx?LegSess=88R&amp;Bill=HB4375" TargetMode="External"/><Relationship Id="rId7" Type="http://schemas.openxmlformats.org/officeDocument/2006/relationships/image" Target="../media/image14.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apitol.texas.gov/BillLookup/History.aspx?LegSess=88R&amp;Bill=HB4906" TargetMode="External"/><Relationship Id="rId7" Type="http://schemas.openxmlformats.org/officeDocument/2006/relationships/image" Target="../media/image14.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apitol.texas.gov/BillLookup/History.aspx?LegSess=88R&amp;Bill=SB29" TargetMode="External"/><Relationship Id="rId7" Type="http://schemas.openxmlformats.org/officeDocument/2006/relationships/image" Target="../media/image14.sv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apitol.texas.gov/BillLookup/History.aspx?LegSess=88R&amp;Bill=SB37" TargetMode="External"/><Relationship Id="rId7" Type="http://schemas.openxmlformats.org/officeDocument/2006/relationships/image" Target="../media/image14.sv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apitol.texas.gov/BillLookup/History.aspx?LegSess=88R&amp;Bill=SB133" TargetMode="External"/><Relationship Id="rId7" Type="http://schemas.openxmlformats.org/officeDocument/2006/relationships/image" Target="../media/image14.sv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apitol.texas.gov/BillLookup/History.aspx?LegSess=88R&amp;Bill=SB294" TargetMode="External"/><Relationship Id="rId7" Type="http://schemas.openxmlformats.org/officeDocument/2006/relationships/image" Target="../media/image14.sv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apitol.texas.gov/BillLookup/History.aspx?LegSess=88R&amp;Bill=SB629" TargetMode="External"/><Relationship Id="rId7" Type="http://schemas.openxmlformats.org/officeDocument/2006/relationships/image" Target="../media/image14.sv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apitol.texas.gov/BillLookup/History.aspx?LegSess=88R&amp;Bill=SB763" TargetMode="External"/><Relationship Id="rId7" Type="http://schemas.openxmlformats.org/officeDocument/2006/relationships/image" Target="../media/image14.sv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3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apitol.texas.gov/BillLookup/History.aspx?LegSess=88R&amp;Bill=SB838" TargetMode="External"/><Relationship Id="rId7" Type="http://schemas.openxmlformats.org/officeDocument/2006/relationships/image" Target="../media/image14.sv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3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apitol.texas.gov/BillLookup/History.aspx?LegSess=88R&amp;Bill=SB999" TargetMode="External"/><Relationship Id="rId7" Type="http://schemas.openxmlformats.org/officeDocument/2006/relationships/image" Target="../media/image14.sv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3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apitol.texas.gov/BillLookup/History.aspx?LegSess=88R&amp;Bill=SB1506" TargetMode="External"/><Relationship Id="rId7" Type="http://schemas.openxmlformats.org/officeDocument/2006/relationships/image" Target="../media/image14.sv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3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apitol.texas.gov/BillLookup/History.aspx?LegSess=88R&amp;Bill=SB1720" TargetMode="External"/><Relationship Id="rId7" Type="http://schemas.openxmlformats.org/officeDocument/2006/relationships/image" Target="../media/image14.sv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apitol.texas.gov/BillLookup/History.aspx?LegSess=88R&amp;Bill=SB2069" TargetMode="External"/><Relationship Id="rId7" Type="http://schemas.openxmlformats.org/officeDocument/2006/relationships/image" Target="../media/image14.sv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HB900" TargetMode="External"/><Relationship Id="rId7" Type="http://schemas.openxmlformats.org/officeDocument/2006/relationships/image" Target="../media/image26.sv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6.svg"/><Relationship Id="rId5" Type="http://schemas.openxmlformats.org/officeDocument/2006/relationships/image" Target="../media/image24.svg"/><Relationship Id="rId10" Type="http://schemas.openxmlformats.org/officeDocument/2006/relationships/image" Target="../media/image15.png"/><Relationship Id="rId4" Type="http://schemas.openxmlformats.org/officeDocument/2006/relationships/image" Target="../media/image23.png"/><Relationship Id="rId9" Type="http://schemas.openxmlformats.org/officeDocument/2006/relationships/image" Target="../media/image28.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HB1225" TargetMode="External"/><Relationship Id="rId7" Type="http://schemas.openxmlformats.org/officeDocument/2006/relationships/image" Target="../media/image26.sv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6.svg"/><Relationship Id="rId5" Type="http://schemas.openxmlformats.org/officeDocument/2006/relationships/image" Target="../media/image24.svg"/><Relationship Id="rId10" Type="http://schemas.openxmlformats.org/officeDocument/2006/relationships/image" Target="../media/image15.png"/><Relationship Id="rId4" Type="http://schemas.openxmlformats.org/officeDocument/2006/relationships/image" Target="../media/image23.png"/><Relationship Id="rId9" Type="http://schemas.openxmlformats.org/officeDocument/2006/relationships/image" Target="../media/image28.svg"/></Relationships>
</file>

<file path=ppt/slides/_rels/slide4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HB1416" TargetMode="External"/><Relationship Id="rId7" Type="http://schemas.openxmlformats.org/officeDocument/2006/relationships/image" Target="../media/image26.sv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6.svg"/><Relationship Id="rId5" Type="http://schemas.openxmlformats.org/officeDocument/2006/relationships/image" Target="../media/image24.svg"/><Relationship Id="rId10" Type="http://schemas.openxmlformats.org/officeDocument/2006/relationships/image" Target="../media/image15.png"/><Relationship Id="rId4" Type="http://schemas.openxmlformats.org/officeDocument/2006/relationships/image" Target="../media/image23.png"/><Relationship Id="rId9" Type="http://schemas.openxmlformats.org/officeDocument/2006/relationships/image" Target="../media/image28.svg"/></Relationships>
</file>

<file path=ppt/slides/_rels/slide4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HB1605" TargetMode="External"/><Relationship Id="rId7" Type="http://schemas.openxmlformats.org/officeDocument/2006/relationships/image" Target="../media/image26.sv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6.svg"/><Relationship Id="rId5" Type="http://schemas.openxmlformats.org/officeDocument/2006/relationships/image" Target="../media/image24.svg"/><Relationship Id="rId10" Type="http://schemas.openxmlformats.org/officeDocument/2006/relationships/image" Target="../media/image15.png"/><Relationship Id="rId4" Type="http://schemas.openxmlformats.org/officeDocument/2006/relationships/image" Target="../media/image23.png"/><Relationship Id="rId9" Type="http://schemas.openxmlformats.org/officeDocument/2006/relationships/image" Target="../media/image28.svg"/></Relationships>
</file>

<file path=ppt/slides/_rels/slide4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HB1615" TargetMode="External"/><Relationship Id="rId7" Type="http://schemas.openxmlformats.org/officeDocument/2006/relationships/image" Target="../media/image26.sv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6.svg"/><Relationship Id="rId5" Type="http://schemas.openxmlformats.org/officeDocument/2006/relationships/image" Target="../media/image24.svg"/><Relationship Id="rId10" Type="http://schemas.openxmlformats.org/officeDocument/2006/relationships/image" Target="../media/image15.png"/><Relationship Id="rId4" Type="http://schemas.openxmlformats.org/officeDocument/2006/relationships/image" Target="../media/image23.png"/><Relationship Id="rId9" Type="http://schemas.openxmlformats.org/officeDocument/2006/relationships/image" Target="../media/image28.svg"/></Relationships>
</file>

<file path=ppt/slides/_rels/slide4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Text.aspx?LegSess=88R&amp;Bill=HB2209" TargetMode="External"/><Relationship Id="rId7" Type="http://schemas.openxmlformats.org/officeDocument/2006/relationships/image" Target="../media/image26.sv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6.svg"/><Relationship Id="rId5" Type="http://schemas.openxmlformats.org/officeDocument/2006/relationships/image" Target="../media/image24.svg"/><Relationship Id="rId10" Type="http://schemas.openxmlformats.org/officeDocument/2006/relationships/image" Target="../media/image15.png"/><Relationship Id="rId4" Type="http://schemas.openxmlformats.org/officeDocument/2006/relationships/image" Target="../media/image23.png"/><Relationship Id="rId9" Type="http://schemas.openxmlformats.org/officeDocument/2006/relationships/image" Target="../media/image28.svg"/></Relationships>
</file>

<file path=ppt/slides/_rels/slide4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HB2575" TargetMode="External"/><Relationship Id="rId7" Type="http://schemas.openxmlformats.org/officeDocument/2006/relationships/image" Target="../media/image26.sv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6.svg"/><Relationship Id="rId5" Type="http://schemas.openxmlformats.org/officeDocument/2006/relationships/image" Target="../media/image24.svg"/><Relationship Id="rId10" Type="http://schemas.openxmlformats.org/officeDocument/2006/relationships/image" Target="../media/image15.png"/><Relationship Id="rId4" Type="http://schemas.openxmlformats.org/officeDocument/2006/relationships/image" Target="../media/image23.png"/><Relationship Id="rId9" Type="http://schemas.openxmlformats.org/officeDocument/2006/relationships/image" Target="../media/image28.svg"/></Relationships>
</file>

<file path=ppt/slides/_rels/slide4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HB3803" TargetMode="External"/><Relationship Id="rId7" Type="http://schemas.openxmlformats.org/officeDocument/2006/relationships/image" Target="../media/image26.sv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6.svg"/><Relationship Id="rId5" Type="http://schemas.openxmlformats.org/officeDocument/2006/relationships/image" Target="../media/image24.svg"/><Relationship Id="rId10" Type="http://schemas.openxmlformats.org/officeDocument/2006/relationships/image" Target="../media/image15.png"/><Relationship Id="rId4" Type="http://schemas.openxmlformats.org/officeDocument/2006/relationships/image" Target="../media/image23.png"/><Relationship Id="rId9" Type="http://schemas.openxmlformats.org/officeDocument/2006/relationships/image" Target="../media/image28.svg"/></Relationships>
</file>

<file path=ppt/slides/_rels/slide4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HB3928" TargetMode="External"/><Relationship Id="rId7" Type="http://schemas.openxmlformats.org/officeDocument/2006/relationships/image" Target="../media/image26.sv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6.svg"/><Relationship Id="rId5" Type="http://schemas.openxmlformats.org/officeDocument/2006/relationships/image" Target="../media/image24.svg"/><Relationship Id="rId10" Type="http://schemas.openxmlformats.org/officeDocument/2006/relationships/image" Target="../media/image15.png"/><Relationship Id="rId4" Type="http://schemas.openxmlformats.org/officeDocument/2006/relationships/image" Target="../media/image23.png"/><Relationship Id="rId9" Type="http://schemas.openxmlformats.org/officeDocument/2006/relationships/image" Target="../media/image28.svg"/></Relationships>
</file>

<file path=ppt/slides/_rels/slide4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HB5195" TargetMode="External"/><Relationship Id="rId7" Type="http://schemas.openxmlformats.org/officeDocument/2006/relationships/image" Target="../media/image26.sv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6.svg"/><Relationship Id="rId5" Type="http://schemas.openxmlformats.org/officeDocument/2006/relationships/image" Target="../media/image24.svg"/><Relationship Id="rId10" Type="http://schemas.openxmlformats.org/officeDocument/2006/relationships/image" Target="../media/image15.png"/><Relationship Id="rId4" Type="http://schemas.openxmlformats.org/officeDocument/2006/relationships/image" Target="../media/image23.png"/><Relationship Id="rId9" Type="http://schemas.openxmlformats.org/officeDocument/2006/relationships/image" Target="../media/image28.svg"/></Relationships>
</file>

<file path=ppt/slides/_rels/slide4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SB1647" TargetMode="External"/><Relationship Id="rId7" Type="http://schemas.openxmlformats.org/officeDocument/2006/relationships/image" Target="../media/image26.sv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6.svg"/><Relationship Id="rId5" Type="http://schemas.openxmlformats.org/officeDocument/2006/relationships/image" Target="../media/image24.svg"/><Relationship Id="rId10" Type="http://schemas.openxmlformats.org/officeDocument/2006/relationships/image" Target="../media/image15.png"/><Relationship Id="rId4" Type="http://schemas.openxmlformats.org/officeDocument/2006/relationships/image" Target="../media/image23.png"/><Relationship Id="rId9" Type="http://schemas.openxmlformats.org/officeDocument/2006/relationships/image" Target="../media/image28.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_rels/slide5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SB2032" TargetMode="External"/><Relationship Id="rId7" Type="http://schemas.openxmlformats.org/officeDocument/2006/relationships/image" Target="../media/image26.sv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6.svg"/><Relationship Id="rId5" Type="http://schemas.openxmlformats.org/officeDocument/2006/relationships/image" Target="../media/image24.svg"/><Relationship Id="rId10" Type="http://schemas.openxmlformats.org/officeDocument/2006/relationships/image" Target="../media/image15.png"/><Relationship Id="rId4" Type="http://schemas.openxmlformats.org/officeDocument/2006/relationships/image" Target="../media/image23.png"/><Relationship Id="rId9" Type="http://schemas.openxmlformats.org/officeDocument/2006/relationships/image" Target="../media/image28.svg"/></Relationships>
</file>

<file path=ppt/slides/_rels/slide5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SB2124" TargetMode="External"/><Relationship Id="rId7" Type="http://schemas.openxmlformats.org/officeDocument/2006/relationships/image" Target="../media/image26.sv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6.svg"/><Relationship Id="rId5" Type="http://schemas.openxmlformats.org/officeDocument/2006/relationships/image" Target="../media/image24.svg"/><Relationship Id="rId10" Type="http://schemas.openxmlformats.org/officeDocument/2006/relationships/image" Target="../media/image15.png"/><Relationship Id="rId4" Type="http://schemas.openxmlformats.org/officeDocument/2006/relationships/image" Target="../media/image23.png"/><Relationship Id="rId9" Type="http://schemas.openxmlformats.org/officeDocument/2006/relationships/image" Target="../media/image28.svg"/></Relationships>
</file>

<file path=ppt/slides/_rels/slide5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SB2139" TargetMode="External"/><Relationship Id="rId7" Type="http://schemas.openxmlformats.org/officeDocument/2006/relationships/image" Target="../media/image26.sv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6.svg"/><Relationship Id="rId5" Type="http://schemas.openxmlformats.org/officeDocument/2006/relationships/image" Target="../media/image24.svg"/><Relationship Id="rId10" Type="http://schemas.openxmlformats.org/officeDocument/2006/relationships/image" Target="../media/image15.png"/><Relationship Id="rId4" Type="http://schemas.openxmlformats.org/officeDocument/2006/relationships/image" Target="../media/image23.png"/><Relationship Id="rId9" Type="http://schemas.openxmlformats.org/officeDocument/2006/relationships/image" Target="../media/image28.svg"/></Relationships>
</file>

<file path=ppt/slides/_rels/slide5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SB2294" TargetMode="External"/><Relationship Id="rId7" Type="http://schemas.openxmlformats.org/officeDocument/2006/relationships/image" Target="../media/image26.sv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6.svg"/><Relationship Id="rId5" Type="http://schemas.openxmlformats.org/officeDocument/2006/relationships/image" Target="../media/image24.svg"/><Relationship Id="rId10" Type="http://schemas.openxmlformats.org/officeDocument/2006/relationships/image" Target="../media/image15.png"/><Relationship Id="rId4" Type="http://schemas.openxmlformats.org/officeDocument/2006/relationships/image" Target="../media/image23.png"/><Relationship Id="rId9" Type="http://schemas.openxmlformats.org/officeDocument/2006/relationships/image" Target="../media/image28.svg"/></Relationships>
</file>

<file path=ppt/slides/_rels/slide5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SB2304" TargetMode="External"/><Relationship Id="rId7" Type="http://schemas.openxmlformats.org/officeDocument/2006/relationships/image" Target="../media/image26.sv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6.svg"/><Relationship Id="rId5" Type="http://schemas.openxmlformats.org/officeDocument/2006/relationships/image" Target="../media/image24.svg"/><Relationship Id="rId10" Type="http://schemas.openxmlformats.org/officeDocument/2006/relationships/image" Target="../media/image15.png"/><Relationship Id="rId4" Type="http://schemas.openxmlformats.org/officeDocument/2006/relationships/image" Target="../media/image23.png"/><Relationship Id="rId9" Type="http://schemas.openxmlformats.org/officeDocument/2006/relationships/image" Target="../media/image28.svg"/></Relationships>
</file>

<file path=ppt/slides/_rels/slide5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hyperlink" Target="https://capitol.texas.gov/BillLookup/History.aspx?LegSess=88R&amp;Bill=HB8" TargetMode="External"/><Relationship Id="rId7" Type="http://schemas.openxmlformats.org/officeDocument/2006/relationships/hyperlink" Target="https://capitol.texas.gov/BillLookup/History.aspx?LegSess=88R&amp;Bill=HB4005" TargetMode="External"/><Relationship Id="rId12"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capitol.texas.gov/BillLookup/History.aspx?LegSess=88R&amp;Bill=HB2920" TargetMode="External"/><Relationship Id="rId11" Type="http://schemas.openxmlformats.org/officeDocument/2006/relationships/image" Target="../media/image26.svg"/><Relationship Id="rId5" Type="http://schemas.openxmlformats.org/officeDocument/2006/relationships/hyperlink" Target="https://capitol.texas.gov/BillLookup/History.aspx?LegSess=88R&amp;Bill=HB2177" TargetMode="External"/><Relationship Id="rId15" Type="http://schemas.openxmlformats.org/officeDocument/2006/relationships/image" Target="../media/image16.svg"/><Relationship Id="rId10" Type="http://schemas.openxmlformats.org/officeDocument/2006/relationships/image" Target="../media/image25.png"/><Relationship Id="rId4" Type="http://schemas.openxmlformats.org/officeDocument/2006/relationships/hyperlink" Target="https://capitol.texas.gov/BillLookup/History.aspx?LegSess=88R&amp;Bill=HB584" TargetMode="External"/><Relationship Id="rId9" Type="http://schemas.openxmlformats.org/officeDocument/2006/relationships/image" Target="../media/image24.svg"/><Relationship Id="rId14" Type="http://schemas.openxmlformats.org/officeDocument/2006/relationships/image" Target="../media/image15.png"/></Relationships>
</file>

<file path=ppt/slides/_rels/slide5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hyperlink" Target="https://capitol.texas.gov/BillLookup/History.aspx?LegSess=88R&amp;Bill=HB4363" TargetMode="External"/><Relationship Id="rId7" Type="http://schemas.openxmlformats.org/officeDocument/2006/relationships/hyperlink" Target="https://capitol.texas.gov/BillLookup/History.aspx?LegSess=88R&amp;Bill=SB2538" TargetMode="External"/><Relationship Id="rId12"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capitol.texas.gov/BillLookup/History.aspx?LegSess=88R&amp;Bill=SB1055" TargetMode="External"/><Relationship Id="rId11" Type="http://schemas.openxmlformats.org/officeDocument/2006/relationships/image" Target="../media/image26.svg"/><Relationship Id="rId5" Type="http://schemas.openxmlformats.org/officeDocument/2006/relationships/hyperlink" Target="https://capitol.texas.gov/BillLookup/History.aspx?LegSess=88R&amp;Bill=SB459" TargetMode="External"/><Relationship Id="rId15" Type="http://schemas.openxmlformats.org/officeDocument/2006/relationships/image" Target="../media/image16.svg"/><Relationship Id="rId10" Type="http://schemas.openxmlformats.org/officeDocument/2006/relationships/image" Target="../media/image25.png"/><Relationship Id="rId4" Type="http://schemas.openxmlformats.org/officeDocument/2006/relationships/hyperlink" Target="https://capitol.texas.gov/BillLookup/History.aspx?LegSess=88R&amp;Bill=SB55" TargetMode="External"/><Relationship Id="rId9" Type="http://schemas.openxmlformats.org/officeDocument/2006/relationships/image" Target="../media/image24.svg"/><Relationship Id="rId14" Type="http://schemas.openxmlformats.org/officeDocument/2006/relationships/image" Target="../media/image15.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Text.aspx?LegSess=88R&amp;Bill=HB699" TargetMode="External"/><Relationship Id="rId7" Type="http://schemas.openxmlformats.org/officeDocument/2006/relationships/image" Target="../media/image26.sv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8.svg"/><Relationship Id="rId5" Type="http://schemas.openxmlformats.org/officeDocument/2006/relationships/image" Target="../media/image24.svg"/><Relationship Id="rId10"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28.svg"/></Relationships>
</file>

<file path=ppt/slides/_rels/slide5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HB1212" TargetMode="External"/><Relationship Id="rId7" Type="http://schemas.openxmlformats.org/officeDocument/2006/relationships/image" Target="../media/image26.sv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8.svg"/><Relationship Id="rId5" Type="http://schemas.openxmlformats.org/officeDocument/2006/relationships/image" Target="../media/image24.svg"/><Relationship Id="rId10"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4.svg"/></Relationships>
</file>

<file path=ppt/slides/_rels/slide6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HB1707" TargetMode="External"/><Relationship Id="rId7" Type="http://schemas.openxmlformats.org/officeDocument/2006/relationships/image" Target="../media/image26.sv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8.svg"/><Relationship Id="rId5" Type="http://schemas.openxmlformats.org/officeDocument/2006/relationships/image" Target="../media/image24.svg"/><Relationship Id="rId10"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28.svg"/></Relationships>
</file>

<file path=ppt/slides/_rels/slide6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HB2012" TargetMode="External"/><Relationship Id="rId7" Type="http://schemas.openxmlformats.org/officeDocument/2006/relationships/image" Target="../media/image26.sv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8.svg"/><Relationship Id="rId5" Type="http://schemas.openxmlformats.org/officeDocument/2006/relationships/image" Target="../media/image24.svg"/><Relationship Id="rId10"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28.svg"/></Relationships>
</file>

<file path=ppt/slides/_rels/slide6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Text.aspx?LegSess=88R&amp;Bill=HB2102" TargetMode="External"/><Relationship Id="rId7" Type="http://schemas.openxmlformats.org/officeDocument/2006/relationships/image" Target="../media/image26.sv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8.svg"/><Relationship Id="rId5" Type="http://schemas.openxmlformats.org/officeDocument/2006/relationships/image" Target="../media/image24.svg"/><Relationship Id="rId10"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28.svg"/></Relationships>
</file>

<file path=ppt/slides/_rels/slide6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HB3440" TargetMode="External"/><Relationship Id="rId7" Type="http://schemas.openxmlformats.org/officeDocument/2006/relationships/image" Target="../media/image26.sv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8.svg"/><Relationship Id="rId5" Type="http://schemas.openxmlformats.org/officeDocument/2006/relationships/image" Target="../media/image24.svg"/><Relationship Id="rId10"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28.svg"/></Relationships>
</file>

<file path=ppt/slides/_rels/slide6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HB3917" TargetMode="External"/><Relationship Id="rId7" Type="http://schemas.openxmlformats.org/officeDocument/2006/relationships/image" Target="../media/image26.sv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8.svg"/><Relationship Id="rId5" Type="http://schemas.openxmlformats.org/officeDocument/2006/relationships/image" Target="../media/image24.svg"/><Relationship Id="rId10"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28.svg"/></Relationships>
</file>

<file path=ppt/slides/_rels/slide6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HB3991" TargetMode="External"/><Relationship Id="rId7" Type="http://schemas.openxmlformats.org/officeDocument/2006/relationships/image" Target="../media/image26.sv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8.svg"/><Relationship Id="rId5" Type="http://schemas.openxmlformats.org/officeDocument/2006/relationships/image" Target="../media/image24.svg"/><Relationship Id="rId10"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28.svg"/></Relationships>
</file>

<file path=ppt/slides/_rels/slide6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SB943" TargetMode="External"/><Relationship Id="rId7" Type="http://schemas.openxmlformats.org/officeDocument/2006/relationships/image" Target="../media/image26.sv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8.svg"/><Relationship Id="rId5" Type="http://schemas.openxmlformats.org/officeDocument/2006/relationships/image" Target="../media/image24.svg"/><Relationship Id="rId10"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28.svg"/></Relationships>
</file>

<file path=ppt/slides/_rels/slide6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SB1008" TargetMode="External"/><Relationship Id="rId7" Type="http://schemas.openxmlformats.org/officeDocument/2006/relationships/image" Target="../media/image26.sv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8.svg"/><Relationship Id="rId5" Type="http://schemas.openxmlformats.org/officeDocument/2006/relationships/image" Target="../media/image24.svg"/><Relationship Id="rId10"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28.svg"/></Relationships>
</file>

<file path=ppt/slides/_rels/slide6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SB1045" TargetMode="External"/><Relationship Id="rId7" Type="http://schemas.openxmlformats.org/officeDocument/2006/relationships/image" Target="../media/image26.sv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8.svg"/><Relationship Id="rId5" Type="http://schemas.openxmlformats.org/officeDocument/2006/relationships/image" Target="../media/image24.svg"/><Relationship Id="rId10"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28.svg"/></Relationships>
</file>

<file path=ppt/slides/_rels/slide6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SB1098" TargetMode="External"/><Relationship Id="rId7" Type="http://schemas.openxmlformats.org/officeDocument/2006/relationships/image" Target="../media/image26.sv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8.svg"/><Relationship Id="rId5" Type="http://schemas.openxmlformats.org/officeDocument/2006/relationships/image" Target="../media/image24.svg"/><Relationship Id="rId10"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4.svg"/></Relationships>
</file>

<file path=ppt/slides/_rels/slide7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SB1893" TargetMode="External"/><Relationship Id="rId7" Type="http://schemas.openxmlformats.org/officeDocument/2006/relationships/image" Target="../media/image26.sv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8.svg"/><Relationship Id="rId5" Type="http://schemas.openxmlformats.org/officeDocument/2006/relationships/image" Target="../media/image24.svg"/><Relationship Id="rId10"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28.svg"/></Relationships>
</file>

<file path=ppt/slides/_rels/slide71.xml.rels><?xml version="1.0" encoding="UTF-8" standalone="yes"?>
<Relationships xmlns="http://schemas.openxmlformats.org/package/2006/relationships"><Relationship Id="rId8" Type="http://schemas.openxmlformats.org/officeDocument/2006/relationships/hyperlink" Target="https://capitol.texas.gov/BillLookup/History.aspx?LegSess=88R&amp;Bill=SB%201599" TargetMode="External"/><Relationship Id="rId13" Type="http://schemas.openxmlformats.org/officeDocument/2006/relationships/image" Target="../media/image27.png"/><Relationship Id="rId3" Type="http://schemas.openxmlformats.org/officeDocument/2006/relationships/hyperlink" Target="https://capitol.texas.gov/BillLookup/History.aspx?LegSess=88R&amp;Bill=HB1217" TargetMode="External"/><Relationship Id="rId7" Type="http://schemas.openxmlformats.org/officeDocument/2006/relationships/hyperlink" Target="https://capitol.texas.gov/BillLookup/History.aspx?LegSess=88R&amp;Bill=SB%201089" TargetMode="External"/><Relationship Id="rId12" Type="http://schemas.openxmlformats.org/officeDocument/2006/relationships/image" Target="../media/image26.svg"/><Relationship Id="rId2" Type="http://schemas.openxmlformats.org/officeDocument/2006/relationships/notesSlide" Target="../notesSlides/notesSlide69.xml"/><Relationship Id="rId16"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hyperlink" Target="https://capitol.texas.gov/BillLookup/History.aspx?LegSess=88R&amp;Bill=SB825" TargetMode="External"/><Relationship Id="rId11" Type="http://schemas.openxmlformats.org/officeDocument/2006/relationships/image" Target="../media/image25.png"/><Relationship Id="rId5" Type="http://schemas.openxmlformats.org/officeDocument/2006/relationships/hyperlink" Target="https://capitol.texas.gov/BillLookup/History.aspx?LegSess=88R&amp;Bill=HB1632" TargetMode="External"/><Relationship Id="rId15" Type="http://schemas.openxmlformats.org/officeDocument/2006/relationships/image" Target="../media/image17.png"/><Relationship Id="rId10" Type="http://schemas.openxmlformats.org/officeDocument/2006/relationships/image" Target="../media/image24.svg"/><Relationship Id="rId4" Type="http://schemas.openxmlformats.org/officeDocument/2006/relationships/hyperlink" Target="https://capitol.texas.gov/BillLookup/History.aspx?LegSess=88R&amp;Bill=HB1631" TargetMode="External"/><Relationship Id="rId9" Type="http://schemas.openxmlformats.org/officeDocument/2006/relationships/image" Target="../media/image23.png"/><Relationship Id="rId14" Type="http://schemas.openxmlformats.org/officeDocument/2006/relationships/image" Target="../media/image28.svg"/></Relationships>
</file>

<file path=ppt/slides/_rels/slide7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hyperlink" Target="https://capitol.texas.gov/BillLookup/History.aspx?LegSess=88R&amp;Bill=HB1263" TargetMode="External"/><Relationship Id="rId7" Type="http://schemas.openxmlformats.org/officeDocument/2006/relationships/hyperlink" Target="https://capitol.texas.gov/BillLookup/History.aspx?LegSess=88R&amp;Bill=SB2620" TargetMode="External"/><Relationship Id="rId12" Type="http://schemas.openxmlformats.org/officeDocument/2006/relationships/image" Target="../media/image27.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s://capitol.texas.gov/BillLookup/History.aspx?LegSess=88R&amp;Bill=HB4210" TargetMode="External"/><Relationship Id="rId11" Type="http://schemas.openxmlformats.org/officeDocument/2006/relationships/image" Target="../media/image26.svg"/><Relationship Id="rId5" Type="http://schemas.openxmlformats.org/officeDocument/2006/relationships/hyperlink" Target="https://capitol.texas.gov/BillLookup/History.aspx?LegSess=88R&amp;Bill=HB2285" TargetMode="External"/><Relationship Id="rId15" Type="http://schemas.openxmlformats.org/officeDocument/2006/relationships/image" Target="../media/image18.svg"/><Relationship Id="rId10" Type="http://schemas.openxmlformats.org/officeDocument/2006/relationships/image" Target="../media/image25.png"/><Relationship Id="rId4" Type="http://schemas.openxmlformats.org/officeDocument/2006/relationships/hyperlink" Target="https://capitol.texas.gov/BillLookup/History.aspx?LegSess=88R&amp;Bill=HB1825" TargetMode="External"/><Relationship Id="rId9" Type="http://schemas.openxmlformats.org/officeDocument/2006/relationships/image" Target="../media/image24.svg"/><Relationship Id="rId14" Type="http://schemas.openxmlformats.org/officeDocument/2006/relationships/image" Target="../media/image17.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hyperlink" Target="https://capitol.texas.gov/BillLookup/History.aspx?LegSess=88R&amp;Bill=HB1"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75.xml.rels><?xml version="1.0" encoding="UTF-8" standalone="yes"?>
<Relationships xmlns="http://schemas.openxmlformats.org/package/2006/relationships"><Relationship Id="rId3" Type="http://schemas.openxmlformats.org/officeDocument/2006/relationships/hyperlink" Target="https://capitol.texas.gov/BillLookup/History.aspx?LegSess=88R&amp;Bill=HB1"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7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Text.aspx?LegSess=88R&amp;Bill=HB5" TargetMode="External"/><Relationship Id="rId7" Type="http://schemas.openxmlformats.org/officeDocument/2006/relationships/image" Target="../media/image26.sv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0.svg"/><Relationship Id="rId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28.svg"/></Relationships>
</file>

<file path=ppt/slides/_rels/slide7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HB1926" TargetMode="External"/><Relationship Id="rId7" Type="http://schemas.openxmlformats.org/officeDocument/2006/relationships/image" Target="../media/image26.sv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0.svg"/><Relationship Id="rId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28.svg"/></Relationships>
</file>

<file path=ppt/slides/_rels/slide7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HB3708" TargetMode="External"/><Relationship Id="rId7" Type="http://schemas.openxmlformats.org/officeDocument/2006/relationships/image" Target="../media/image26.sv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0.svg"/><Relationship Id="rId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28.svg"/></Relationships>
</file>

<file path=ppt/slides/_rels/slide7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capitol.texas.gov/BillLookup/History.aspx?LegSess=88R&amp;Bill=SB30" TargetMode="External"/><Relationship Id="rId7" Type="http://schemas.openxmlformats.org/officeDocument/2006/relationships/image" Target="../media/image26.sv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4.svg"/></Relationships>
</file>

<file path=ppt/slides/_rels/slide80.xml.rels><?xml version="1.0" encoding="UTF-8" standalone="yes"?>
<Relationships xmlns="http://schemas.openxmlformats.org/package/2006/relationships"><Relationship Id="rId8" Type="http://schemas.openxmlformats.org/officeDocument/2006/relationships/hyperlink" Target="https://capitol.texas.gov/BillLookup/History.aspx?LegSess=88R&amp;Bill=HB2354" TargetMode="External"/><Relationship Id="rId13" Type="http://schemas.openxmlformats.org/officeDocument/2006/relationships/image" Target="../media/image25.png"/><Relationship Id="rId18" Type="http://schemas.openxmlformats.org/officeDocument/2006/relationships/image" Target="../media/image20.svg"/><Relationship Id="rId3" Type="http://schemas.openxmlformats.org/officeDocument/2006/relationships/hyperlink" Target="https://capitol.texas.gov/BillLookup/History.aspx?LegSess=88R&amp;Bill=HB260" TargetMode="External"/><Relationship Id="rId7" Type="http://schemas.openxmlformats.org/officeDocument/2006/relationships/hyperlink" Target="https://capitol.texas.gov/BillLookup/History.aspx?LegSess=88R&amp;Bill=HB1285" TargetMode="External"/><Relationship Id="rId12" Type="http://schemas.openxmlformats.org/officeDocument/2006/relationships/image" Target="../media/image24.svg"/><Relationship Id="rId17" Type="http://schemas.openxmlformats.org/officeDocument/2006/relationships/image" Target="../media/image19.png"/><Relationship Id="rId2" Type="http://schemas.openxmlformats.org/officeDocument/2006/relationships/notesSlide" Target="../notesSlides/notesSlide78.xml"/><Relationship Id="rId16" Type="http://schemas.openxmlformats.org/officeDocument/2006/relationships/image" Target="../media/image28.svg"/><Relationship Id="rId1" Type="http://schemas.openxmlformats.org/officeDocument/2006/relationships/slideLayout" Target="../slideLayouts/slideLayout2.xml"/><Relationship Id="rId6" Type="http://schemas.openxmlformats.org/officeDocument/2006/relationships/hyperlink" Target="https://capitol.texas.gov/BillLookup/History.aspx?LegSess=88R&amp;Bill=HB1228" TargetMode="External"/><Relationship Id="rId11" Type="http://schemas.openxmlformats.org/officeDocument/2006/relationships/image" Target="../media/image23.png"/><Relationship Id="rId5" Type="http://schemas.openxmlformats.org/officeDocument/2006/relationships/hyperlink" Target="https://capitol.texas.gov/BillLookup/History.aspx?LegSess=88R&amp;Bill=HB796" TargetMode="External"/><Relationship Id="rId15" Type="http://schemas.openxmlformats.org/officeDocument/2006/relationships/image" Target="../media/image27.png"/><Relationship Id="rId10" Type="http://schemas.openxmlformats.org/officeDocument/2006/relationships/hyperlink" Target="https://capitol.texas.gov/BillLookup/History.aspx?LegSess=88R&amp;Bill=HB4077" TargetMode="External"/><Relationship Id="rId4" Type="http://schemas.openxmlformats.org/officeDocument/2006/relationships/hyperlink" Target="https://capitol.texas.gov/BillLookup/History.aspx?LegSess=88R&amp;Bill=HB456" TargetMode="External"/><Relationship Id="rId9" Type="http://schemas.openxmlformats.org/officeDocument/2006/relationships/hyperlink" Target="https://capitol.texas.gov/BillLookup/History.aspx?LegSess=88R&amp;Bill=HB3207" TargetMode="External"/><Relationship Id="rId14" Type="http://schemas.openxmlformats.org/officeDocument/2006/relationships/image" Target="../media/image26.svg"/></Relationships>
</file>

<file path=ppt/slides/_rels/slide81.xml.rels><?xml version="1.0" encoding="UTF-8" standalone="yes"?>
<Relationships xmlns="http://schemas.openxmlformats.org/package/2006/relationships"><Relationship Id="rId8" Type="http://schemas.openxmlformats.org/officeDocument/2006/relationships/hyperlink" Target="https://capitol.texas.gov/BillLookup/History.aspx?LegSess=88R&amp;Bill=SB1381" TargetMode="External"/><Relationship Id="rId13" Type="http://schemas.openxmlformats.org/officeDocument/2006/relationships/image" Target="../media/image26.svg"/><Relationship Id="rId3" Type="http://schemas.openxmlformats.org/officeDocument/2006/relationships/hyperlink" Target="https://capitol.texas.gov/BillLookup/History.aspx?LegSess=88R&amp;Bill=HB4101" TargetMode="External"/><Relationship Id="rId7" Type="http://schemas.openxmlformats.org/officeDocument/2006/relationships/hyperlink" Target="https://capitol.texas.gov/BillLookup/History.aspx?LegSess=88R&amp;Bill=SB1145" TargetMode="External"/><Relationship Id="rId12" Type="http://schemas.openxmlformats.org/officeDocument/2006/relationships/image" Target="../media/image25.png"/><Relationship Id="rId17" Type="http://schemas.openxmlformats.org/officeDocument/2006/relationships/image" Target="../media/image20.svg"/><Relationship Id="rId2" Type="http://schemas.openxmlformats.org/officeDocument/2006/relationships/notesSlide" Target="../notesSlides/notesSlide79.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capitol.texas.gov/BillLookup/History.aspx?LegSess=88R&amp;Bill=SB719" TargetMode="External"/><Relationship Id="rId11" Type="http://schemas.openxmlformats.org/officeDocument/2006/relationships/image" Target="../media/image24.svg"/><Relationship Id="rId5" Type="http://schemas.openxmlformats.org/officeDocument/2006/relationships/hyperlink" Target="https://capitol.texas.gov/BillLookup/History.aspx?LegSess=88R&amp;Bill=SB539" TargetMode="External"/><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hyperlink" Target="https://capitol.texas.gov/BillLookup/History.aspx?LegSess=88R&amp;Bill=HB4645" TargetMode="External"/><Relationship Id="rId9" Type="http://schemas.openxmlformats.org/officeDocument/2006/relationships/hyperlink" Target="https://capitol.texas.gov/BillLookup/History.aspx?LegSess=88R&amp;Bill=SB1525" TargetMode="External"/><Relationship Id="rId14" Type="http://schemas.openxmlformats.org/officeDocument/2006/relationships/image" Target="../media/image27.png"/></Relationships>
</file>

<file path=ppt/slides/_rels/slide8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hyperlink" Target="https://capitol.texas.gov/BillLookup/History.aspx?LegSess=88R&amp;Bill=SB1801" TargetMode="External"/><Relationship Id="rId7" Type="http://schemas.openxmlformats.org/officeDocument/2006/relationships/hyperlink" Target="https://capitol.texas.gov/BillLookup/History.aspx?LegSess=88R&amp;Bill=SB2355" TargetMode="External"/><Relationship Id="rId12" Type="http://schemas.openxmlformats.org/officeDocument/2006/relationships/image" Target="../media/image27.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https://capitol.texas.gov/BillLookup/History.aspx?LegSess=88R&amp;Bill=SB2289" TargetMode="External"/><Relationship Id="rId11" Type="http://schemas.openxmlformats.org/officeDocument/2006/relationships/image" Target="../media/image26.svg"/><Relationship Id="rId5" Type="http://schemas.openxmlformats.org/officeDocument/2006/relationships/hyperlink" Target="https://capitol.texas.gov/BillLookup/History.aspx?LegSess=88R&amp;Bill=sb2091" TargetMode="External"/><Relationship Id="rId1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hyperlink" Target="https://capitol.texas.gov/BillLookup/History.aspx?LegSess=88R&amp;Bill=SB1999" TargetMode="External"/><Relationship Id="rId9" Type="http://schemas.openxmlformats.org/officeDocument/2006/relationships/image" Target="../media/image24.svg"/><Relationship Id="rId14" Type="http://schemas.openxmlformats.org/officeDocument/2006/relationships/image" Target="../media/image19.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Text.aspx?LegSess=88R&amp;Bill=HB108" TargetMode="External"/><Relationship Id="rId7" Type="http://schemas.openxmlformats.org/officeDocument/2006/relationships/image" Target="../media/image26.sv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2.svg"/><Relationship Id="rId5" Type="http://schemas.openxmlformats.org/officeDocument/2006/relationships/image" Target="../media/image24.svg"/><Relationship Id="rId10" Type="http://schemas.openxmlformats.org/officeDocument/2006/relationships/image" Target="../media/image21.png"/><Relationship Id="rId4" Type="http://schemas.openxmlformats.org/officeDocument/2006/relationships/image" Target="../media/image23.png"/><Relationship Id="rId9" Type="http://schemas.openxmlformats.org/officeDocument/2006/relationships/image" Target="../media/image28.svg"/></Relationships>
</file>

<file path=ppt/slides/_rels/slide8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HB621" TargetMode="External"/><Relationship Id="rId7" Type="http://schemas.openxmlformats.org/officeDocument/2006/relationships/image" Target="../media/image26.sv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2.svg"/><Relationship Id="rId5" Type="http://schemas.openxmlformats.org/officeDocument/2006/relationships/image" Target="../media/image24.svg"/><Relationship Id="rId10" Type="http://schemas.openxmlformats.org/officeDocument/2006/relationships/image" Target="../media/image21.png"/><Relationship Id="rId4" Type="http://schemas.openxmlformats.org/officeDocument/2006/relationships/image" Target="../media/image23.png"/><Relationship Id="rId9" Type="http://schemas.openxmlformats.org/officeDocument/2006/relationships/image" Target="../media/image28.svg"/></Relationships>
</file>

<file path=ppt/slides/_rels/slide8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HB1789" TargetMode="External"/><Relationship Id="rId7" Type="http://schemas.openxmlformats.org/officeDocument/2006/relationships/image" Target="../media/image26.sv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2.svg"/><Relationship Id="rId5" Type="http://schemas.openxmlformats.org/officeDocument/2006/relationships/image" Target="../media/image24.svg"/><Relationship Id="rId10" Type="http://schemas.openxmlformats.org/officeDocument/2006/relationships/image" Target="../media/image21.png"/><Relationship Id="rId4" Type="http://schemas.openxmlformats.org/officeDocument/2006/relationships/image" Target="../media/image23.png"/><Relationship Id="rId9" Type="http://schemas.openxmlformats.org/officeDocument/2006/relationships/image" Target="../media/image28.svg"/></Relationships>
</file>

<file path=ppt/slides/_rels/slide8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HB1959" TargetMode="External"/><Relationship Id="rId7" Type="http://schemas.openxmlformats.org/officeDocument/2006/relationships/image" Target="../media/image26.sv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2.svg"/><Relationship Id="rId5" Type="http://schemas.openxmlformats.org/officeDocument/2006/relationships/image" Target="../media/image24.svg"/><Relationship Id="rId10" Type="http://schemas.openxmlformats.org/officeDocument/2006/relationships/image" Target="../media/image21.png"/><Relationship Id="rId4" Type="http://schemas.openxmlformats.org/officeDocument/2006/relationships/image" Target="../media/image23.png"/><Relationship Id="rId9" Type="http://schemas.openxmlformats.org/officeDocument/2006/relationships/image" Target="../media/image28.svg"/></Relationships>
</file>

<file path=ppt/slides/_rels/slide8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HB2729" TargetMode="External"/><Relationship Id="rId7" Type="http://schemas.openxmlformats.org/officeDocument/2006/relationships/image" Target="../media/image26.sv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2.svg"/><Relationship Id="rId5" Type="http://schemas.openxmlformats.org/officeDocument/2006/relationships/image" Target="../media/image24.svg"/><Relationship Id="rId10" Type="http://schemas.openxmlformats.org/officeDocument/2006/relationships/image" Target="../media/image21.png"/><Relationship Id="rId4" Type="http://schemas.openxmlformats.org/officeDocument/2006/relationships/image" Target="../media/image23.png"/><Relationship Id="rId9" Type="http://schemas.openxmlformats.org/officeDocument/2006/relationships/image" Target="../media/image28.svg"/></Relationships>
</file>

<file path=ppt/slides/_rels/slide8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HB2892" TargetMode="External"/><Relationship Id="rId7" Type="http://schemas.openxmlformats.org/officeDocument/2006/relationships/image" Target="../media/image26.sv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2.svg"/><Relationship Id="rId5" Type="http://schemas.openxmlformats.org/officeDocument/2006/relationships/image" Target="../media/image24.svg"/><Relationship Id="rId10" Type="http://schemas.openxmlformats.org/officeDocument/2006/relationships/image" Target="../media/image21.png"/><Relationship Id="rId4" Type="http://schemas.openxmlformats.org/officeDocument/2006/relationships/image" Target="../media/image23.png"/><Relationship Id="rId9" Type="http://schemas.openxmlformats.org/officeDocument/2006/relationships/image" Target="../media/image2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HB2929" TargetMode="External"/><Relationship Id="rId7" Type="http://schemas.openxmlformats.org/officeDocument/2006/relationships/image" Target="../media/image26.sv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2.svg"/><Relationship Id="rId5" Type="http://schemas.openxmlformats.org/officeDocument/2006/relationships/image" Target="../media/image24.svg"/><Relationship Id="rId10" Type="http://schemas.openxmlformats.org/officeDocument/2006/relationships/image" Target="../media/image21.png"/><Relationship Id="rId4" Type="http://schemas.openxmlformats.org/officeDocument/2006/relationships/image" Target="../media/image23.png"/><Relationship Id="rId9" Type="http://schemas.openxmlformats.org/officeDocument/2006/relationships/image" Target="../media/image28.svg"/></Relationships>
</file>

<file path=ppt/slides/_rels/slide9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HB4520" TargetMode="External"/><Relationship Id="rId7" Type="http://schemas.openxmlformats.org/officeDocument/2006/relationships/image" Target="../media/image26.sv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2.svg"/><Relationship Id="rId5" Type="http://schemas.openxmlformats.org/officeDocument/2006/relationships/image" Target="../media/image24.svg"/><Relationship Id="rId10" Type="http://schemas.openxmlformats.org/officeDocument/2006/relationships/image" Target="../media/image21.png"/><Relationship Id="rId4" Type="http://schemas.openxmlformats.org/officeDocument/2006/relationships/image" Target="../media/image23.png"/><Relationship Id="rId9" Type="http://schemas.openxmlformats.org/officeDocument/2006/relationships/image" Target="../media/image28.svg"/></Relationships>
</file>

<file path=ppt/slides/_rels/slide9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hyperlink" Target="https://capitol.texas.gov/BillLookup/History.aspx?LegSess=88R&amp;Bill=SB10" TargetMode="External"/><Relationship Id="rId7" Type="http://schemas.openxmlformats.org/officeDocument/2006/relationships/image" Target="../media/image25.png"/><Relationship Id="rId12" Type="http://schemas.openxmlformats.org/officeDocument/2006/relationships/image" Target="../media/image22.sv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1.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hyperlink" Target="https://capitol.texas.gov/BillLookup/History.aspx?LegSess=88R&amp;Bill=HJR2" TargetMode="External"/><Relationship Id="rId9" Type="http://schemas.openxmlformats.org/officeDocument/2006/relationships/image" Target="../media/image27.png"/></Relationships>
</file>

<file path=ppt/slides/_rels/slide9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SB68" TargetMode="External"/><Relationship Id="rId7" Type="http://schemas.openxmlformats.org/officeDocument/2006/relationships/image" Target="../media/image26.svg"/><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2.svg"/><Relationship Id="rId5" Type="http://schemas.openxmlformats.org/officeDocument/2006/relationships/image" Target="../media/image24.svg"/><Relationship Id="rId10" Type="http://schemas.openxmlformats.org/officeDocument/2006/relationships/image" Target="../media/image21.png"/><Relationship Id="rId4" Type="http://schemas.openxmlformats.org/officeDocument/2006/relationships/image" Target="../media/image23.png"/><Relationship Id="rId9" Type="http://schemas.openxmlformats.org/officeDocument/2006/relationships/image" Target="../media/image28.svg"/></Relationships>
</file>

<file path=ppt/slides/_rels/slide9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SB544" TargetMode="External"/><Relationship Id="rId7" Type="http://schemas.openxmlformats.org/officeDocument/2006/relationships/image" Target="../media/image26.sv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2.svg"/><Relationship Id="rId5" Type="http://schemas.openxmlformats.org/officeDocument/2006/relationships/image" Target="../media/image24.svg"/><Relationship Id="rId10" Type="http://schemas.openxmlformats.org/officeDocument/2006/relationships/image" Target="../media/image21.png"/><Relationship Id="rId4" Type="http://schemas.openxmlformats.org/officeDocument/2006/relationships/image" Target="../media/image23.png"/><Relationship Id="rId9" Type="http://schemas.openxmlformats.org/officeDocument/2006/relationships/image" Target="../media/image28.svg"/></Relationships>
</file>

<file path=ppt/slides/_rels/slide9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SB798" TargetMode="External"/><Relationship Id="rId7" Type="http://schemas.openxmlformats.org/officeDocument/2006/relationships/image" Target="../media/image26.svg"/><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2.svg"/><Relationship Id="rId5" Type="http://schemas.openxmlformats.org/officeDocument/2006/relationships/image" Target="../media/image24.svg"/><Relationship Id="rId10" Type="http://schemas.openxmlformats.org/officeDocument/2006/relationships/image" Target="../media/image21.png"/><Relationship Id="rId4" Type="http://schemas.openxmlformats.org/officeDocument/2006/relationships/image" Target="../media/image23.png"/><Relationship Id="rId9" Type="http://schemas.openxmlformats.org/officeDocument/2006/relationships/image" Target="../media/image28.svg"/></Relationships>
</file>

<file path=ppt/slides/_rels/slide9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R&amp;Bill=SB1242" TargetMode="External"/><Relationship Id="rId7" Type="http://schemas.openxmlformats.org/officeDocument/2006/relationships/image" Target="../media/image26.sv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2.svg"/><Relationship Id="rId5" Type="http://schemas.openxmlformats.org/officeDocument/2006/relationships/image" Target="../media/image24.svg"/><Relationship Id="rId10" Type="http://schemas.openxmlformats.org/officeDocument/2006/relationships/image" Target="../media/image21.png"/><Relationship Id="rId4" Type="http://schemas.openxmlformats.org/officeDocument/2006/relationships/image" Target="../media/image23.png"/><Relationship Id="rId9" Type="http://schemas.openxmlformats.org/officeDocument/2006/relationships/image" Target="../media/image28.sv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apitol.texas.gov/BillLookup/History.aspx?LegSess=882&amp;Bill=SB2" TargetMode="External"/><Relationship Id="rId7" Type="http://schemas.openxmlformats.org/officeDocument/2006/relationships/image" Target="../media/image26.sv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0.svg"/><Relationship Id="rId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28.svg"/></Relationships>
</file>

<file path=ppt/slides/_rels/slide99.xml.rels><?xml version="1.0" encoding="UTF-8" standalone="yes"?>
<Relationships xmlns="http://schemas.openxmlformats.org/package/2006/relationships"><Relationship Id="rId3" Type="http://schemas.openxmlformats.org/officeDocument/2006/relationships/hyperlink" Target="https://capitol.texas.gov/" TargetMode="External"/><Relationship Id="rId2" Type="http://schemas.openxmlformats.org/officeDocument/2006/relationships/notesSlide" Target="../notesSlides/notesSlide97.xml"/><Relationship Id="rId1" Type="http://schemas.openxmlformats.org/officeDocument/2006/relationships/slideLayout" Target="../slideLayouts/slideLayout3.xml"/><Relationship Id="rId5" Type="http://schemas.openxmlformats.org/officeDocument/2006/relationships/hyperlink" Target="https://www.texastribune.org/" TargetMode="External"/><Relationship Id="rId4" Type="http://schemas.openxmlformats.org/officeDocument/2006/relationships/hyperlink" Target="https://www.texasisd.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A1348-DA3B-EE29-4D1F-076141BADE55}"/>
              </a:ext>
            </a:extLst>
          </p:cNvPr>
          <p:cNvSpPr>
            <a:spLocks noGrp="1"/>
          </p:cNvSpPr>
          <p:nvPr>
            <p:ph type="ctrTitle"/>
          </p:nvPr>
        </p:nvSpPr>
        <p:spPr>
          <a:xfrm>
            <a:off x="3142708" y="614242"/>
            <a:ext cx="5036024" cy="2384017"/>
          </a:xfrm>
        </p:spPr>
        <p:txBody>
          <a:bodyPr>
            <a:normAutofit/>
          </a:bodyPr>
          <a:lstStyle/>
          <a:p>
            <a:pPr algn="l"/>
            <a:r>
              <a:rPr lang="en-US" sz="3600" dirty="0">
                <a:solidFill>
                  <a:srgbClr val="FFFFFF"/>
                </a:solidFill>
              </a:rPr>
              <a:t> </a:t>
            </a:r>
          </a:p>
        </p:txBody>
      </p:sp>
      <p:sp>
        <p:nvSpPr>
          <p:cNvPr id="3" name="Subtitle 2">
            <a:extLst>
              <a:ext uri="{FF2B5EF4-FFF2-40B4-BE49-F238E27FC236}">
                <a16:creationId xmlns:a16="http://schemas.microsoft.com/office/drawing/2014/main" id="{4BCE4CFC-1F58-0C2C-87AF-2BAA04C9F58B}"/>
              </a:ext>
            </a:extLst>
          </p:cNvPr>
          <p:cNvSpPr>
            <a:spLocks noGrp="1"/>
          </p:cNvSpPr>
          <p:nvPr>
            <p:ph type="subTitle" idx="1"/>
          </p:nvPr>
        </p:nvSpPr>
        <p:spPr>
          <a:xfrm>
            <a:off x="1811737" y="4373342"/>
            <a:ext cx="5291920" cy="663547"/>
          </a:xfrm>
        </p:spPr>
        <p:txBody>
          <a:bodyPr>
            <a:normAutofit lnSpcReduction="10000"/>
          </a:bodyPr>
          <a:lstStyle/>
          <a:p>
            <a:r>
              <a:rPr lang="en-US" sz="2100">
                <a:solidFill>
                  <a:srgbClr val="FFFFFF"/>
                </a:solidFill>
                <a:latin typeface="Arial" panose="020B0604020202020204" pitchFamily="34" charset="0"/>
                <a:cs typeface="Arial" panose="020B0604020202020204" pitchFamily="34" charset="0"/>
              </a:rPr>
              <a:t>Texas System of Education Service Centers</a:t>
            </a:r>
          </a:p>
        </p:txBody>
      </p:sp>
      <p:sp>
        <p:nvSpPr>
          <p:cNvPr id="4" name="Slide Number Placeholder 3">
            <a:extLst>
              <a:ext uri="{FF2B5EF4-FFF2-40B4-BE49-F238E27FC236}">
                <a16:creationId xmlns:a16="http://schemas.microsoft.com/office/drawing/2014/main" id="{C63095FF-B1EB-E4BA-A102-D2F712C70936}"/>
              </a:ext>
            </a:extLst>
          </p:cNvPr>
          <p:cNvSpPr>
            <a:spLocks noGrp="1"/>
          </p:cNvSpPr>
          <p:nvPr>
            <p:ph type="sldNum" sz="quarter" idx="12"/>
          </p:nvPr>
        </p:nvSpPr>
        <p:spPr/>
        <p:txBody>
          <a:bodyPr/>
          <a:lstStyle/>
          <a:p>
            <a:fld id="{5CBB254D-182E-404A-804D-D98E6FDB1AF7}" type="slidenum">
              <a:rPr lang="en-US" smtClean="0"/>
              <a:t>1</a:t>
            </a:fld>
            <a:endParaRPr lang="en-US"/>
          </a:p>
        </p:txBody>
      </p:sp>
      <p:sp>
        <p:nvSpPr>
          <p:cNvPr id="5" name="AutoShape 2" descr="Provided by Business Website">
            <a:extLst>
              <a:ext uri="{FF2B5EF4-FFF2-40B4-BE49-F238E27FC236}">
                <a16:creationId xmlns:a16="http://schemas.microsoft.com/office/drawing/2014/main" id="{9275372B-6317-17B7-E872-00365EE969BF}"/>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endParaRPr lang="en-US" sz="1351"/>
          </a:p>
        </p:txBody>
      </p:sp>
      <p:sp>
        <p:nvSpPr>
          <p:cNvPr id="6" name="AutoShape 4" descr="Provided by Business Website">
            <a:extLst>
              <a:ext uri="{FF2B5EF4-FFF2-40B4-BE49-F238E27FC236}">
                <a16:creationId xmlns:a16="http://schemas.microsoft.com/office/drawing/2014/main" id="{6757EE1F-7796-629F-1BCE-8942CC7EEEDD}"/>
              </a:ext>
            </a:extLst>
          </p:cNvPr>
          <p:cNvSpPr>
            <a:spLocks noChangeAspect="1" noChangeArrowheads="1"/>
          </p:cNvSpPr>
          <p:nvPr/>
        </p:nvSpPr>
        <p:spPr bwMode="auto">
          <a:xfrm>
            <a:off x="4572000" y="25717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endParaRPr lang="en-US" sz="1351"/>
          </a:p>
        </p:txBody>
      </p:sp>
      <p:pic>
        <p:nvPicPr>
          <p:cNvPr id="7" name="Picture 6">
            <a:extLst>
              <a:ext uri="{FF2B5EF4-FFF2-40B4-BE49-F238E27FC236}">
                <a16:creationId xmlns:a16="http://schemas.microsoft.com/office/drawing/2014/main" id="{F7DA3500-610F-1272-8491-049219C5C41D}"/>
              </a:ext>
            </a:extLst>
          </p:cNvPr>
          <p:cNvPicPr>
            <a:picLocks noChangeAspect="1"/>
          </p:cNvPicPr>
          <p:nvPr/>
        </p:nvPicPr>
        <p:blipFill>
          <a:blip r:embed="rId3"/>
          <a:stretch>
            <a:fillRect/>
          </a:stretch>
        </p:blipFill>
        <p:spPr>
          <a:xfrm>
            <a:off x="2174668" y="1205564"/>
            <a:ext cx="4566073" cy="2967323"/>
          </a:xfrm>
          <a:prstGeom prst="rect">
            <a:avLst/>
          </a:prstGeom>
        </p:spPr>
      </p:pic>
      <p:sp>
        <p:nvSpPr>
          <p:cNvPr id="8" name="TextBox 7">
            <a:extLst>
              <a:ext uri="{FF2B5EF4-FFF2-40B4-BE49-F238E27FC236}">
                <a16:creationId xmlns:a16="http://schemas.microsoft.com/office/drawing/2014/main" id="{9A4C8B7F-F185-4834-C7C2-182568512122}"/>
              </a:ext>
            </a:extLst>
          </p:cNvPr>
          <p:cNvSpPr txBox="1"/>
          <p:nvPr/>
        </p:nvSpPr>
        <p:spPr>
          <a:xfrm>
            <a:off x="1926810" y="297223"/>
            <a:ext cx="5518980" cy="707886"/>
          </a:xfrm>
          <a:prstGeom prst="rect">
            <a:avLst/>
          </a:prstGeom>
          <a:noFill/>
        </p:spPr>
        <p:txBody>
          <a:bodyPr wrap="square" rtlCol="0">
            <a:spAutoFit/>
          </a:bodyPr>
          <a:lstStyle/>
          <a:p>
            <a:pPr algn="ctr"/>
            <a:r>
              <a:rPr lang="en-US" sz="2000" b="1" dirty="0">
                <a:solidFill>
                  <a:schemeClr val="bg1">
                    <a:lumMod val="95000"/>
                  </a:schemeClr>
                </a:solidFill>
                <a:latin typeface="Arial" panose="020B0604020202020204" pitchFamily="34" charset="0"/>
                <a:cs typeface="Arial" panose="020B0604020202020204" pitchFamily="34" charset="0"/>
              </a:rPr>
              <a:t>Legislative Update </a:t>
            </a:r>
          </a:p>
          <a:p>
            <a:pPr algn="ctr"/>
            <a:r>
              <a:rPr lang="en-US" sz="2000" dirty="0">
                <a:solidFill>
                  <a:schemeClr val="bg1">
                    <a:lumMod val="95000"/>
                  </a:schemeClr>
                </a:solidFill>
                <a:latin typeface="Arial" panose="020B0604020202020204" pitchFamily="34" charset="0"/>
                <a:cs typeface="Arial" panose="020B0604020202020204" pitchFamily="34" charset="0"/>
              </a:rPr>
              <a:t>88</a:t>
            </a:r>
            <a:r>
              <a:rPr lang="en-US" sz="2000" baseline="30000" dirty="0">
                <a:solidFill>
                  <a:schemeClr val="bg1">
                    <a:lumMod val="95000"/>
                  </a:schemeClr>
                </a:solidFill>
                <a:latin typeface="Arial" panose="020B0604020202020204" pitchFamily="34" charset="0"/>
                <a:cs typeface="Arial" panose="020B0604020202020204" pitchFamily="34" charset="0"/>
              </a:rPr>
              <a:t>th</a:t>
            </a:r>
            <a:r>
              <a:rPr lang="en-US" sz="2000" dirty="0">
                <a:solidFill>
                  <a:schemeClr val="bg1">
                    <a:lumMod val="95000"/>
                  </a:schemeClr>
                </a:solidFill>
                <a:latin typeface="Arial" panose="020B0604020202020204" pitchFamily="34" charset="0"/>
                <a:cs typeface="Arial" panose="020B0604020202020204" pitchFamily="34" charset="0"/>
              </a:rPr>
              <a:t> Session of the Texas Legislature</a:t>
            </a:r>
          </a:p>
        </p:txBody>
      </p:sp>
    </p:spTree>
    <p:extLst>
      <p:ext uri="{BB962C8B-B14F-4D97-AF65-F5344CB8AC3E}">
        <p14:creationId xmlns:p14="http://schemas.microsoft.com/office/powerpoint/2010/main" val="85981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30" y="276288"/>
            <a:ext cx="7897284" cy="586905"/>
          </a:xfrm>
        </p:spPr>
        <p:txBody>
          <a:bodyPr>
            <a:normAutofit/>
          </a:bodyPr>
          <a:lstStyle/>
          <a:p>
            <a:r>
              <a:rPr lang="en-US" sz="2100" dirty="0">
                <a:solidFill>
                  <a:schemeClr val="tx2"/>
                </a:solidFill>
                <a:latin typeface="Arial" panose="020B0604020202020204" pitchFamily="34" charset="0"/>
                <a:cs typeface="Arial" panose="020B0604020202020204" pitchFamily="34" charset="0"/>
                <a:hlinkClick r:id="rId3"/>
              </a:rPr>
              <a:t>HB 3</a:t>
            </a:r>
            <a:r>
              <a:rPr lang="en-US" sz="2100" dirty="0">
                <a:solidFill>
                  <a:schemeClr val="tx2"/>
                </a:solidFill>
                <a:latin typeface="Arial" panose="020B0604020202020204" pitchFamily="34" charset="0"/>
                <a:cs typeface="Arial" panose="020B0604020202020204" pitchFamily="34" charset="0"/>
              </a:rPr>
              <a:t>: Safety &amp; Security Requirements and Funding</a:t>
            </a:r>
            <a:endParaRPr lang="en-US" sz="2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Commissioner must adopt/amend facility safety standards with regular reviews by Texas School Safety Center (at least once every 5 years). </a:t>
            </a:r>
          </a:p>
          <a:p>
            <a:pPr marL="228600" indent="-228600">
              <a:spcBef>
                <a:spcPts val="0"/>
              </a:spcBef>
              <a:spcAft>
                <a:spcPts val="400"/>
              </a:spcAft>
            </a:pPr>
            <a:r>
              <a:rPr lang="en-US" sz="1051">
                <a:latin typeface="Arial" panose="020B0604020202020204" pitchFamily="34" charset="0"/>
                <a:cs typeface="Arial" panose="020B0604020202020204" pitchFamily="34" charset="0"/>
              </a:rPr>
              <a:t>Regional Education Service Centers will serve as a school safety resource.</a:t>
            </a:r>
          </a:p>
          <a:p>
            <a:pPr marL="228600" indent="-228600">
              <a:spcBef>
                <a:spcPts val="0"/>
              </a:spcBef>
              <a:spcAft>
                <a:spcPts val="400"/>
              </a:spcAft>
            </a:pPr>
            <a:r>
              <a:rPr lang="en-US" sz="1051">
                <a:latin typeface="Arial" panose="020B0604020202020204" pitchFamily="34" charset="0"/>
                <a:cs typeface="Arial" panose="020B0604020202020204" pitchFamily="34" charset="0"/>
              </a:rPr>
              <a:t>Each </a:t>
            </a:r>
            <a:r>
              <a:rPr lang="en-US" sz="1051" b="1">
                <a:solidFill>
                  <a:schemeClr val="tx2"/>
                </a:solidFill>
                <a:latin typeface="Arial" panose="020B0604020202020204" pitchFamily="34" charset="0"/>
                <a:cs typeface="Arial" panose="020B0604020202020204" pitchFamily="34" charset="0"/>
              </a:rPr>
              <a:t>district employee </a:t>
            </a:r>
            <a:r>
              <a:rPr lang="en-US" sz="1051">
                <a:latin typeface="Arial" panose="020B0604020202020204" pitchFamily="34" charset="0"/>
                <a:cs typeface="Arial" panose="020B0604020202020204" pitchFamily="34" charset="0"/>
              </a:rPr>
              <a:t>who regularly interacts with students enrolled at the district </a:t>
            </a:r>
            <a:r>
              <a:rPr lang="en-US" sz="1051" b="1">
                <a:solidFill>
                  <a:schemeClr val="tx2"/>
                </a:solidFill>
                <a:latin typeface="Arial" panose="020B0604020202020204" pitchFamily="34" charset="0"/>
                <a:cs typeface="Arial" panose="020B0604020202020204" pitchFamily="34" charset="0"/>
              </a:rPr>
              <a:t>must complete an evidence-based mental health training program.</a:t>
            </a:r>
          </a:p>
          <a:p>
            <a:pPr marL="228600" indent="-228600">
              <a:spcBef>
                <a:spcPts val="0"/>
              </a:spcBef>
              <a:spcAft>
                <a:spcPts val="400"/>
              </a:spcAft>
            </a:pPr>
            <a:r>
              <a:rPr lang="en-US" sz="1051">
                <a:latin typeface="Arial" panose="020B0604020202020204" pitchFamily="34" charset="0"/>
                <a:ea typeface="Calibri" panose="020F0502020204030204" pitchFamily="34" charset="0"/>
                <a:cs typeface="Arial" panose="020B0604020202020204" pitchFamily="34" charset="0"/>
              </a:rPr>
              <a:t>A copy of the </a:t>
            </a:r>
            <a:r>
              <a:rPr lang="en-US" sz="1051" b="1">
                <a:solidFill>
                  <a:schemeClr val="tx2"/>
                </a:solidFill>
                <a:latin typeface="Arial" panose="020B0604020202020204" pitchFamily="34" charset="0"/>
                <a:ea typeface="Calibri" panose="020F0502020204030204" pitchFamily="34" charset="0"/>
                <a:cs typeface="Arial" panose="020B0604020202020204" pitchFamily="34" charset="0"/>
              </a:rPr>
              <a:t>child’s disciplinary record and any threat assessment must be provided to the public school </a:t>
            </a:r>
            <a:r>
              <a:rPr lang="en-US" sz="1051">
                <a:latin typeface="Arial" panose="020B0604020202020204" pitchFamily="34" charset="0"/>
                <a:ea typeface="Calibri" panose="020F0502020204030204" pitchFamily="34" charset="0"/>
                <a:cs typeface="Arial" panose="020B0604020202020204" pitchFamily="34" charset="0"/>
              </a:rPr>
              <a:t>when a student is enrolled/transferred and previously attended a Texas public school.</a:t>
            </a:r>
          </a:p>
          <a:p>
            <a:pPr marL="228600" indent="-228600">
              <a:spcBef>
                <a:spcPts val="0"/>
              </a:spcBef>
              <a:spcAft>
                <a:spcPts val="400"/>
              </a:spcAft>
            </a:pPr>
            <a:r>
              <a:rPr lang="en-US" sz="1051">
                <a:latin typeface="Arial" panose="020B0604020202020204" pitchFamily="34" charset="0"/>
                <a:ea typeface="Calibri" panose="020F0502020204030204" pitchFamily="34" charset="0"/>
                <a:cs typeface="Arial" panose="020B0604020202020204" pitchFamily="34" charset="0"/>
              </a:rPr>
              <a:t>Adds requirements relating to employment/contracting for security personnel; Expands training requirements for those employees and contractors.</a:t>
            </a:r>
          </a:p>
          <a:p>
            <a:pPr marL="228600" indent="-228600">
              <a:spcBef>
                <a:spcPts val="0"/>
              </a:spcBef>
              <a:spcAft>
                <a:spcPts val="400"/>
              </a:spcAft>
            </a:pPr>
            <a:r>
              <a:rPr lang="en-US" sz="1051">
                <a:latin typeface="Arial" panose="020B0604020202020204" pitchFamily="34" charset="0"/>
                <a:ea typeface="Calibri" panose="020F0502020204030204" pitchFamily="34" charset="0"/>
                <a:cs typeface="Arial" panose="020B0604020202020204" pitchFamily="34" charset="0"/>
              </a:rPr>
              <a:t>Boards must ensure at least </a:t>
            </a:r>
            <a:r>
              <a:rPr lang="en-US" sz="1051" b="1">
                <a:solidFill>
                  <a:schemeClr val="tx2"/>
                </a:solidFill>
                <a:latin typeface="Arial" panose="020B0604020202020204" pitchFamily="34" charset="0"/>
                <a:ea typeface="Calibri" panose="020F0502020204030204" pitchFamily="34" charset="0"/>
                <a:cs typeface="Arial" panose="020B0604020202020204" pitchFamily="34" charset="0"/>
              </a:rPr>
              <a:t>1 armed security officer is present during regular school hours at each district campus beginning with the 2023-24 school year</a:t>
            </a:r>
            <a:r>
              <a:rPr lang="en-US" sz="1051">
                <a:latin typeface="Arial" panose="020B0604020202020204" pitchFamily="34" charset="0"/>
                <a:ea typeface="Calibri" panose="020F0502020204030204" pitchFamily="34" charset="0"/>
                <a:cs typeface="Arial" panose="020B0604020202020204" pitchFamily="34" charset="0"/>
              </a:rPr>
              <a:t>; Provides requirements for individuals in that role. </a:t>
            </a:r>
          </a:p>
          <a:p>
            <a:pPr marL="228600" indent="-228600">
              <a:spcBef>
                <a:spcPts val="0"/>
              </a:spcBef>
              <a:spcAft>
                <a:spcPts val="400"/>
              </a:spcAft>
            </a:pPr>
            <a:r>
              <a:rPr lang="en-US" sz="1051" b="1">
                <a:solidFill>
                  <a:schemeClr val="tx2"/>
                </a:solidFill>
                <a:latin typeface="Arial" panose="020B0604020202020204" pitchFamily="34" charset="0"/>
                <a:ea typeface="Calibri" panose="020F0502020204030204" pitchFamily="34" charset="0"/>
                <a:cs typeface="Arial" panose="020B0604020202020204" pitchFamily="34" charset="0"/>
              </a:rPr>
              <a:t>Expands requirements for development and implementation of a multi-hazard emergency operations plan</a:t>
            </a:r>
            <a:r>
              <a:rPr lang="en-US" sz="1051">
                <a:latin typeface="Arial" panose="020B0604020202020204" pitchFamily="34" charset="0"/>
                <a:ea typeface="Calibri" panose="020F0502020204030204" pitchFamily="34" charset="0"/>
                <a:cs typeface="Arial" panose="020B0604020202020204" pitchFamily="34" charset="0"/>
              </a:rPr>
              <a:t>. New audit procedures are to be developed by the Texas School Safety Center in coordination with the Commissioner.  </a:t>
            </a:r>
          </a:p>
          <a:p>
            <a:pPr>
              <a:spcBef>
                <a:spcPts val="0"/>
              </a:spcBef>
            </a:pPr>
            <a:endParaRPr lang="en-US" sz="1051">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10</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08533" y="1118101"/>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Chapters 7, 8, 12, 22, 25, 37, 45, 48; Local Government Code Chapter 85</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53388"/>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74777"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Update policies related to safety standards and the multi-hazard emergency operations plan.</a:t>
            </a:r>
          </a:p>
          <a:p>
            <a:pPr>
              <a:spcBef>
                <a:spcPts val="0"/>
              </a:spcBef>
              <a:spcAft>
                <a:spcPts val="400"/>
              </a:spcAft>
              <a:buSzPct val="100000"/>
            </a:pPr>
            <a:r>
              <a:rPr lang="en-US" sz="1051">
                <a:latin typeface="Arial" panose="020B0604020202020204" pitchFamily="34" charset="0"/>
                <a:cs typeface="Arial" panose="020B0604020202020204" pitchFamily="34" charset="0"/>
              </a:rPr>
              <a:t>Determine security staffing needs.</a:t>
            </a:r>
          </a:p>
          <a:p>
            <a:pPr>
              <a:spcBef>
                <a:spcPts val="0"/>
              </a:spcBef>
              <a:spcAft>
                <a:spcPts val="400"/>
              </a:spcAft>
              <a:buSzPct val="100000"/>
            </a:pPr>
            <a:r>
              <a:rPr lang="en-US" sz="1051">
                <a:latin typeface="Arial" panose="020B0604020202020204" pitchFamily="34" charset="0"/>
                <a:cs typeface="Arial" panose="020B0604020202020204" pitchFamily="34" charset="0"/>
              </a:rPr>
              <a:t>Update multi-hazard emergency operations plan.</a:t>
            </a:r>
          </a:p>
          <a:p>
            <a:pPr>
              <a:spcBef>
                <a:spcPts val="0"/>
              </a:spcBef>
              <a:spcAft>
                <a:spcPts val="400"/>
              </a:spcAft>
              <a:buSzPct val="100000"/>
            </a:pPr>
            <a:r>
              <a:rPr lang="en-US" sz="1051">
                <a:latin typeface="Arial" panose="020B0604020202020204" pitchFamily="34" charset="0"/>
                <a:cs typeface="Arial" panose="020B0604020202020204" pitchFamily="34" charset="0"/>
              </a:rPr>
              <a:t>Begin developing and implementing staff safety and mental health training plans. </a:t>
            </a:r>
          </a:p>
          <a:p>
            <a:pPr marL="0" indent="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2320" y="2734801"/>
            <a:ext cx="852645" cy="2858651"/>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 </a:t>
            </a:r>
          </a:p>
          <a:p>
            <a:pPr>
              <a:spcBef>
                <a:spcPts val="0"/>
              </a:spcBef>
              <a:spcAft>
                <a:spcPts val="400"/>
              </a:spcAft>
            </a:pPr>
            <a:r>
              <a:rPr lang="en-US" sz="1051">
                <a:latin typeface="Arial" panose="020B0604020202020204" pitchFamily="34" charset="0"/>
                <a:cs typeface="Arial" panose="020B0604020202020204" pitchFamily="34" charset="0"/>
              </a:rPr>
              <a:t>All school staff, students, parents and school visitors </a:t>
            </a:r>
          </a:p>
          <a:p>
            <a:pPr marL="0" indent="0">
              <a:buNone/>
            </a:pPr>
            <a:endParaRPr lang="en-US" sz="1051">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347052" cy="23583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tx2"/>
                </a:solidFill>
                <a:latin typeface="Arial" panose="020B0604020202020204" pitchFamily="34" charset="0"/>
                <a:cs typeface="Arial" panose="020B0604020202020204" pitchFamily="34" charset="0"/>
              </a:rPr>
              <a:t>Representatives Burrows; King, Tracy; Moody; King, Ken; Bonnen</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4233"/>
            <a:ext cx="253480" cy="253480"/>
          </a:xfrm>
          <a:prstGeom prst="rect">
            <a:avLst/>
          </a:prstGeom>
        </p:spPr>
      </p:pic>
      <p:pic>
        <p:nvPicPr>
          <p:cNvPr id="12" name="Graphic 11" descr="Medical with solid fill">
            <a:extLst>
              <a:ext uri="{FF2B5EF4-FFF2-40B4-BE49-F238E27FC236}">
                <a16:creationId xmlns:a16="http://schemas.microsoft.com/office/drawing/2014/main" id="{B41A265E-68A7-9204-7F95-4F133FF39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6402" y="70929"/>
            <a:ext cx="506624" cy="506624"/>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687" y="1108653"/>
            <a:ext cx="328183" cy="328183"/>
          </a:xfrm>
          <a:prstGeom prst="rect">
            <a:avLst/>
          </a:prstGeom>
        </p:spPr>
      </p:pic>
    </p:spTree>
    <p:extLst>
      <p:ext uri="{BB962C8B-B14F-4D97-AF65-F5344CB8AC3E}">
        <p14:creationId xmlns:p14="http://schemas.microsoft.com/office/powerpoint/2010/main" val="2343380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30" y="488414"/>
            <a:ext cx="7897284" cy="374779"/>
          </a:xfrm>
        </p:spPr>
        <p:txBody>
          <a:bodyPr>
            <a:normAutofit fontScale="90000"/>
          </a:bodyPr>
          <a:lstStyle/>
          <a:p>
            <a:r>
              <a:rPr lang="en-US" sz="2300" dirty="0">
                <a:solidFill>
                  <a:schemeClr val="tx2"/>
                </a:solidFill>
                <a:latin typeface="Arial" panose="020B0604020202020204" pitchFamily="34" charset="0"/>
                <a:cs typeface="Arial" panose="020B0604020202020204" pitchFamily="34" charset="0"/>
                <a:hlinkClick r:id="rId3"/>
              </a:rPr>
              <a:t>HB 18</a:t>
            </a:r>
            <a:r>
              <a:rPr lang="en-US" sz="2300" dirty="0">
                <a:solidFill>
                  <a:schemeClr val="tx2"/>
                </a:solidFill>
                <a:latin typeface="Arial" panose="020B0604020202020204" pitchFamily="34" charset="0"/>
                <a:cs typeface="Arial" panose="020B0604020202020204" pitchFamily="34" charset="0"/>
              </a:rPr>
              <a:t>: Electronic devices provided to students by a public school</a:t>
            </a:r>
            <a:br>
              <a:rPr lang="en-US" sz="2100" dirty="0">
                <a:solidFill>
                  <a:schemeClr val="tx2"/>
                </a:solidFill>
                <a:latin typeface="Arial" panose="020B0604020202020204" pitchFamily="34" charset="0"/>
                <a:cs typeface="Arial" panose="020B0604020202020204" pitchFamily="34" charset="0"/>
              </a:rPr>
            </a:br>
            <a:r>
              <a:rPr lang="en-US" sz="2100" dirty="0">
                <a:solidFill>
                  <a:schemeClr val="tx2"/>
                </a:solidFill>
                <a:latin typeface="Arial" panose="020B0604020202020204" pitchFamily="34" charset="0"/>
                <a:cs typeface="Arial" panose="020B0604020202020204" pitchFamily="34" charset="0"/>
              </a:rPr>
              <a:t> </a:t>
            </a:r>
            <a:endParaRPr lang="en-US" sz="2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182880" indent="-182880">
              <a:spcBef>
                <a:spcPts val="400"/>
              </a:spcBef>
              <a:spcAft>
                <a:spcPts val="400"/>
              </a:spcAft>
            </a:pPr>
            <a:r>
              <a:rPr lang="en-US" sz="1051" dirty="0">
                <a:latin typeface="Arial" panose="020B0604020202020204" pitchFamily="34" charset="0"/>
                <a:ea typeface="Calibri" panose="020F0502020204030204" pitchFamily="34" charset="0"/>
                <a:cs typeface="Arial" panose="020B0604020202020204" pitchFamily="34" charset="0"/>
              </a:rPr>
              <a:t>Adds requirements for Digital Service Providers (DSPs) to provide additional levels of protections for known minor aged users related to collection and use of personal information.</a:t>
            </a:r>
          </a:p>
          <a:p>
            <a:pPr marL="182880" indent="-182880">
              <a:spcBef>
                <a:spcPts val="400"/>
              </a:spcBef>
              <a:spcAft>
                <a:spcPts val="400"/>
              </a:spcAft>
            </a:pPr>
            <a:r>
              <a:rPr lang="en-US" sz="1051" dirty="0">
                <a:latin typeface="Arial" panose="020B0604020202020204" pitchFamily="34" charset="0"/>
                <a:ea typeface="Calibri" panose="020F0502020204030204" pitchFamily="34" charset="0"/>
                <a:cs typeface="Arial" panose="020B0604020202020204" pitchFamily="34" charset="0"/>
              </a:rPr>
              <a:t>Digital service providers must implement strategies to prevent known minors’ access and exposure to harmful material, including but not limited to creating and maintaining a list of harmful material, and using filtering technology and protocols. </a:t>
            </a:r>
          </a:p>
          <a:p>
            <a:pPr marL="182880" indent="-182880">
              <a:spcBef>
                <a:spcPts val="400"/>
              </a:spcBef>
              <a:spcAft>
                <a:spcPts val="400"/>
              </a:spcAft>
            </a:pPr>
            <a:r>
              <a:rPr lang="en-US" sz="1050" dirty="0">
                <a:latin typeface="Arial" panose="020B0604020202020204" pitchFamily="34" charset="0"/>
                <a:cs typeface="Arial" panose="020B0604020202020204" pitchFamily="34" charset="0"/>
              </a:rPr>
              <a:t>Digital service providers must create and provide to a verified parent, parental tools to allow the parent to supervise their children’s use of a digital service.</a:t>
            </a:r>
            <a:endParaRPr lang="en-US" sz="1050" dirty="0">
              <a:latin typeface="Arial" panose="020B0604020202020204" pitchFamily="34" charset="0"/>
              <a:ea typeface="Calibri" panose="020F0502020204030204" pitchFamily="34" charset="0"/>
              <a:cs typeface="Arial" panose="020B0604020202020204" pitchFamily="34" charset="0"/>
            </a:endParaRPr>
          </a:p>
          <a:p>
            <a:pPr marL="182880" indent="-182880">
              <a:spcBef>
                <a:spcPts val="400"/>
              </a:spcBef>
            </a:pPr>
            <a:r>
              <a:rPr lang="en-US" sz="1050" dirty="0">
                <a:latin typeface="Arial" panose="020B0604020202020204" pitchFamily="34" charset="0"/>
                <a:cs typeface="Arial" panose="020B0604020202020204" pitchFamily="34" charset="0"/>
              </a:rPr>
              <a:t>Prevents advertisers on the digital service provider ’s digital service from targeting a known minor with advertisements that facilitate, promote, or offer a product, service, or activity that is unlawful for a minor.</a:t>
            </a:r>
          </a:p>
          <a:p>
            <a:pPr marL="182880" indent="-182880">
              <a:spcBef>
                <a:spcPts val="400"/>
              </a:spcBef>
            </a:pPr>
            <a:r>
              <a:rPr lang="en-US" sz="1050" dirty="0">
                <a:latin typeface="Arial" panose="020B0604020202020204" pitchFamily="34" charset="0"/>
                <a:cs typeface="Arial" panose="020B0604020202020204" pitchFamily="34" charset="0"/>
              </a:rPr>
              <a:t>Adds specific requirements for digital devices transferred for student use to have installed filters, barring pornography and other harmful content.  </a:t>
            </a:r>
          </a:p>
          <a:p>
            <a:pPr marL="182880" indent="-182880">
              <a:spcBef>
                <a:spcPts val="400"/>
              </a:spcBef>
            </a:pPr>
            <a:r>
              <a:rPr lang="en-US" sz="900" dirty="0"/>
              <a:t> </a:t>
            </a:r>
            <a:r>
              <a:rPr lang="en-US" sz="1050" dirty="0">
                <a:latin typeface="Arial" panose="020B0604020202020204" pitchFamily="34" charset="0"/>
                <a:cs typeface="Arial" panose="020B0604020202020204" pitchFamily="34" charset="0"/>
              </a:rPr>
              <a:t>The agency must adopt standards for permissible electronic devices and software applications used by a school district or open-enrollment charter school.</a:t>
            </a:r>
          </a:p>
          <a:p>
            <a:pPr marL="182880" indent="-182880">
              <a:spcBef>
                <a:spcPts val="400"/>
              </a:spcBef>
            </a:pPr>
            <a:endParaRPr lang="en-US" sz="105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51" dirty="0">
              <a:latin typeface="Arial" panose="020B0604020202020204" pitchFamily="34" charset="0"/>
              <a:ea typeface="Calibri" panose="020F0502020204030204" pitchFamily="34" charset="0"/>
              <a:cs typeface="Arial" panose="020B0604020202020204" pitchFamily="34" charset="0"/>
            </a:endParaRPr>
          </a:p>
          <a:p>
            <a:endParaRPr lang="en-US" sz="1051" dirty="0">
              <a:latin typeface="Arial" panose="020B0604020202020204" pitchFamily="34" charset="0"/>
              <a:ea typeface="Calibri" panose="020F050202020403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11</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dirty="0">
                <a:latin typeface="Arial" panose="020B0604020202020204" pitchFamily="34" charset="0"/>
                <a:cs typeface="Arial" panose="020B0604020202020204" pitchFamily="34" charset="0"/>
              </a:rPr>
              <a:t>Effective Date: Article 3 – Immediately; Remaining provisions take affect September 1, 2023  </a:t>
            </a:r>
          </a:p>
          <a:p>
            <a:pPr marL="0" indent="0">
              <a:buNone/>
            </a:pPr>
            <a:endParaRPr lang="en-US" sz="2100" dirty="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08533" y="1118101"/>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dirty="0">
                <a:solidFill>
                  <a:schemeClr val="tx2"/>
                </a:solidFill>
                <a:latin typeface="Arial" panose="020B0604020202020204" pitchFamily="34" charset="0"/>
                <a:cs typeface="Arial" panose="020B0604020202020204" pitchFamily="34" charset="0"/>
              </a:rPr>
              <a:t>Analysis – Amends Business and Commerce Code by adding Chapter 509 </a:t>
            </a:r>
            <a:endParaRPr lang="en-US" sz="11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dirty="0">
                <a:latin typeface="Arial" panose="020B0604020202020204" pitchFamily="34" charset="0"/>
                <a:cs typeface="Arial" panose="020B0604020202020204" pitchFamily="34" charset="0"/>
              </a:rPr>
              <a:t>Update policies related digital content and electronic devices.</a:t>
            </a:r>
          </a:p>
          <a:p>
            <a:pPr>
              <a:spcBef>
                <a:spcPts val="0"/>
              </a:spcBef>
              <a:spcAft>
                <a:spcPts val="400"/>
              </a:spcAft>
              <a:buSzPct val="100000"/>
            </a:pPr>
            <a:r>
              <a:rPr lang="en-US" sz="1051" dirty="0">
                <a:latin typeface="Arial" panose="020B0604020202020204" pitchFamily="34" charset="0"/>
                <a:cs typeface="Arial" panose="020B0604020202020204" pitchFamily="34" charset="0"/>
              </a:rPr>
              <a:t>Update employee and student handbooks.</a:t>
            </a:r>
          </a:p>
          <a:p>
            <a:pPr>
              <a:spcBef>
                <a:spcPts val="0"/>
              </a:spcBef>
              <a:spcAft>
                <a:spcPts val="400"/>
              </a:spcAft>
              <a:buSzPct val="100000"/>
            </a:pPr>
            <a:r>
              <a:rPr lang="en-US" sz="1051" dirty="0">
                <a:latin typeface="Arial" panose="020B0604020202020204" pitchFamily="34" charset="0"/>
                <a:cs typeface="Arial" panose="020B0604020202020204" pitchFamily="34" charset="0"/>
              </a:rPr>
              <a:t>Train all school staff and volunteers.</a:t>
            </a:r>
          </a:p>
          <a:p>
            <a:pPr>
              <a:spcBef>
                <a:spcPts val="0"/>
              </a:spcBef>
              <a:spcAft>
                <a:spcPts val="400"/>
              </a:spcAft>
              <a:buSzPct val="100000"/>
            </a:pPr>
            <a:r>
              <a:rPr lang="en-US" sz="1051" dirty="0">
                <a:latin typeface="Arial" panose="020B0604020202020204" pitchFamily="34" charset="0"/>
                <a:cs typeface="Arial" panose="020B0604020202020204" pitchFamily="34" charset="0"/>
              </a:rPr>
              <a:t>Provide information to parents and students.  </a:t>
            </a:r>
          </a:p>
          <a:p>
            <a:pPr marL="0" indent="0">
              <a:buNone/>
            </a:pPr>
            <a:endParaRPr lang="en-US" sz="1051"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2320" y="2734801"/>
            <a:ext cx="852645" cy="2858651"/>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400"/>
              </a:spcAft>
              <a:buNone/>
            </a:pPr>
            <a:r>
              <a:rPr lang="en-US" sz="1051" dirty="0">
                <a:latin typeface="Arial" panose="020B0604020202020204" pitchFamily="34" charset="0"/>
                <a:cs typeface="Arial" panose="020B0604020202020204" pitchFamily="34" charset="0"/>
              </a:rPr>
              <a:t>School Districts &amp; Charter Schools:</a:t>
            </a:r>
          </a:p>
          <a:p>
            <a:pPr>
              <a:spcBef>
                <a:spcPts val="0"/>
              </a:spcBef>
              <a:spcAft>
                <a:spcPts val="400"/>
              </a:spcAft>
            </a:pPr>
            <a:r>
              <a:rPr lang="en-US" sz="1051" dirty="0">
                <a:latin typeface="Arial" panose="020B0604020202020204" pitchFamily="34" charset="0"/>
                <a:cs typeface="Arial" panose="020B0604020202020204" pitchFamily="34" charset="0"/>
              </a:rPr>
              <a:t>Technology staff</a:t>
            </a:r>
          </a:p>
          <a:p>
            <a:pPr>
              <a:spcBef>
                <a:spcPts val="0"/>
              </a:spcBef>
              <a:spcAft>
                <a:spcPts val="400"/>
              </a:spcAft>
            </a:pPr>
            <a:r>
              <a:rPr lang="en-US" sz="1051" dirty="0">
                <a:latin typeface="Arial" panose="020B0604020202020204" pitchFamily="34" charset="0"/>
                <a:cs typeface="Arial" panose="020B0604020202020204" pitchFamily="34" charset="0"/>
              </a:rPr>
              <a:t>All school staff and volunteers </a:t>
            </a:r>
          </a:p>
          <a:p>
            <a:pPr>
              <a:spcBef>
                <a:spcPts val="0"/>
              </a:spcBef>
              <a:spcAft>
                <a:spcPts val="400"/>
              </a:spcAft>
            </a:pPr>
            <a:r>
              <a:rPr lang="en-US" sz="1051" dirty="0">
                <a:latin typeface="Arial" panose="020B0604020202020204" pitchFamily="34" charset="0"/>
                <a:cs typeface="Arial" panose="020B0604020202020204" pitchFamily="34" charset="0"/>
              </a:rPr>
              <a:t>Students and parents </a:t>
            </a:r>
          </a:p>
          <a:p>
            <a:pPr marL="0" indent="0">
              <a:buNone/>
            </a:pPr>
            <a:endParaRPr lang="en-US" sz="1051" dirty="0">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41961"/>
            <a:ext cx="4749140" cy="187307"/>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144A72"/>
                </a:solidFill>
                <a:latin typeface="Arial" panose="020B0604020202020204" pitchFamily="34" charset="0"/>
                <a:cs typeface="Arial" panose="020B0604020202020204" pitchFamily="34" charset="0"/>
              </a:rPr>
              <a:t>Representatives </a:t>
            </a:r>
            <a:r>
              <a:rPr lang="en-US" sz="1200" b="0" i="0" dirty="0" err="1">
                <a:solidFill>
                  <a:srgbClr val="144A72"/>
                </a:solidFill>
                <a:effectLst/>
                <a:latin typeface="Arial" panose="020B0604020202020204" pitchFamily="34" charset="0"/>
                <a:cs typeface="Arial" panose="020B0604020202020204" pitchFamily="34" charset="0"/>
              </a:rPr>
              <a:t>Slawson</a:t>
            </a:r>
            <a:r>
              <a:rPr lang="en-US" sz="1200" dirty="0">
                <a:solidFill>
                  <a:srgbClr val="144A72"/>
                </a:solidFill>
                <a:latin typeface="Arial" panose="020B0604020202020204" pitchFamily="34" charset="0"/>
                <a:cs typeface="Arial" panose="020B0604020202020204" pitchFamily="34" charset="0"/>
              </a:rPr>
              <a:t>; </a:t>
            </a:r>
            <a:r>
              <a:rPr lang="en-US" sz="1200" b="0" i="0" dirty="0">
                <a:solidFill>
                  <a:srgbClr val="144A72"/>
                </a:solidFill>
                <a:effectLst/>
                <a:latin typeface="Arial" panose="020B0604020202020204" pitchFamily="34" charset="0"/>
                <a:cs typeface="Arial" panose="020B0604020202020204" pitchFamily="34" charset="0"/>
              </a:rPr>
              <a:t>Patterson; González, M; Burrows; Darby</a:t>
            </a:r>
            <a:endParaRPr lang="en-US" sz="1200" dirty="0">
              <a:solidFill>
                <a:srgbClr val="144A72"/>
              </a:solidFill>
              <a:latin typeface="Arial" panose="020B0604020202020204" pitchFamily="34" charset="0"/>
              <a:cs typeface="Arial" panose="020B0604020202020204" pitchFamily="34" charset="0"/>
            </a:endParaRP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12" name="Graphic 11" descr="Medical with solid fill">
            <a:extLst>
              <a:ext uri="{FF2B5EF4-FFF2-40B4-BE49-F238E27FC236}">
                <a16:creationId xmlns:a16="http://schemas.microsoft.com/office/drawing/2014/main" id="{B41A265E-68A7-9204-7F95-4F133FF39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6402" y="79362"/>
            <a:ext cx="506624" cy="506624"/>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687" y="1108653"/>
            <a:ext cx="328183" cy="328183"/>
          </a:xfrm>
          <a:prstGeom prst="rect">
            <a:avLst/>
          </a:prstGeom>
        </p:spPr>
      </p:pic>
    </p:spTree>
    <p:extLst>
      <p:ext uri="{BB962C8B-B14F-4D97-AF65-F5344CB8AC3E}">
        <p14:creationId xmlns:p14="http://schemas.microsoft.com/office/powerpoint/2010/main" val="4190516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30" y="276288"/>
            <a:ext cx="7897284" cy="586905"/>
          </a:xfrm>
        </p:spPr>
        <p:txBody>
          <a:bodyPr>
            <a:normAutofit/>
          </a:bodyPr>
          <a:lstStyle/>
          <a:p>
            <a:r>
              <a:rPr lang="en-US" sz="2100">
                <a:solidFill>
                  <a:schemeClr val="tx2"/>
                </a:solidFill>
                <a:latin typeface="Arial" panose="020B0604020202020204" pitchFamily="34" charset="0"/>
                <a:cs typeface="Arial" panose="020B0604020202020204" pitchFamily="34" charset="0"/>
                <a:hlinkClick r:id="rId3"/>
              </a:rPr>
              <a:t>HB 63</a:t>
            </a:r>
            <a:r>
              <a:rPr lang="en-US" sz="2100">
                <a:solidFill>
                  <a:schemeClr val="tx2"/>
                </a:solidFill>
                <a:latin typeface="Arial" panose="020B0604020202020204" pitchFamily="34" charset="0"/>
                <a:cs typeface="Arial" panose="020B0604020202020204" pitchFamily="34" charset="0"/>
              </a:rPr>
              <a:t>: Child Abuse or Neglect Reporting </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Adds specificity to reporting requirements to Department of Family and Protective Services (DFPF) related to suspected child abuse or neglect. </a:t>
            </a:r>
          </a:p>
          <a:p>
            <a:pPr marL="228600" indent="-228600">
              <a:spcBef>
                <a:spcPts val="0"/>
              </a:spcBef>
              <a:spcAft>
                <a:spcPts val="400"/>
              </a:spcAft>
            </a:pPr>
            <a:r>
              <a:rPr lang="en-US" sz="1051" b="1">
                <a:solidFill>
                  <a:schemeClr val="tx2"/>
                </a:solidFill>
                <a:latin typeface="Arial" panose="020B0604020202020204" pitchFamily="34" charset="0"/>
                <a:ea typeface="Calibri" panose="020F0502020204030204" pitchFamily="34" charset="0"/>
                <a:cs typeface="Arial" panose="020B0604020202020204" pitchFamily="34" charset="0"/>
              </a:rPr>
              <a:t>Prevents DFPF from accepting anonymous reports </a:t>
            </a:r>
            <a:r>
              <a:rPr lang="en-US" sz="1051">
                <a:latin typeface="Arial" panose="020B0604020202020204" pitchFamily="34" charset="0"/>
                <a:ea typeface="Calibri" panose="020F0502020204030204" pitchFamily="34" charset="0"/>
                <a:cs typeface="Arial" panose="020B0604020202020204" pitchFamily="34" charset="0"/>
              </a:rPr>
              <a:t>but continues to allow state and local law enforcement to accept anonymous reports. </a:t>
            </a:r>
          </a:p>
          <a:p>
            <a:pPr marL="228600" indent="-228600">
              <a:spcBef>
                <a:spcPts val="0"/>
              </a:spcBef>
              <a:spcAft>
                <a:spcPts val="400"/>
              </a:spcAft>
            </a:pPr>
            <a:r>
              <a:rPr lang="en-US" sz="1051">
                <a:latin typeface="Arial" panose="020B0604020202020204" pitchFamily="34" charset="0"/>
                <a:ea typeface="Calibri" panose="020F0502020204030204" pitchFamily="34" charset="0"/>
                <a:cs typeface="Arial" panose="020B0604020202020204" pitchFamily="34" charset="0"/>
              </a:rPr>
              <a:t>DFPF must record reports made by phone and notify the caller of the recording and the consequences of false reporting.</a:t>
            </a:r>
          </a:p>
          <a:p>
            <a:pPr marL="228600" indent="-228600">
              <a:spcBef>
                <a:spcPts val="0"/>
              </a:spcBef>
              <a:spcAft>
                <a:spcPts val="400"/>
              </a:spcAft>
            </a:pPr>
            <a:r>
              <a:rPr lang="en-US" sz="1051">
                <a:latin typeface="Arial" panose="020B0604020202020204" pitchFamily="34" charset="0"/>
                <a:ea typeface="Calibri" panose="020F0502020204030204" pitchFamily="34" charset="0"/>
                <a:cs typeface="Arial" panose="020B0604020202020204" pitchFamily="34" charset="0"/>
              </a:rPr>
              <a:t>Individuals making a report of suspected child abuse or neglect must provide the name and address of the child, name and address of the individual responsible for care of the child, facts associated with the suspected abuse/neglect, source of the information, name and address of individual making the report, and any other pertinent information.</a:t>
            </a:r>
          </a:p>
          <a:p>
            <a:pPr marL="228600" indent="-228600">
              <a:spcBef>
                <a:spcPts val="0"/>
              </a:spcBef>
              <a:spcAft>
                <a:spcPts val="400"/>
              </a:spcAft>
            </a:pPr>
            <a:r>
              <a:rPr lang="en-US" sz="1051" b="1">
                <a:solidFill>
                  <a:schemeClr val="tx2"/>
                </a:solidFill>
                <a:latin typeface="Arial" panose="020B0604020202020204" pitchFamily="34" charset="0"/>
                <a:ea typeface="Calibri" panose="020F0502020204030204" pitchFamily="34" charset="0"/>
                <a:cs typeface="Arial" panose="020B0604020202020204" pitchFamily="34" charset="0"/>
              </a:rPr>
              <a:t>Provides for confidentiality in reporting but not anonymity. </a:t>
            </a:r>
          </a:p>
          <a:p>
            <a:pPr marL="228600" indent="-228600">
              <a:spcBef>
                <a:spcPts val="0"/>
              </a:spcBef>
              <a:spcAft>
                <a:spcPts val="400"/>
              </a:spcAft>
            </a:pPr>
            <a:r>
              <a:rPr lang="en-US" sz="1051">
                <a:latin typeface="Arial" panose="020B0604020202020204" pitchFamily="34" charset="0"/>
                <a:ea typeface="Calibri" panose="020F0502020204030204" pitchFamily="34" charset="0"/>
                <a:cs typeface="Arial" panose="020B0604020202020204" pitchFamily="34" charset="0"/>
              </a:rPr>
              <a:t>Requires certain information to be provided to the individual(s) under investigation.  </a:t>
            </a:r>
          </a:p>
          <a:p>
            <a:pPr>
              <a:spcBef>
                <a:spcPts val="0"/>
              </a:spcBef>
            </a:pPr>
            <a:endParaRPr lang="en-US" sz="1051">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12</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08533" y="1118101"/>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dirty="0">
                <a:solidFill>
                  <a:schemeClr val="tx2"/>
                </a:solidFill>
                <a:latin typeface="Arial" panose="020B0604020202020204" pitchFamily="34" charset="0"/>
                <a:cs typeface="Arial" panose="020B0604020202020204" pitchFamily="34" charset="0"/>
              </a:rPr>
              <a:t>Analysis – Amends Family Code § 261.104 </a:t>
            </a:r>
            <a:endParaRPr lang="en-US" sz="11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Update policies related to child abuse and neglect reporting.</a:t>
            </a:r>
          </a:p>
          <a:p>
            <a:pPr>
              <a:spcBef>
                <a:spcPts val="0"/>
              </a:spcBef>
              <a:spcAft>
                <a:spcPts val="400"/>
              </a:spcAft>
              <a:buSzPct val="100000"/>
            </a:pPr>
            <a:r>
              <a:rPr lang="en-US" sz="1051">
                <a:latin typeface="Arial" panose="020B0604020202020204" pitchFamily="34" charset="0"/>
                <a:cs typeface="Arial" panose="020B0604020202020204" pitchFamily="34" charset="0"/>
              </a:rPr>
              <a:t>Update employee handbooks and guidelines.</a:t>
            </a:r>
          </a:p>
          <a:p>
            <a:pPr>
              <a:spcBef>
                <a:spcPts val="0"/>
              </a:spcBef>
              <a:spcAft>
                <a:spcPts val="400"/>
              </a:spcAft>
              <a:buSzPct val="100000"/>
            </a:pPr>
            <a:r>
              <a:rPr lang="en-US" sz="1051">
                <a:latin typeface="Arial" panose="020B0604020202020204" pitchFamily="34" charset="0"/>
                <a:cs typeface="Arial" panose="020B0604020202020204" pitchFamily="34" charset="0"/>
              </a:rPr>
              <a:t>Train all school staff and volunteers. </a:t>
            </a:r>
          </a:p>
          <a:p>
            <a:pPr marL="0" indent="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2320" y="2734801"/>
            <a:ext cx="852645" cy="2858651"/>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a:t>
            </a:r>
          </a:p>
          <a:p>
            <a:pPr>
              <a:spcBef>
                <a:spcPts val="0"/>
              </a:spcBef>
              <a:spcAft>
                <a:spcPts val="400"/>
              </a:spcAft>
            </a:pPr>
            <a:r>
              <a:rPr lang="en-US" sz="1051">
                <a:latin typeface="Arial" panose="020B0604020202020204" pitchFamily="34" charset="0"/>
                <a:cs typeface="Arial" panose="020B0604020202020204" pitchFamily="34" charset="0"/>
              </a:rPr>
              <a:t>All school staff and volunteers  </a:t>
            </a:r>
          </a:p>
          <a:p>
            <a:pPr marL="0" indent="0">
              <a:buNone/>
            </a:pPr>
            <a:endParaRPr lang="en-US" sz="1051">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tx2"/>
                </a:solidFill>
                <a:latin typeface="Arial" panose="020B0604020202020204" pitchFamily="34" charset="0"/>
                <a:cs typeface="Arial" panose="020B0604020202020204" pitchFamily="34" charset="0"/>
              </a:rPr>
              <a:t>Representatives Swanson; Noble; Hull; Oliverson; Klick</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12" name="Graphic 11" descr="Medical with solid fill">
            <a:extLst>
              <a:ext uri="{FF2B5EF4-FFF2-40B4-BE49-F238E27FC236}">
                <a16:creationId xmlns:a16="http://schemas.microsoft.com/office/drawing/2014/main" id="{B41A265E-68A7-9204-7F95-4F133FF39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6402" y="79362"/>
            <a:ext cx="506624" cy="506624"/>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687" y="1108653"/>
            <a:ext cx="328183" cy="328183"/>
          </a:xfrm>
          <a:prstGeom prst="rect">
            <a:avLst/>
          </a:prstGeom>
        </p:spPr>
      </p:pic>
    </p:spTree>
    <p:extLst>
      <p:ext uri="{BB962C8B-B14F-4D97-AF65-F5344CB8AC3E}">
        <p14:creationId xmlns:p14="http://schemas.microsoft.com/office/powerpoint/2010/main" val="3863231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30" y="276288"/>
            <a:ext cx="7897284" cy="586905"/>
          </a:xfrm>
        </p:spPr>
        <p:txBody>
          <a:bodyPr>
            <a:normAutofit/>
          </a:bodyPr>
          <a:lstStyle/>
          <a:p>
            <a:r>
              <a:rPr lang="en-US" sz="2100">
                <a:solidFill>
                  <a:schemeClr val="tx2"/>
                </a:solidFill>
                <a:latin typeface="Arial" panose="020B0604020202020204" pitchFamily="34" charset="0"/>
                <a:cs typeface="Arial" panose="020B0604020202020204" pitchFamily="34" charset="0"/>
                <a:hlinkClick r:id="rId3"/>
              </a:rPr>
              <a:t>HB 114</a:t>
            </a:r>
            <a:r>
              <a:rPr lang="en-US" sz="2100">
                <a:solidFill>
                  <a:schemeClr val="tx2"/>
                </a:solidFill>
                <a:latin typeface="Arial" panose="020B0604020202020204" pitchFamily="34" charset="0"/>
                <a:cs typeface="Arial" panose="020B0604020202020204" pitchFamily="34" charset="0"/>
              </a:rPr>
              <a:t>: Marijuana and E-Cigarettes on or Near Campuses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Adds specificity related to placement of a student in a disciplinary alternative education program for offenses associated with the possession, use, sale, giving or delivery to another person of marijuana or e-cigarettes. </a:t>
            </a:r>
          </a:p>
          <a:p>
            <a:pPr marL="228600" indent="-228600">
              <a:spcBef>
                <a:spcPts val="0"/>
              </a:spcBef>
              <a:spcAft>
                <a:spcPts val="400"/>
              </a:spcAft>
            </a:pPr>
            <a:r>
              <a:rPr lang="en-US" sz="1051">
                <a:latin typeface="Arial" panose="020B0604020202020204" pitchFamily="34" charset="0"/>
                <a:cs typeface="Arial" panose="020B0604020202020204" pitchFamily="34" charset="0"/>
              </a:rPr>
              <a:t>Adds e-cigarette use to the list of offenses for which a program of educational and support services may be provided to a student and the student ’s parents for students placed in a disciplinary alternative placement program (DAEP). </a:t>
            </a:r>
          </a:p>
          <a:p>
            <a:pPr marL="228600" indent="-228600">
              <a:spcBef>
                <a:spcPts val="0"/>
              </a:spcBef>
              <a:spcAft>
                <a:spcPts val="400"/>
              </a:spcAft>
            </a:pPr>
            <a:r>
              <a:rPr lang="en-US" sz="1051">
                <a:latin typeface="Arial" panose="020B0604020202020204" pitchFamily="34" charset="0"/>
                <a:cs typeface="Arial" panose="020B0604020202020204" pitchFamily="34" charset="0"/>
              </a:rPr>
              <a:t>Provides guidance for moving students between in-school suspension and disciplinary alternative education programs depending on availability of space in the DAEP and the type of offense (violent verses non-violent). </a:t>
            </a:r>
          </a:p>
          <a:p>
            <a:pPr>
              <a:spcBef>
                <a:spcPts val="0"/>
              </a:spcBef>
            </a:pPr>
            <a:endParaRPr lang="en-US" sz="1051">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13</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08533" y="1118101"/>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 37.006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dirty="0">
                <a:latin typeface="Arial" panose="020B0604020202020204" pitchFamily="34" charset="0"/>
                <a:cs typeface="Arial" panose="020B0604020202020204" pitchFamily="34" charset="0"/>
              </a:rPr>
              <a:t>Update policies related to placement of students in alternative education programs and in-school suspension</a:t>
            </a:r>
          </a:p>
          <a:p>
            <a:pPr>
              <a:spcBef>
                <a:spcPts val="0"/>
              </a:spcBef>
              <a:spcAft>
                <a:spcPts val="400"/>
              </a:spcAft>
              <a:buSzPct val="100000"/>
            </a:pPr>
            <a:r>
              <a:rPr lang="en-US" sz="1051" dirty="0">
                <a:latin typeface="Arial" panose="020B0604020202020204" pitchFamily="34" charset="0"/>
                <a:cs typeface="Arial" panose="020B0604020202020204" pitchFamily="34" charset="0"/>
              </a:rPr>
              <a:t>Update student code of conduct and student handbook</a:t>
            </a:r>
          </a:p>
          <a:p>
            <a:pPr>
              <a:spcBef>
                <a:spcPts val="0"/>
              </a:spcBef>
              <a:spcAft>
                <a:spcPts val="400"/>
              </a:spcAft>
              <a:buSzPct val="100000"/>
            </a:pPr>
            <a:r>
              <a:rPr lang="en-US" sz="1051" dirty="0">
                <a:latin typeface="Arial" panose="020B0604020202020204" pitchFamily="34" charset="0"/>
                <a:cs typeface="Arial" panose="020B0604020202020204" pitchFamily="34" charset="0"/>
              </a:rPr>
              <a:t>Inform students and all staff. </a:t>
            </a:r>
          </a:p>
          <a:p>
            <a:pPr>
              <a:spcBef>
                <a:spcPts val="0"/>
              </a:spcBef>
              <a:spcAft>
                <a:spcPts val="400"/>
              </a:spcAft>
              <a:buSzPct val="100000"/>
            </a:pPr>
            <a:r>
              <a:rPr lang="en-US" sz="1051" dirty="0">
                <a:latin typeface="Arial" panose="020B0604020202020204" pitchFamily="34" charset="0"/>
                <a:cs typeface="Arial" panose="020B0604020202020204" pitchFamily="34" charset="0"/>
              </a:rPr>
              <a:t>Provide awareness communication to parents.</a:t>
            </a:r>
          </a:p>
          <a:p>
            <a:pPr>
              <a:spcBef>
                <a:spcPts val="0"/>
              </a:spcBef>
              <a:spcAft>
                <a:spcPts val="400"/>
              </a:spcAft>
              <a:buSzPct val="100000"/>
            </a:pPr>
            <a:endParaRPr lang="en-US" sz="1051" dirty="0">
              <a:latin typeface="Arial" panose="020B0604020202020204" pitchFamily="34" charset="0"/>
              <a:cs typeface="Arial" panose="020B0604020202020204" pitchFamily="34" charset="0"/>
            </a:endParaRPr>
          </a:p>
          <a:p>
            <a:pPr marL="0" indent="0">
              <a:buNone/>
            </a:pPr>
            <a:endParaRPr lang="en-US" sz="1051"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2320" y="2734801"/>
            <a:ext cx="852645" cy="2858651"/>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 </a:t>
            </a:r>
          </a:p>
          <a:p>
            <a:pPr>
              <a:lnSpc>
                <a:spcPct val="100000"/>
              </a:lnSpc>
              <a:spcBef>
                <a:spcPts val="0"/>
              </a:spcBef>
              <a:spcAft>
                <a:spcPts val="400"/>
              </a:spcAft>
            </a:pPr>
            <a:r>
              <a:rPr lang="en-US" sz="1051">
                <a:latin typeface="Arial" panose="020B0604020202020204" pitchFamily="34" charset="0"/>
                <a:cs typeface="Arial" panose="020B0604020202020204" pitchFamily="34" charset="0"/>
              </a:rPr>
              <a:t>Students and school staff involved in disciplinary placements  </a:t>
            </a:r>
          </a:p>
          <a:p>
            <a:pPr marL="0" indent="0">
              <a:buNone/>
            </a:pPr>
            <a:endParaRPr lang="en-US" sz="1051">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 Thompson, Ed</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12" name="Graphic 11" descr="Medical with solid fill">
            <a:extLst>
              <a:ext uri="{FF2B5EF4-FFF2-40B4-BE49-F238E27FC236}">
                <a16:creationId xmlns:a16="http://schemas.microsoft.com/office/drawing/2014/main" id="{B41A265E-68A7-9204-7F95-4F133FF39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6402" y="79362"/>
            <a:ext cx="506624" cy="506624"/>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687" y="1108653"/>
            <a:ext cx="328183" cy="328183"/>
          </a:xfrm>
          <a:prstGeom prst="rect">
            <a:avLst/>
          </a:prstGeom>
        </p:spPr>
      </p:pic>
    </p:spTree>
    <p:extLst>
      <p:ext uri="{BB962C8B-B14F-4D97-AF65-F5344CB8AC3E}">
        <p14:creationId xmlns:p14="http://schemas.microsoft.com/office/powerpoint/2010/main" val="609272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30" y="276288"/>
            <a:ext cx="7897284" cy="586905"/>
          </a:xfrm>
        </p:spPr>
        <p:txBody>
          <a:bodyPr>
            <a:normAutofit/>
          </a:bodyPr>
          <a:lstStyle/>
          <a:p>
            <a:r>
              <a:rPr lang="en-US" sz="2100">
                <a:solidFill>
                  <a:schemeClr val="tx2"/>
                </a:solidFill>
                <a:latin typeface="Arial" panose="020B0604020202020204" pitchFamily="34" charset="0"/>
                <a:cs typeface="Arial" panose="020B0604020202020204" pitchFamily="34" charset="0"/>
                <a:hlinkClick r:id="rId3"/>
              </a:rPr>
              <a:t>HB 473</a:t>
            </a:r>
            <a:r>
              <a:rPr lang="en-US" sz="2100">
                <a:solidFill>
                  <a:schemeClr val="tx2"/>
                </a:solidFill>
                <a:latin typeface="Arial" panose="020B0604020202020204" pitchFamily="34" charset="0"/>
                <a:cs typeface="Arial" panose="020B0604020202020204" pitchFamily="34" charset="0"/>
              </a:rPr>
              <a:t>: Parental Rights Regarding Threat Assessments </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b="1">
                <a:solidFill>
                  <a:schemeClr val="tx2"/>
                </a:solidFill>
                <a:latin typeface="Arial" panose="020B0604020202020204" pitchFamily="34" charset="0"/>
                <a:cs typeface="Arial" panose="020B0604020202020204" pitchFamily="34" charset="0"/>
              </a:rPr>
              <a:t>Notify the parent/guardian </a:t>
            </a:r>
            <a:r>
              <a:rPr lang="en-US" sz="1051">
                <a:latin typeface="Arial" panose="020B0604020202020204" pitchFamily="34" charset="0"/>
                <a:cs typeface="Arial" panose="020B0604020202020204" pitchFamily="34" charset="0"/>
              </a:rPr>
              <a:t>when threat assessment team is conducting a threat assessment of their child. </a:t>
            </a:r>
          </a:p>
          <a:p>
            <a:pPr marL="228600" indent="-228600">
              <a:spcBef>
                <a:spcPts val="0"/>
              </a:spcBef>
              <a:spcAft>
                <a:spcPts val="400"/>
              </a:spcAft>
            </a:pPr>
            <a:r>
              <a:rPr lang="en-US" sz="1051">
                <a:latin typeface="Arial" panose="020B0604020202020204" pitchFamily="34" charset="0"/>
                <a:cs typeface="Arial" panose="020B0604020202020204" pitchFamily="34" charset="0"/>
              </a:rPr>
              <a:t>Allows the parent/guardian to </a:t>
            </a:r>
            <a:r>
              <a:rPr lang="en-US" sz="1051" b="1">
                <a:solidFill>
                  <a:schemeClr val="tx2"/>
                </a:solidFill>
                <a:latin typeface="Arial" panose="020B0604020202020204" pitchFamily="34" charset="0"/>
                <a:cs typeface="Arial" panose="020B0604020202020204" pitchFamily="34" charset="0"/>
              </a:rPr>
              <a:t>participate in the threat assessment process </a:t>
            </a:r>
            <a:r>
              <a:rPr lang="en-US" sz="1051">
                <a:latin typeface="Arial" panose="020B0604020202020204" pitchFamily="34" charset="0"/>
                <a:cs typeface="Arial" panose="020B0604020202020204" pitchFamily="34" charset="0"/>
              </a:rPr>
              <a:t>for their child and to provide information to the team. </a:t>
            </a:r>
          </a:p>
          <a:p>
            <a:pPr marL="228600" indent="-228600">
              <a:spcBef>
                <a:spcPts val="0"/>
              </a:spcBef>
              <a:spcAft>
                <a:spcPts val="400"/>
              </a:spcAft>
            </a:pPr>
            <a:r>
              <a:rPr lang="en-US" sz="1051">
                <a:latin typeface="Arial" panose="020B0604020202020204" pitchFamily="34" charset="0"/>
                <a:cs typeface="Arial" panose="020B0604020202020204" pitchFamily="34" charset="0"/>
              </a:rPr>
              <a:t>Threat assessment team must </a:t>
            </a:r>
            <a:r>
              <a:rPr lang="en-US" sz="1051" b="1">
                <a:solidFill>
                  <a:schemeClr val="tx2"/>
                </a:solidFill>
                <a:latin typeface="Arial" panose="020B0604020202020204" pitchFamily="34" charset="0"/>
                <a:cs typeface="Arial" panose="020B0604020202020204" pitchFamily="34" charset="0"/>
              </a:rPr>
              <a:t>present findings and conclusions to the parent/guardian</a:t>
            </a:r>
            <a:r>
              <a:rPr lang="en-US" sz="1051">
                <a:latin typeface="Arial" panose="020B0604020202020204" pitchFamily="34" charset="0"/>
                <a:cs typeface="Arial" panose="020B0604020202020204" pitchFamily="34" charset="0"/>
              </a:rPr>
              <a:t> upon completion of the threat assessment process. </a:t>
            </a:r>
          </a:p>
          <a:p>
            <a:pPr>
              <a:spcBef>
                <a:spcPts val="0"/>
              </a:spcBef>
            </a:pPr>
            <a:endParaRPr lang="en-US" sz="1051">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14</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08533" y="1118101"/>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 37.115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Update policies related to threat assessments of students. </a:t>
            </a:r>
          </a:p>
          <a:p>
            <a:pPr>
              <a:spcBef>
                <a:spcPts val="0"/>
              </a:spcBef>
              <a:spcAft>
                <a:spcPts val="400"/>
              </a:spcAft>
              <a:buSzPct val="100000"/>
            </a:pPr>
            <a:r>
              <a:rPr lang="en-US" sz="1051">
                <a:latin typeface="Arial" panose="020B0604020202020204" pitchFamily="34" charset="0"/>
                <a:cs typeface="Arial" panose="020B0604020202020204" pitchFamily="34" charset="0"/>
              </a:rPr>
              <a:t>Update threat assessment team procedures.</a:t>
            </a:r>
          </a:p>
          <a:p>
            <a:pPr>
              <a:spcBef>
                <a:spcPts val="0"/>
              </a:spcBef>
              <a:spcAft>
                <a:spcPts val="400"/>
              </a:spcAft>
              <a:buSzPct val="100000"/>
            </a:pPr>
            <a:r>
              <a:rPr lang="en-US" sz="1051">
                <a:latin typeface="Arial" panose="020B0604020202020204" pitchFamily="34" charset="0"/>
                <a:cs typeface="Arial" panose="020B0604020202020204" pitchFamily="34" charset="0"/>
              </a:rPr>
              <a:t>Provide training to threat assessment team leaders.</a:t>
            </a:r>
          </a:p>
          <a:p>
            <a:pPr>
              <a:spcBef>
                <a:spcPts val="0"/>
              </a:spcBef>
              <a:spcAft>
                <a:spcPts val="400"/>
              </a:spcAft>
              <a:buSzPct val="100000"/>
            </a:pPr>
            <a:r>
              <a:rPr lang="en-US" sz="1051">
                <a:latin typeface="Arial" panose="020B0604020202020204" pitchFamily="34" charset="0"/>
                <a:cs typeface="Arial" panose="020B0604020202020204" pitchFamily="34" charset="0"/>
              </a:rPr>
              <a:t>Notify parents when threat assessment is being conducted on their child. </a:t>
            </a:r>
          </a:p>
          <a:p>
            <a:pPr>
              <a:spcBef>
                <a:spcPts val="0"/>
              </a:spcBef>
              <a:spcAft>
                <a:spcPts val="400"/>
              </a:spcAft>
              <a:buSzPct val="100000"/>
            </a:pPr>
            <a:endParaRPr lang="en-US" sz="1051">
              <a:latin typeface="Arial" panose="020B0604020202020204" pitchFamily="34" charset="0"/>
              <a:cs typeface="Arial" panose="020B0604020202020204" pitchFamily="34" charset="0"/>
            </a:endParaRPr>
          </a:p>
          <a:p>
            <a:pPr marL="0" indent="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a:t>
            </a:r>
          </a:p>
          <a:p>
            <a:pPr>
              <a:spcBef>
                <a:spcPts val="0"/>
              </a:spcBef>
              <a:spcAft>
                <a:spcPts val="400"/>
              </a:spcAft>
            </a:pPr>
            <a:r>
              <a:rPr lang="en-US" sz="1051">
                <a:latin typeface="Arial" panose="020B0604020202020204" pitchFamily="34" charset="0"/>
                <a:cs typeface="Arial" panose="020B0604020202020204" pitchFamily="34" charset="0"/>
              </a:rPr>
              <a:t>Students, parents, and threat assessment team members </a:t>
            </a:r>
          </a:p>
          <a:p>
            <a:pPr marL="0" indent="0">
              <a:buNone/>
            </a:pPr>
            <a:endParaRPr lang="en-US" sz="1051">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 Hull</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12" name="Graphic 11" descr="Medical with solid fill">
            <a:extLst>
              <a:ext uri="{FF2B5EF4-FFF2-40B4-BE49-F238E27FC236}">
                <a16:creationId xmlns:a16="http://schemas.microsoft.com/office/drawing/2014/main" id="{B41A265E-68A7-9204-7F95-4F133FF39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6402" y="79362"/>
            <a:ext cx="506624" cy="506624"/>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687" y="1108653"/>
            <a:ext cx="328183" cy="328183"/>
          </a:xfrm>
          <a:prstGeom prst="rect">
            <a:avLst/>
          </a:prstGeom>
        </p:spPr>
      </p:pic>
    </p:spTree>
    <p:extLst>
      <p:ext uri="{BB962C8B-B14F-4D97-AF65-F5344CB8AC3E}">
        <p14:creationId xmlns:p14="http://schemas.microsoft.com/office/powerpoint/2010/main" val="4132693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30" y="276288"/>
            <a:ext cx="7897284" cy="586905"/>
          </a:xfrm>
        </p:spPr>
        <p:txBody>
          <a:bodyPr>
            <a:normAutofit/>
          </a:bodyPr>
          <a:lstStyle/>
          <a:p>
            <a:r>
              <a:rPr lang="en-US" sz="2100">
                <a:solidFill>
                  <a:schemeClr val="tx2"/>
                </a:solidFill>
                <a:latin typeface="Arial" panose="020B0604020202020204" pitchFamily="34" charset="0"/>
                <a:cs typeface="Arial" panose="020B0604020202020204" pitchFamily="34" charset="0"/>
                <a:hlinkClick r:id="rId3"/>
              </a:rPr>
              <a:t>HB 567</a:t>
            </a:r>
            <a:r>
              <a:rPr lang="en-US" sz="2100">
                <a:solidFill>
                  <a:schemeClr val="tx2"/>
                </a:solidFill>
                <a:latin typeface="Arial" panose="020B0604020202020204" pitchFamily="34" charset="0"/>
                <a:cs typeface="Arial" panose="020B0604020202020204" pitchFamily="34" charset="0"/>
              </a:rPr>
              <a:t>: Discrimination Based on Hair Texture or Hairstyle </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b="1">
                <a:solidFill>
                  <a:schemeClr val="tx2"/>
                </a:solidFill>
                <a:latin typeface="Arial" panose="020B0604020202020204" pitchFamily="34" charset="0"/>
                <a:cs typeface="Arial" panose="020B0604020202020204" pitchFamily="34" charset="0"/>
              </a:rPr>
              <a:t>Prevents a student dress or grooming policy </a:t>
            </a:r>
            <a:r>
              <a:rPr lang="en-US" sz="1051">
                <a:latin typeface="Arial" panose="020B0604020202020204" pitchFamily="34" charset="0"/>
                <a:cs typeface="Arial" panose="020B0604020202020204" pitchFamily="34" charset="0"/>
              </a:rPr>
              <a:t>adopted by a school district, including a student dress or grooming policy for any extracurricular activity, from </a:t>
            </a:r>
            <a:r>
              <a:rPr lang="en-US" sz="1051" b="1">
                <a:solidFill>
                  <a:schemeClr val="tx2"/>
                </a:solidFill>
                <a:latin typeface="Arial" panose="020B0604020202020204" pitchFamily="34" charset="0"/>
                <a:cs typeface="Arial" panose="020B0604020202020204" pitchFamily="34" charset="0"/>
              </a:rPr>
              <a:t>discriminating against a hair texture or protective hairstyle (braids, locks, and twists) commonly or historically associated with race.</a:t>
            </a:r>
          </a:p>
          <a:p>
            <a:pPr marL="228600" indent="-228600">
              <a:spcBef>
                <a:spcPts val="0"/>
              </a:spcBef>
              <a:spcAft>
                <a:spcPts val="400"/>
              </a:spcAft>
            </a:pPr>
            <a:r>
              <a:rPr lang="en-US" sz="1051">
                <a:latin typeface="Arial" panose="020B0604020202020204" pitchFamily="34" charset="0"/>
                <a:cs typeface="Arial" panose="020B0604020202020204" pitchFamily="34" charset="0"/>
              </a:rPr>
              <a:t>Identical requirements were added to the Texas Education Code relating to higher education, Labor Code relating to employment, and Property Code relating to housing. </a:t>
            </a:r>
          </a:p>
          <a:p>
            <a:pPr marL="228600" indent="-228600">
              <a:spcBef>
                <a:spcPts val="0"/>
              </a:spcBef>
              <a:spcAft>
                <a:spcPts val="400"/>
              </a:spcAft>
            </a:pPr>
            <a:r>
              <a:rPr lang="en-US" sz="1051">
                <a:latin typeface="Arial" panose="020B0604020202020204" pitchFamily="34" charset="0"/>
                <a:cs typeface="Arial" panose="020B0604020202020204" pitchFamily="34" charset="0"/>
              </a:rPr>
              <a:t>HB 567 does not address requirements for hair length. </a:t>
            </a:r>
          </a:p>
          <a:p>
            <a:pPr>
              <a:spcBef>
                <a:spcPts val="0"/>
              </a:spcBef>
            </a:pPr>
            <a:endParaRPr lang="en-US" sz="1051">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15</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08533" y="1118101"/>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Subchapter Z, § 25 and 51; Labor Code, § 21; Property Code, § 301</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Update student and employee dress codes in board policy and handbooks.</a:t>
            </a:r>
          </a:p>
          <a:p>
            <a:pPr>
              <a:spcBef>
                <a:spcPts val="0"/>
              </a:spcBef>
              <a:spcAft>
                <a:spcPts val="400"/>
              </a:spcAft>
              <a:buSzPct val="100000"/>
            </a:pPr>
            <a:r>
              <a:rPr lang="en-US" sz="1051">
                <a:latin typeface="Arial" panose="020B0604020202020204" pitchFamily="34" charset="0"/>
                <a:cs typeface="Arial" panose="020B0604020202020204" pitchFamily="34" charset="0"/>
              </a:rPr>
              <a:t>Inform all school staff.</a:t>
            </a:r>
          </a:p>
          <a:p>
            <a:pPr marL="0" indent="0">
              <a:spcBef>
                <a:spcPts val="0"/>
              </a:spcBef>
              <a:spcAft>
                <a:spcPts val="400"/>
              </a:spcAft>
              <a:buSzPct val="100000"/>
              <a:buNone/>
            </a:pPr>
            <a:endParaRPr lang="en-US" sz="1051">
              <a:latin typeface="Arial" panose="020B0604020202020204" pitchFamily="34" charset="0"/>
              <a:cs typeface="Arial" panose="020B0604020202020204" pitchFamily="34" charset="0"/>
            </a:endParaRPr>
          </a:p>
          <a:p>
            <a:pPr marL="0" indent="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a:t>
            </a:r>
          </a:p>
          <a:p>
            <a:pPr>
              <a:spcBef>
                <a:spcPts val="0"/>
              </a:spcBef>
              <a:spcAft>
                <a:spcPts val="400"/>
              </a:spcAft>
            </a:pPr>
            <a:r>
              <a:rPr lang="en-US" sz="1051">
                <a:latin typeface="Arial" panose="020B0604020202020204" pitchFamily="34" charset="0"/>
                <a:cs typeface="Arial" panose="020B0604020202020204" pitchFamily="34" charset="0"/>
              </a:rPr>
              <a:t>Students, parents and school staff </a:t>
            </a:r>
            <a:endParaRPr lang="en-US" sz="1051" strike="sngStrike">
              <a:latin typeface="Arial" panose="020B0604020202020204" pitchFamily="34" charset="0"/>
              <a:cs typeface="Arial" panose="020B0604020202020204" pitchFamily="34" charset="0"/>
            </a:endParaRPr>
          </a:p>
          <a:p>
            <a:pPr marL="0" indent="0">
              <a:buNone/>
            </a:pPr>
            <a:endParaRPr lang="en-US" sz="1051">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5598300" cy="312176"/>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Representatives Bowers; Rose; Reynolds; Sherman, Sr.; Buckley</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12" name="Graphic 11" descr="Medical with solid fill">
            <a:extLst>
              <a:ext uri="{FF2B5EF4-FFF2-40B4-BE49-F238E27FC236}">
                <a16:creationId xmlns:a16="http://schemas.microsoft.com/office/drawing/2014/main" id="{B41A265E-68A7-9204-7F95-4F133FF39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6402" y="79362"/>
            <a:ext cx="506624" cy="506624"/>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687" y="1108653"/>
            <a:ext cx="328183" cy="328183"/>
          </a:xfrm>
          <a:prstGeom prst="rect">
            <a:avLst/>
          </a:prstGeom>
        </p:spPr>
      </p:pic>
    </p:spTree>
    <p:extLst>
      <p:ext uri="{BB962C8B-B14F-4D97-AF65-F5344CB8AC3E}">
        <p14:creationId xmlns:p14="http://schemas.microsoft.com/office/powerpoint/2010/main" val="2458191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30" y="276288"/>
            <a:ext cx="7897284" cy="586905"/>
          </a:xfrm>
        </p:spPr>
        <p:txBody>
          <a:bodyPr>
            <a:normAutofit/>
          </a:bodyPr>
          <a:lstStyle/>
          <a:p>
            <a:r>
              <a:rPr lang="en-US" sz="2100">
                <a:solidFill>
                  <a:schemeClr val="tx2"/>
                </a:solidFill>
                <a:latin typeface="Arial" panose="020B0604020202020204" pitchFamily="34" charset="0"/>
                <a:cs typeface="Arial" panose="020B0604020202020204" pitchFamily="34" charset="0"/>
                <a:hlinkClick r:id="rId3"/>
              </a:rPr>
              <a:t>HB 1002</a:t>
            </a:r>
            <a:r>
              <a:rPr lang="en-US" sz="2100">
                <a:solidFill>
                  <a:schemeClr val="tx2"/>
                </a:solidFill>
                <a:latin typeface="Arial" panose="020B0604020202020204" pitchFamily="34" charset="0"/>
                <a:cs typeface="Arial" panose="020B0604020202020204" pitchFamily="34" charset="0"/>
              </a:rPr>
              <a:t>: Public School Concussion Oversight Team </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Allows schools to </a:t>
            </a:r>
            <a:r>
              <a:rPr lang="en-US" sz="1051" b="1">
                <a:solidFill>
                  <a:schemeClr val="tx2"/>
                </a:solidFill>
                <a:latin typeface="Arial" panose="020B0604020202020204" pitchFamily="34" charset="0"/>
                <a:cs typeface="Arial" panose="020B0604020202020204" pitchFamily="34" charset="0"/>
              </a:rPr>
              <a:t>include a licensed chiropractor and/or physical therapist as a member of the district or charter school concussion oversight team</a:t>
            </a:r>
            <a:r>
              <a:rPr lang="en-US" sz="1051">
                <a:latin typeface="Arial" panose="020B0604020202020204" pitchFamily="34" charset="0"/>
                <a:cs typeface="Arial" panose="020B0604020202020204" pitchFamily="34" charset="0"/>
              </a:rPr>
              <a:t>, provided that the person meets the additional training requirements.</a:t>
            </a:r>
          </a:p>
          <a:p>
            <a:pPr marL="228600" indent="-228600">
              <a:spcBef>
                <a:spcPts val="0"/>
              </a:spcBef>
              <a:spcAft>
                <a:spcPts val="400"/>
              </a:spcAft>
            </a:pPr>
            <a:r>
              <a:rPr lang="en-US" sz="1051">
                <a:latin typeface="Arial" panose="020B0604020202020204" pitchFamily="34" charset="0"/>
                <a:cs typeface="Arial" panose="020B0604020202020204" pitchFamily="34" charset="0"/>
              </a:rPr>
              <a:t>Adds </a:t>
            </a:r>
            <a:r>
              <a:rPr lang="en-US" sz="1051" b="1">
                <a:solidFill>
                  <a:schemeClr val="tx2"/>
                </a:solidFill>
                <a:latin typeface="Arial" panose="020B0604020202020204" pitchFamily="34" charset="0"/>
                <a:cs typeface="Arial" panose="020B0604020202020204" pitchFamily="34" charset="0"/>
              </a:rPr>
              <a:t>licensed physical therapists </a:t>
            </a:r>
            <a:r>
              <a:rPr lang="en-US" sz="1051">
                <a:latin typeface="Arial" panose="020B0604020202020204" pitchFamily="34" charset="0"/>
                <a:cs typeface="Arial" panose="020B0604020202020204" pitchFamily="34" charset="0"/>
              </a:rPr>
              <a:t>to the list of individuals approved to immediately remove a student from an interscholastic athletics practice or competition if the person believes the student might have sustained a concussion during the practice or competition. </a:t>
            </a:r>
          </a:p>
          <a:p>
            <a:pPr>
              <a:spcBef>
                <a:spcPts val="0"/>
              </a:spcBef>
            </a:pPr>
            <a:endParaRPr lang="en-US" sz="1051">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16</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08533" y="1118101"/>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 38.154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Update student athletic handbook.</a:t>
            </a:r>
          </a:p>
          <a:p>
            <a:pPr>
              <a:spcBef>
                <a:spcPts val="0"/>
              </a:spcBef>
              <a:spcAft>
                <a:spcPts val="400"/>
              </a:spcAft>
              <a:buSzPct val="100000"/>
            </a:pPr>
            <a:r>
              <a:rPr lang="en-US" sz="1051">
                <a:latin typeface="Arial" panose="020B0604020202020204" pitchFamily="34" charset="0"/>
                <a:cs typeface="Arial" panose="020B0604020202020204" pitchFamily="34" charset="0"/>
              </a:rPr>
              <a:t>Provide updated information to coaches, athletic trainers, student athletes and parents.</a:t>
            </a:r>
          </a:p>
          <a:p>
            <a:pPr>
              <a:spcBef>
                <a:spcPts val="0"/>
              </a:spcBef>
              <a:spcAft>
                <a:spcPts val="400"/>
              </a:spcAft>
              <a:buSzPct val="100000"/>
            </a:pPr>
            <a:r>
              <a:rPr lang="en-US" sz="1051">
                <a:latin typeface="Arial" panose="020B0604020202020204" pitchFamily="34" charset="0"/>
                <a:cs typeface="Arial" panose="020B0604020202020204" pitchFamily="34" charset="0"/>
              </a:rPr>
              <a:t>Ensure a process is in place to confirm the credentials of concussion oversight team members.</a:t>
            </a:r>
          </a:p>
          <a:p>
            <a:pPr marL="0" indent="0">
              <a:spcBef>
                <a:spcPts val="0"/>
              </a:spcBef>
              <a:spcAft>
                <a:spcPts val="400"/>
              </a:spcAft>
              <a:buSzPct val="100000"/>
              <a:buNone/>
            </a:pPr>
            <a:endParaRPr lang="en-US" sz="1051">
              <a:latin typeface="Arial" panose="020B0604020202020204" pitchFamily="34" charset="0"/>
              <a:cs typeface="Arial" panose="020B0604020202020204" pitchFamily="34" charset="0"/>
            </a:endParaRPr>
          </a:p>
          <a:p>
            <a:pPr marL="0" indent="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a:t>
            </a:r>
          </a:p>
          <a:p>
            <a:pPr>
              <a:spcBef>
                <a:spcPts val="0"/>
              </a:spcBef>
              <a:spcAft>
                <a:spcPts val="400"/>
              </a:spcAft>
            </a:pPr>
            <a:r>
              <a:rPr lang="en-US" sz="1051">
                <a:latin typeface="Arial" panose="020B0604020202020204" pitchFamily="34" charset="0"/>
                <a:cs typeface="Arial" panose="020B0604020202020204" pitchFamily="34" charset="0"/>
              </a:rPr>
              <a:t>Student athletes, athletic trainers, coaches, athletic directors, parents and  school administrators</a:t>
            </a:r>
          </a:p>
          <a:p>
            <a:pPr marL="0" indent="0">
              <a:buNone/>
            </a:pPr>
            <a:endParaRPr lang="en-US" sz="1051">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Representatives Price; Buckley; Hinojosa; Allison; King, Ken</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12" name="Graphic 11" descr="Medical with solid fill">
            <a:extLst>
              <a:ext uri="{FF2B5EF4-FFF2-40B4-BE49-F238E27FC236}">
                <a16:creationId xmlns:a16="http://schemas.microsoft.com/office/drawing/2014/main" id="{B41A265E-68A7-9204-7F95-4F133FF39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6402" y="79362"/>
            <a:ext cx="506624" cy="506624"/>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687" y="1108653"/>
            <a:ext cx="328183" cy="328183"/>
          </a:xfrm>
          <a:prstGeom prst="rect">
            <a:avLst/>
          </a:prstGeom>
        </p:spPr>
      </p:pic>
    </p:spTree>
    <p:extLst>
      <p:ext uri="{BB962C8B-B14F-4D97-AF65-F5344CB8AC3E}">
        <p14:creationId xmlns:p14="http://schemas.microsoft.com/office/powerpoint/2010/main" val="893118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30" y="276288"/>
            <a:ext cx="7897284" cy="586905"/>
          </a:xfrm>
        </p:spPr>
        <p:txBody>
          <a:bodyPr>
            <a:normAutofit/>
          </a:bodyPr>
          <a:lstStyle/>
          <a:p>
            <a:r>
              <a:rPr lang="en-US" sz="2100">
                <a:solidFill>
                  <a:schemeClr val="tx2"/>
                </a:solidFill>
                <a:latin typeface="Arial" panose="020B0604020202020204" pitchFamily="34" charset="0"/>
                <a:cs typeface="Arial" panose="020B0604020202020204" pitchFamily="34" charset="0"/>
                <a:hlinkClick r:id="rId3"/>
              </a:rPr>
              <a:t>HB 1297</a:t>
            </a:r>
            <a:r>
              <a:rPr lang="en-US" sz="2100">
                <a:solidFill>
                  <a:schemeClr val="tx2"/>
                </a:solidFill>
                <a:latin typeface="Arial" panose="020B0604020202020204" pitchFamily="34" charset="0"/>
                <a:cs typeface="Arial" panose="020B0604020202020204" pitchFamily="34" charset="0"/>
              </a:rPr>
              <a:t>: Student Vision Screening</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Allows use of an </a:t>
            </a:r>
            <a:r>
              <a:rPr lang="en-US" sz="1051" b="1">
                <a:solidFill>
                  <a:schemeClr val="tx2"/>
                </a:solidFill>
                <a:latin typeface="Arial" panose="020B0604020202020204" pitchFamily="34" charset="0"/>
                <a:cs typeface="Arial" panose="020B0604020202020204" pitchFamily="34" charset="0"/>
              </a:rPr>
              <a:t>electronic eye chart as a substitute for a printed eye chart</a:t>
            </a:r>
            <a:r>
              <a:rPr lang="en-US" sz="1051">
                <a:latin typeface="Arial" panose="020B0604020202020204" pitchFamily="34" charset="0"/>
                <a:cs typeface="Arial" panose="020B0604020202020204" pitchFamily="34" charset="0"/>
              </a:rPr>
              <a:t>, when vision screening students. </a:t>
            </a:r>
            <a:r>
              <a:rPr lang="en-US" sz="1051" strike="sngStrike">
                <a:latin typeface="Arial" panose="020B0604020202020204" pitchFamily="34" charset="0"/>
                <a:cs typeface="Arial" panose="020B0604020202020204" pitchFamily="34" charset="0"/>
              </a:rPr>
              <a:t> </a:t>
            </a:r>
          </a:p>
          <a:p>
            <a:pPr marL="228600" indent="-228600">
              <a:spcBef>
                <a:spcPts val="0"/>
              </a:spcBef>
              <a:spcAft>
                <a:spcPts val="400"/>
              </a:spcAft>
            </a:pPr>
            <a:r>
              <a:rPr lang="en-US" sz="1051">
                <a:latin typeface="Arial" panose="020B0604020202020204" pitchFamily="34" charset="0"/>
                <a:cs typeface="Arial" panose="020B0604020202020204" pitchFamily="34" charset="0"/>
              </a:rPr>
              <a:t>Provides a definition of “electronic eye chart.” </a:t>
            </a:r>
            <a:endParaRPr lang="en-US" sz="1051">
              <a:latin typeface="Arial" panose="020B0604020202020204" pitchFamily="34" charset="0"/>
              <a:ea typeface="Calibri" panose="020F0502020204030204" pitchFamily="34" charset="0"/>
              <a:cs typeface="Arial" panose="020B0604020202020204" pitchFamily="34" charset="0"/>
            </a:endParaRPr>
          </a:p>
          <a:p>
            <a:pPr>
              <a:spcBef>
                <a:spcPts val="0"/>
              </a:spcBef>
            </a:pPr>
            <a:endParaRPr lang="en-US" sz="1051">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17</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08533" y="1118101"/>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Health and Safety Code, § 36.003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Revise policy related to vision screening.</a:t>
            </a:r>
          </a:p>
          <a:p>
            <a:pPr>
              <a:spcBef>
                <a:spcPts val="0"/>
              </a:spcBef>
              <a:spcAft>
                <a:spcPts val="400"/>
              </a:spcAft>
              <a:buSzPct val="100000"/>
            </a:pPr>
            <a:r>
              <a:rPr lang="en-US" sz="1051">
                <a:latin typeface="Arial" panose="020B0604020202020204" pitchFamily="34" charset="0"/>
                <a:cs typeface="Arial" panose="020B0604020202020204" pitchFamily="34" charset="0"/>
              </a:rPr>
              <a:t>Provide awareness training to school nurses and other staff assisting with vision screening.</a:t>
            </a:r>
          </a:p>
          <a:p>
            <a:pPr marL="0" indent="0">
              <a:spcBef>
                <a:spcPts val="0"/>
              </a:spcBef>
              <a:spcAft>
                <a:spcPts val="400"/>
              </a:spcAft>
              <a:buSzPct val="100000"/>
              <a:buNone/>
            </a:pPr>
            <a:endParaRPr lang="en-US" sz="1051">
              <a:latin typeface="Arial" panose="020B0604020202020204" pitchFamily="34" charset="0"/>
              <a:cs typeface="Arial" panose="020B0604020202020204" pitchFamily="34" charset="0"/>
            </a:endParaRPr>
          </a:p>
          <a:p>
            <a:pPr marL="0" indent="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400"/>
              </a:spcAft>
              <a:buNone/>
            </a:pPr>
            <a:r>
              <a:rPr lang="en-US" sz="1051">
                <a:latin typeface="Arial" panose="020B0604020202020204" pitchFamily="34" charset="0"/>
                <a:cs typeface="Arial" panose="020B0604020202020204" pitchFamily="34" charset="0"/>
              </a:rPr>
              <a:t>School Districts, Charter Schools &amp; Private Schools: </a:t>
            </a:r>
          </a:p>
          <a:p>
            <a:pPr>
              <a:spcBef>
                <a:spcPts val="0"/>
              </a:spcBef>
              <a:spcAft>
                <a:spcPts val="400"/>
              </a:spcAft>
            </a:pPr>
            <a:r>
              <a:rPr lang="en-US" sz="1051">
                <a:latin typeface="Arial" panose="020B0604020202020204" pitchFamily="34" charset="0"/>
                <a:cs typeface="Arial" panose="020B0604020202020204" pitchFamily="34" charset="0"/>
              </a:rPr>
              <a:t>Employees involved with vision screening for students</a:t>
            </a:r>
          </a:p>
          <a:p>
            <a:pPr marL="0" indent="0">
              <a:buNone/>
            </a:pPr>
            <a:endParaRPr lang="en-US" sz="1051">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 Dutton</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12" name="Graphic 11" descr="Medical with solid fill">
            <a:extLst>
              <a:ext uri="{FF2B5EF4-FFF2-40B4-BE49-F238E27FC236}">
                <a16:creationId xmlns:a16="http://schemas.microsoft.com/office/drawing/2014/main" id="{B41A265E-68A7-9204-7F95-4F133FF39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6402" y="79362"/>
            <a:ext cx="506624" cy="506624"/>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687" y="1108653"/>
            <a:ext cx="328183" cy="328183"/>
          </a:xfrm>
          <a:prstGeom prst="rect">
            <a:avLst/>
          </a:prstGeom>
        </p:spPr>
      </p:pic>
    </p:spTree>
    <p:extLst>
      <p:ext uri="{BB962C8B-B14F-4D97-AF65-F5344CB8AC3E}">
        <p14:creationId xmlns:p14="http://schemas.microsoft.com/office/powerpoint/2010/main" val="2445581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30" y="276288"/>
            <a:ext cx="7897284" cy="586905"/>
          </a:xfrm>
        </p:spPr>
        <p:txBody>
          <a:bodyPr>
            <a:normAutofit/>
          </a:bodyPr>
          <a:lstStyle/>
          <a:p>
            <a:r>
              <a:rPr lang="en-US" sz="2100">
                <a:solidFill>
                  <a:schemeClr val="tx2"/>
                </a:solidFill>
                <a:latin typeface="Arial" panose="020B0604020202020204" pitchFamily="34" charset="0"/>
                <a:cs typeface="Arial" panose="020B0604020202020204" pitchFamily="34" charset="0"/>
                <a:hlinkClick r:id="rId3"/>
              </a:rPr>
              <a:t>HB 1760</a:t>
            </a:r>
            <a:r>
              <a:rPr lang="en-US" sz="2100">
                <a:solidFill>
                  <a:schemeClr val="tx2"/>
                </a:solidFill>
                <a:latin typeface="Arial" panose="020B0604020202020204" pitchFamily="34" charset="0"/>
                <a:cs typeface="Arial" panose="020B0604020202020204" pitchFamily="34" charset="0"/>
              </a:rPr>
              <a:t>: Prosecution for Possession of Certain Weapons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Clarifies </a:t>
            </a:r>
            <a:r>
              <a:rPr lang="en-US" sz="1051" b="1">
                <a:solidFill>
                  <a:schemeClr val="tx2"/>
                </a:solidFill>
                <a:latin typeface="Arial" panose="020B0604020202020204" pitchFamily="34" charset="0"/>
                <a:cs typeface="Arial" panose="020B0604020202020204" pitchFamily="34" charset="0"/>
              </a:rPr>
              <a:t>definition of “school premises” </a:t>
            </a:r>
            <a:r>
              <a:rPr lang="en-US" sz="1051">
                <a:latin typeface="Arial" panose="020B0604020202020204" pitchFamily="34" charset="0"/>
                <a:cs typeface="Arial" panose="020B0604020202020204" pitchFamily="34" charset="0"/>
              </a:rPr>
              <a:t>regarding an offense related to possession of a firearm or other weapon.</a:t>
            </a:r>
          </a:p>
          <a:p>
            <a:pPr marL="228600" indent="-228600">
              <a:spcBef>
                <a:spcPts val="0"/>
              </a:spcBef>
              <a:spcAft>
                <a:spcPts val="400"/>
              </a:spcAft>
            </a:pPr>
            <a:r>
              <a:rPr lang="en-US" sz="1051">
                <a:latin typeface="Arial" panose="020B0604020202020204" pitchFamily="34" charset="0"/>
                <a:cs typeface="Arial" panose="020B0604020202020204" pitchFamily="34" charset="0"/>
              </a:rPr>
              <a:t>Revised definition includes any building, grounds, or vehicle owned by and under the control of the school or postsecondary educational institution but</a:t>
            </a:r>
            <a:r>
              <a:rPr lang="en-US" sz="1051">
                <a:latin typeface="Arial" panose="020B0604020202020204" pitchFamily="34" charset="0"/>
                <a:ea typeface="Calibri" panose="020F0502020204030204" pitchFamily="34" charset="0"/>
                <a:cs typeface="Arial" panose="020B0604020202020204" pitchFamily="34" charset="0"/>
              </a:rPr>
              <a:t> does not include any location where students may be present, resulting from a school sponsored event, activity or field trip.  </a:t>
            </a:r>
          </a:p>
          <a:p>
            <a:pPr marL="228600" indent="-228600">
              <a:spcBef>
                <a:spcPts val="0"/>
              </a:spcBef>
              <a:spcAft>
                <a:spcPts val="400"/>
              </a:spcAft>
            </a:pPr>
            <a:r>
              <a:rPr lang="en-US" sz="1051">
                <a:latin typeface="Arial" panose="020B0604020202020204" pitchFamily="34" charset="0"/>
                <a:ea typeface="Calibri" panose="020F0502020204030204" pitchFamily="34" charset="0"/>
                <a:cs typeface="Arial" panose="020B0604020202020204" pitchFamily="34" charset="0"/>
              </a:rPr>
              <a:t>An exception occurs if the individual has written authorization from the school. </a:t>
            </a:r>
          </a:p>
          <a:p>
            <a:pPr marL="0" indent="0">
              <a:spcBef>
                <a:spcPts val="0"/>
              </a:spcBef>
              <a:buNone/>
            </a:pPr>
            <a:endParaRPr lang="en-US" sz="1051">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18</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08533" y="1118101"/>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Penal Code, § 46.03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Revise policy related to possession of firearms/weapons.</a:t>
            </a:r>
          </a:p>
          <a:p>
            <a:pPr>
              <a:spcBef>
                <a:spcPts val="0"/>
              </a:spcBef>
              <a:spcAft>
                <a:spcPts val="400"/>
              </a:spcAft>
              <a:buSzPct val="100000"/>
            </a:pPr>
            <a:r>
              <a:rPr lang="en-US" sz="1051">
                <a:latin typeface="Arial" panose="020B0604020202020204" pitchFamily="34" charset="0"/>
                <a:cs typeface="Arial" panose="020B0604020202020204" pitchFamily="34" charset="0"/>
              </a:rPr>
              <a:t>Provide awareness training and information to all school employees and parents. </a:t>
            </a:r>
          </a:p>
          <a:p>
            <a:pPr marL="0" indent="0">
              <a:spcBef>
                <a:spcPts val="0"/>
              </a:spcBef>
              <a:spcAft>
                <a:spcPts val="400"/>
              </a:spcAft>
              <a:buSzPct val="100000"/>
              <a:buNone/>
            </a:pPr>
            <a:endParaRPr lang="en-US" sz="1051">
              <a:latin typeface="Arial" panose="020B0604020202020204" pitchFamily="34" charset="0"/>
              <a:cs typeface="Arial" panose="020B0604020202020204" pitchFamily="34" charset="0"/>
            </a:endParaRPr>
          </a:p>
          <a:p>
            <a:pPr marL="0" indent="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400"/>
              </a:spcAft>
              <a:buNone/>
            </a:pPr>
            <a:r>
              <a:rPr lang="en-US" sz="1051">
                <a:latin typeface="Arial" panose="020B0604020202020204" pitchFamily="34" charset="0"/>
                <a:cs typeface="Arial" panose="020B0604020202020204" pitchFamily="34" charset="0"/>
              </a:rPr>
              <a:t>School Districts, Charter Schools &amp; Private Schools </a:t>
            </a:r>
          </a:p>
          <a:p>
            <a:pPr>
              <a:spcBef>
                <a:spcPts val="0"/>
              </a:spcBef>
              <a:spcAft>
                <a:spcPts val="400"/>
              </a:spcAft>
            </a:pPr>
            <a:r>
              <a:rPr lang="en-US" sz="1051">
                <a:latin typeface="Arial" panose="020B0604020202020204" pitchFamily="34" charset="0"/>
                <a:cs typeface="Arial" panose="020B0604020202020204" pitchFamily="34" charset="0"/>
              </a:rPr>
              <a:t>Students, parents, school staff</a:t>
            </a:r>
          </a:p>
          <a:p>
            <a:pPr marL="0" indent="0">
              <a:buNone/>
            </a:pPr>
            <a:endParaRPr lang="en-US" sz="1051">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 Hefner</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12" name="Graphic 11" descr="Medical with solid fill">
            <a:extLst>
              <a:ext uri="{FF2B5EF4-FFF2-40B4-BE49-F238E27FC236}">
                <a16:creationId xmlns:a16="http://schemas.microsoft.com/office/drawing/2014/main" id="{B41A265E-68A7-9204-7F95-4F133FF39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6402" y="79362"/>
            <a:ext cx="506624" cy="506624"/>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687" y="1108653"/>
            <a:ext cx="328183" cy="328183"/>
          </a:xfrm>
          <a:prstGeom prst="rect">
            <a:avLst/>
          </a:prstGeom>
        </p:spPr>
      </p:pic>
    </p:spTree>
    <p:extLst>
      <p:ext uri="{BB962C8B-B14F-4D97-AF65-F5344CB8AC3E}">
        <p14:creationId xmlns:p14="http://schemas.microsoft.com/office/powerpoint/2010/main" val="336697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30" y="276288"/>
            <a:ext cx="7897284" cy="586905"/>
          </a:xfrm>
        </p:spPr>
        <p:txBody>
          <a:bodyPr>
            <a:normAutofit/>
          </a:bodyPr>
          <a:lstStyle/>
          <a:p>
            <a:r>
              <a:rPr lang="en-US" sz="2100">
                <a:solidFill>
                  <a:schemeClr val="tx2"/>
                </a:solidFill>
                <a:latin typeface="Arial" panose="020B0604020202020204" pitchFamily="34" charset="0"/>
                <a:cs typeface="Arial" panose="020B0604020202020204" pitchFamily="34" charset="0"/>
                <a:hlinkClick r:id="rId3"/>
              </a:rPr>
              <a:t>HB 1905</a:t>
            </a:r>
            <a:r>
              <a:rPr lang="en-US" sz="2100">
                <a:solidFill>
                  <a:schemeClr val="tx2"/>
                </a:solidFill>
                <a:latin typeface="Arial" panose="020B0604020202020204" pitchFamily="34" charset="0"/>
                <a:cs typeface="Arial" panose="020B0604020202020204" pitchFamily="34" charset="0"/>
              </a:rPr>
              <a:t>: Safety Training</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0">
                <a:latin typeface="Arial" panose="020B0604020202020204" pitchFamily="34" charset="0"/>
                <a:cs typeface="Arial" panose="020B0604020202020204" pitchFamily="34" charset="0"/>
              </a:rPr>
              <a:t>Allows but does not require school districts to </a:t>
            </a:r>
            <a:r>
              <a:rPr lang="en-US" sz="1050" b="1">
                <a:solidFill>
                  <a:schemeClr val="tx2"/>
                </a:solidFill>
                <a:latin typeface="Arial" panose="020B0604020202020204" pitchFamily="34" charset="0"/>
                <a:cs typeface="Arial" panose="020B0604020202020204" pitchFamily="34" charset="0"/>
              </a:rPr>
              <a:t>make available school safety training courses</a:t>
            </a:r>
            <a:r>
              <a:rPr lang="en-US" sz="1050">
                <a:latin typeface="Arial" panose="020B0604020202020204" pitchFamily="34" charset="0"/>
                <a:cs typeface="Arial" panose="020B0604020202020204" pitchFamily="34" charset="0"/>
              </a:rPr>
              <a:t>, including active shooter training courses, and other courses (as determined by the district’s School Safety and Security Committee) to employees of accredited private schools and childcare facilities. Districts may also provide training courses to organizations providing “out-of-school-time care” to children who reside in the district including:</a:t>
            </a:r>
          </a:p>
          <a:p>
            <a:pPr marL="571500" lvl="2" indent="-228600">
              <a:spcBef>
                <a:spcPts val="0"/>
              </a:spcBef>
              <a:spcAft>
                <a:spcPts val="400"/>
              </a:spcAft>
            </a:pPr>
            <a:r>
              <a:rPr lang="en-US" sz="1050">
                <a:latin typeface="Arial" panose="020B0604020202020204" pitchFamily="34" charset="0"/>
                <a:cs typeface="Arial" panose="020B0604020202020204" pitchFamily="34" charset="0"/>
              </a:rPr>
              <a:t>Faith-based organizations,</a:t>
            </a:r>
          </a:p>
          <a:p>
            <a:pPr marL="571500" lvl="2" indent="-228600">
              <a:spcBef>
                <a:spcPts val="0"/>
              </a:spcBef>
              <a:spcAft>
                <a:spcPts val="400"/>
              </a:spcAft>
            </a:pPr>
            <a:r>
              <a:rPr lang="en-US" sz="1050">
                <a:latin typeface="Arial" panose="020B0604020202020204" pitchFamily="34" charset="0"/>
                <a:cs typeface="Arial" panose="020B0604020202020204" pitchFamily="34" charset="0"/>
              </a:rPr>
              <a:t>before-school or after-school programs</a:t>
            </a:r>
          </a:p>
          <a:p>
            <a:pPr marL="571500" lvl="2" indent="-228600">
              <a:spcBef>
                <a:spcPts val="0"/>
              </a:spcBef>
              <a:spcAft>
                <a:spcPts val="400"/>
              </a:spcAft>
            </a:pPr>
            <a:r>
              <a:rPr lang="en-US" sz="1050">
                <a:latin typeface="Arial" panose="020B0604020202020204" pitchFamily="34" charset="0"/>
                <a:cs typeface="Arial" panose="020B0604020202020204" pitchFamily="34" charset="0"/>
              </a:rPr>
              <a:t>Summer camps</a:t>
            </a:r>
          </a:p>
          <a:p>
            <a:pPr marL="571500" lvl="2" indent="-228600">
              <a:spcBef>
                <a:spcPts val="0"/>
              </a:spcBef>
              <a:spcAft>
                <a:spcPts val="400"/>
              </a:spcAft>
            </a:pPr>
            <a:r>
              <a:rPr lang="en-US" sz="1050">
                <a:latin typeface="Arial" panose="020B0604020202020204" pitchFamily="34" charset="0"/>
                <a:cs typeface="Arial" panose="020B0604020202020204" pitchFamily="34" charset="0"/>
              </a:rPr>
              <a:t>Texas 4-H or other agricultural programs</a:t>
            </a:r>
          </a:p>
          <a:p>
            <a:pPr marL="571500" lvl="2" indent="-228600">
              <a:spcBef>
                <a:spcPts val="0"/>
              </a:spcBef>
              <a:spcAft>
                <a:spcPts val="400"/>
              </a:spcAft>
            </a:pPr>
            <a:r>
              <a:rPr lang="en-US" sz="1050">
                <a:latin typeface="Arial" panose="020B0604020202020204" pitchFamily="34" charset="0"/>
                <a:cs typeface="Arial" panose="020B0604020202020204" pitchFamily="34" charset="0"/>
              </a:rPr>
              <a:t>Youth sports organizations.</a:t>
            </a:r>
          </a:p>
          <a:p>
            <a:pPr marL="228600" indent="-228600">
              <a:spcBef>
                <a:spcPts val="0"/>
              </a:spcBef>
              <a:spcAft>
                <a:spcPts val="400"/>
              </a:spcAft>
            </a:pPr>
            <a:r>
              <a:rPr lang="en-US" sz="1050">
                <a:latin typeface="Arial" panose="020B0604020202020204" pitchFamily="34" charset="0"/>
                <a:cs typeface="Arial" panose="020B0604020202020204" pitchFamily="34" charset="0"/>
              </a:rPr>
              <a:t>School districts are</a:t>
            </a:r>
            <a:r>
              <a:rPr lang="en-US" sz="1050" b="1">
                <a:latin typeface="Arial" panose="020B0604020202020204" pitchFamily="34" charset="0"/>
                <a:cs typeface="Arial" panose="020B0604020202020204" pitchFamily="34" charset="0"/>
              </a:rPr>
              <a:t> not </a:t>
            </a:r>
            <a:r>
              <a:rPr lang="en-US" sz="1050">
                <a:latin typeface="Arial" panose="020B0604020202020204" pitchFamily="34" charset="0"/>
                <a:cs typeface="Arial" panose="020B0604020202020204" pitchFamily="34" charset="0"/>
              </a:rPr>
              <a:t>allowed to charge organizations for the training.</a:t>
            </a:r>
          </a:p>
          <a:p>
            <a:pPr marL="0" indent="0">
              <a:spcBef>
                <a:spcPts val="0"/>
              </a:spcBef>
              <a:buNone/>
            </a:pPr>
            <a:endParaRPr lang="en-US" sz="1051">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19</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08533" y="1118101"/>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Subchapter D, § 37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Inform board of trustees and School District Safety and Security Committee.</a:t>
            </a:r>
          </a:p>
          <a:p>
            <a:pPr>
              <a:spcBef>
                <a:spcPts val="0"/>
              </a:spcBef>
              <a:spcAft>
                <a:spcPts val="400"/>
              </a:spcAft>
              <a:buSzPct val="100000"/>
            </a:pPr>
            <a:r>
              <a:rPr lang="en-US" sz="1051">
                <a:latin typeface="Arial" panose="020B0604020202020204" pitchFamily="34" charset="0"/>
                <a:cs typeface="Arial" panose="020B0604020202020204" pitchFamily="34" charset="0"/>
              </a:rPr>
              <a:t>Decide on dedication of budget to provide safety training to additional stakeholders (optional). </a:t>
            </a:r>
          </a:p>
          <a:p>
            <a:pPr marL="0" indent="0">
              <a:spcBef>
                <a:spcPts val="0"/>
              </a:spcBef>
              <a:spcAft>
                <a:spcPts val="400"/>
              </a:spcAft>
              <a:buSzPct val="100000"/>
              <a:buNone/>
            </a:pPr>
            <a:endParaRPr lang="en-US" sz="1051">
              <a:latin typeface="Arial" panose="020B0604020202020204" pitchFamily="34" charset="0"/>
              <a:cs typeface="Arial" panose="020B0604020202020204" pitchFamily="34" charset="0"/>
            </a:endParaRPr>
          </a:p>
          <a:p>
            <a:pPr marL="0" indent="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0">
                <a:latin typeface="Arial" panose="020B0604020202020204" pitchFamily="34" charset="0"/>
                <a:cs typeface="Arial" panose="020B0604020202020204" pitchFamily="34" charset="0"/>
              </a:rPr>
              <a:t>School Districts:</a:t>
            </a:r>
          </a:p>
          <a:p>
            <a:pPr>
              <a:spcBef>
                <a:spcPts val="0"/>
              </a:spcBef>
              <a:spcAft>
                <a:spcPts val="400"/>
              </a:spcAft>
            </a:pPr>
            <a:r>
              <a:rPr lang="en-US" sz="1050">
                <a:latin typeface="Arial" panose="020B0604020202020204" pitchFamily="34" charset="0"/>
                <a:cs typeface="Arial" panose="020B0604020202020204" pitchFamily="34" charset="0"/>
              </a:rPr>
              <a:t>School Safety and Security Committee and other child serving organizations within the district</a:t>
            </a:r>
          </a:p>
          <a:p>
            <a:pPr marL="0" indent="0">
              <a:buNone/>
            </a:pPr>
            <a:endParaRPr lang="en-US" sz="1051">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tx2"/>
                </a:solidFill>
                <a:latin typeface="Arial" panose="020B0604020202020204" pitchFamily="34" charset="0"/>
                <a:cs typeface="Arial" panose="020B0604020202020204" pitchFamily="34" charset="0"/>
              </a:rPr>
              <a:t>Representatives Talarico; Morales, Eddie; Garcia</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12" name="Graphic 11" descr="Medical with solid fill">
            <a:extLst>
              <a:ext uri="{FF2B5EF4-FFF2-40B4-BE49-F238E27FC236}">
                <a16:creationId xmlns:a16="http://schemas.microsoft.com/office/drawing/2014/main" id="{B41A265E-68A7-9204-7F95-4F133FF39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6402" y="79362"/>
            <a:ext cx="506624" cy="506624"/>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687" y="1108653"/>
            <a:ext cx="328183" cy="328183"/>
          </a:xfrm>
          <a:prstGeom prst="rect">
            <a:avLst/>
          </a:prstGeom>
        </p:spPr>
      </p:pic>
    </p:spTree>
    <p:extLst>
      <p:ext uri="{BB962C8B-B14F-4D97-AF65-F5344CB8AC3E}">
        <p14:creationId xmlns:p14="http://schemas.microsoft.com/office/powerpoint/2010/main" val="578522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BE06F91-5143-1FB1-9D1F-BDA5E6C6C2C9}"/>
              </a:ext>
            </a:extLst>
          </p:cNvPr>
          <p:cNvSpPr/>
          <p:nvPr/>
        </p:nvSpPr>
        <p:spPr>
          <a:xfrm>
            <a:off x="7009485" y="576660"/>
            <a:ext cx="1554480" cy="183711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505DAB7-4610-552E-8E7B-B277D46548B7}"/>
              </a:ext>
            </a:extLst>
          </p:cNvPr>
          <p:cNvSpPr>
            <a:spLocks noGrp="1"/>
          </p:cNvSpPr>
          <p:nvPr>
            <p:ph type="sldNum" sz="quarter" idx="12"/>
          </p:nvPr>
        </p:nvSpPr>
        <p:spPr/>
        <p:txBody>
          <a:bodyPr/>
          <a:lstStyle/>
          <a:p>
            <a:fld id="{5CBB254D-182E-404A-804D-D98E6FDB1AF7}" type="slidenum">
              <a:rPr lang="en-US" smtClean="0"/>
              <a:t>2</a:t>
            </a:fld>
            <a:endParaRPr lang="en-US" dirty="0"/>
          </a:p>
        </p:txBody>
      </p:sp>
      <p:sp>
        <p:nvSpPr>
          <p:cNvPr id="25" name="Title 1">
            <a:extLst>
              <a:ext uri="{FF2B5EF4-FFF2-40B4-BE49-F238E27FC236}">
                <a16:creationId xmlns:a16="http://schemas.microsoft.com/office/drawing/2014/main" id="{7066D0A9-D644-E931-2DB4-3C4005693358}"/>
              </a:ext>
            </a:extLst>
          </p:cNvPr>
          <p:cNvSpPr txBox="1">
            <a:spLocks/>
          </p:cNvSpPr>
          <p:nvPr/>
        </p:nvSpPr>
        <p:spPr>
          <a:xfrm>
            <a:off x="471527" y="433648"/>
            <a:ext cx="7897284" cy="58690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100" dirty="0">
                <a:solidFill>
                  <a:schemeClr val="tx2"/>
                </a:solidFill>
                <a:latin typeface="Arial" panose="020B0604020202020204" pitchFamily="34" charset="0"/>
                <a:cs typeface="Arial" panose="020B0604020202020204" pitchFamily="34" charset="0"/>
              </a:rPr>
              <a:t>Education Related Bill Categories</a:t>
            </a:r>
            <a:endParaRPr lang="en-US" sz="21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3" name="Graphic 2" descr="Medical with solid fill">
            <a:extLst>
              <a:ext uri="{FF2B5EF4-FFF2-40B4-BE49-F238E27FC236}">
                <a16:creationId xmlns:a16="http://schemas.microsoft.com/office/drawing/2014/main" id="{11AC6F2C-94EC-7E5F-A6D8-F2B93A75D1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9248" y="1103447"/>
            <a:ext cx="537411" cy="537411"/>
          </a:xfrm>
          <a:prstGeom prst="rect">
            <a:avLst/>
          </a:prstGeom>
        </p:spPr>
      </p:pic>
      <p:sp>
        <p:nvSpPr>
          <p:cNvPr id="4" name="Content Placeholder 2">
            <a:extLst>
              <a:ext uri="{FF2B5EF4-FFF2-40B4-BE49-F238E27FC236}">
                <a16:creationId xmlns:a16="http://schemas.microsoft.com/office/drawing/2014/main" id="{EE38AB41-163E-823C-1C33-001498FE8929}"/>
              </a:ext>
            </a:extLst>
          </p:cNvPr>
          <p:cNvSpPr txBox="1">
            <a:spLocks/>
          </p:cNvSpPr>
          <p:nvPr/>
        </p:nvSpPr>
        <p:spPr>
          <a:xfrm>
            <a:off x="1164545" y="1252528"/>
            <a:ext cx="6281808" cy="273844"/>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451"/>
              </a:spcAft>
              <a:buFont typeface="Arial" panose="020B0604020202020204" pitchFamily="34" charset="0"/>
              <a:buNone/>
            </a:pPr>
            <a:r>
              <a:rPr lang="en-US" sz="1200" b="1" dirty="0">
                <a:latin typeface="Arial" panose="020B0604020202020204" pitchFamily="34" charset="0"/>
                <a:cs typeface="Arial" panose="020B0604020202020204" pitchFamily="34" charset="0"/>
              </a:rPr>
              <a:t>Safety</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School Safety and Security &amp; Student Health  (28 bills)</a:t>
            </a:r>
            <a:endParaRPr lang="en-US" sz="1051" dirty="0">
              <a:latin typeface="Arial" panose="020B060402020202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en-US" sz="1051" dirty="0">
              <a:latin typeface="Arial" panose="020B0604020202020204" pitchFamily="34" charset="0"/>
              <a:ea typeface="Calibri" panose="020F0502020204030204" pitchFamily="34" charset="0"/>
              <a:cs typeface="Arial" panose="020B0604020202020204" pitchFamily="34" charset="0"/>
            </a:endParaRPr>
          </a:p>
          <a:p>
            <a:endParaRPr lang="en-US" sz="1051" dirty="0">
              <a:latin typeface="Arial" panose="020B0604020202020204" pitchFamily="34" charset="0"/>
              <a:ea typeface="Calibri" panose="020F0502020204030204" pitchFamily="34" charset="0"/>
              <a:cs typeface="Arial" panose="020B0604020202020204" pitchFamily="34" charset="0"/>
            </a:endParaRPr>
          </a:p>
          <a:p>
            <a:endParaRPr lang="en-US" sz="1051" dirty="0">
              <a:latin typeface="Arial" panose="020B0604020202020204" pitchFamily="34" charset="0"/>
              <a:cs typeface="Arial" panose="020B0604020202020204" pitchFamily="34" charset="0"/>
            </a:endParaRPr>
          </a:p>
        </p:txBody>
      </p:sp>
      <p:pic>
        <p:nvPicPr>
          <p:cNvPr id="5" name="Graphic 4" descr="Classroom with solid fill">
            <a:extLst>
              <a:ext uri="{FF2B5EF4-FFF2-40B4-BE49-F238E27FC236}">
                <a16:creationId xmlns:a16="http://schemas.microsoft.com/office/drawing/2014/main" id="{60D5A934-51D0-DD5D-844D-D2999683C2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0035" y="1819019"/>
            <a:ext cx="506624" cy="506624"/>
          </a:xfrm>
          <a:prstGeom prst="rect">
            <a:avLst/>
          </a:prstGeom>
        </p:spPr>
      </p:pic>
      <p:sp>
        <p:nvSpPr>
          <p:cNvPr id="6" name="Content Placeholder 2">
            <a:extLst>
              <a:ext uri="{FF2B5EF4-FFF2-40B4-BE49-F238E27FC236}">
                <a16:creationId xmlns:a16="http://schemas.microsoft.com/office/drawing/2014/main" id="{30A6C52A-AC1D-DD15-92A6-FD282C61E3D9}"/>
              </a:ext>
            </a:extLst>
          </p:cNvPr>
          <p:cNvSpPr txBox="1">
            <a:spLocks/>
          </p:cNvSpPr>
          <p:nvPr/>
        </p:nvSpPr>
        <p:spPr>
          <a:xfrm>
            <a:off x="1169329" y="1935409"/>
            <a:ext cx="6281808" cy="273844"/>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451"/>
              </a:spcAft>
              <a:buFont typeface="Arial" panose="020B0604020202020204" pitchFamily="34" charset="0"/>
              <a:buNone/>
            </a:pPr>
            <a:r>
              <a:rPr lang="en-US" sz="1200" b="1" dirty="0">
                <a:latin typeface="Arial" panose="020B0604020202020204" pitchFamily="34" charset="0"/>
                <a:cs typeface="Arial" panose="020B0604020202020204" pitchFamily="34" charset="0"/>
              </a:rPr>
              <a:t>Learning - </a:t>
            </a:r>
            <a:r>
              <a:rPr lang="en-US" sz="1200" dirty="0">
                <a:latin typeface="Arial" panose="020B0604020202020204" pitchFamily="34" charset="0"/>
                <a:cs typeface="Arial" panose="020B0604020202020204" pitchFamily="34" charset="0"/>
              </a:rPr>
              <a:t>Assessment, Accountability &amp; Instruction (18 bills)</a:t>
            </a:r>
            <a:endParaRPr lang="en-US" sz="1051" dirty="0">
              <a:latin typeface="Arial" panose="020B0604020202020204" pitchFamily="34" charset="0"/>
              <a:ea typeface="Calibri" panose="020F0502020204030204" pitchFamily="34" charset="0"/>
              <a:cs typeface="Arial" panose="020B0604020202020204" pitchFamily="34" charset="0"/>
            </a:endParaRPr>
          </a:p>
          <a:p>
            <a:endParaRPr lang="en-US" sz="1051" dirty="0">
              <a:latin typeface="Arial" panose="020B0604020202020204" pitchFamily="34" charset="0"/>
              <a:ea typeface="Calibri" panose="020F0502020204030204" pitchFamily="34" charset="0"/>
              <a:cs typeface="Arial" panose="020B0604020202020204" pitchFamily="34" charset="0"/>
            </a:endParaRPr>
          </a:p>
          <a:p>
            <a:endParaRPr lang="en-US" sz="1051" dirty="0">
              <a:latin typeface="Arial" panose="020B0604020202020204" pitchFamily="34" charset="0"/>
              <a:cs typeface="Arial" panose="020B0604020202020204" pitchFamily="34" charset="0"/>
            </a:endParaRPr>
          </a:p>
        </p:txBody>
      </p:sp>
      <p:pic>
        <p:nvPicPr>
          <p:cNvPr id="8" name="Graphic 7" descr="Scales of justice with solid fill">
            <a:extLst>
              <a:ext uri="{FF2B5EF4-FFF2-40B4-BE49-F238E27FC236}">
                <a16:creationId xmlns:a16="http://schemas.microsoft.com/office/drawing/2014/main" id="{4418EAF9-7571-7F33-D613-6734EA9EC1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5544" y="2489102"/>
            <a:ext cx="484818" cy="484818"/>
          </a:xfrm>
          <a:prstGeom prst="rect">
            <a:avLst/>
          </a:prstGeom>
        </p:spPr>
      </p:pic>
      <p:sp>
        <p:nvSpPr>
          <p:cNvPr id="9" name="Content Placeholder 2">
            <a:extLst>
              <a:ext uri="{FF2B5EF4-FFF2-40B4-BE49-F238E27FC236}">
                <a16:creationId xmlns:a16="http://schemas.microsoft.com/office/drawing/2014/main" id="{F81D8CA1-4D07-C70C-2A9B-94F52F098939}"/>
              </a:ext>
            </a:extLst>
          </p:cNvPr>
          <p:cNvSpPr txBox="1">
            <a:spLocks/>
          </p:cNvSpPr>
          <p:nvPr/>
        </p:nvSpPr>
        <p:spPr>
          <a:xfrm>
            <a:off x="1164545" y="2618290"/>
            <a:ext cx="6281808" cy="273844"/>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451"/>
              </a:spcAft>
              <a:buFont typeface="Arial" panose="020B0604020202020204" pitchFamily="34" charset="0"/>
              <a:buNone/>
            </a:pPr>
            <a:r>
              <a:rPr lang="en-US" sz="1200" b="1" dirty="0">
                <a:latin typeface="Arial" panose="020B0604020202020204" pitchFamily="34" charset="0"/>
                <a:cs typeface="Arial" panose="020B0604020202020204" pitchFamily="34" charset="0"/>
              </a:rPr>
              <a:t>Governance - </a:t>
            </a:r>
            <a:r>
              <a:rPr lang="en-US" sz="1200" dirty="0">
                <a:latin typeface="Arial" panose="020B0604020202020204" pitchFamily="34" charset="0"/>
                <a:cs typeface="Arial" panose="020B0604020202020204" pitchFamily="34" charset="0"/>
              </a:rPr>
              <a:t>District and Charter School Governance &amp; Open Government (13 bills)</a:t>
            </a:r>
            <a:endParaRPr lang="en-US" sz="1051" dirty="0">
              <a:latin typeface="Arial" panose="020B0604020202020204" pitchFamily="34" charset="0"/>
              <a:ea typeface="Calibri" panose="020F0502020204030204" pitchFamily="34" charset="0"/>
              <a:cs typeface="Arial" panose="020B0604020202020204" pitchFamily="34" charset="0"/>
            </a:endParaRPr>
          </a:p>
          <a:p>
            <a:endParaRPr lang="en-US" sz="1051" dirty="0">
              <a:latin typeface="Arial" panose="020B0604020202020204" pitchFamily="34" charset="0"/>
              <a:ea typeface="Calibri" panose="020F0502020204030204" pitchFamily="34" charset="0"/>
              <a:cs typeface="Arial" panose="020B0604020202020204" pitchFamily="34" charset="0"/>
            </a:endParaRPr>
          </a:p>
          <a:p>
            <a:endParaRPr lang="en-US" sz="1051" dirty="0">
              <a:latin typeface="Arial" panose="020B0604020202020204" pitchFamily="34" charset="0"/>
              <a:cs typeface="Arial" panose="020B0604020202020204" pitchFamily="34" charset="0"/>
            </a:endParaRPr>
          </a:p>
        </p:txBody>
      </p:sp>
      <p:pic>
        <p:nvPicPr>
          <p:cNvPr id="10" name="Graphic 9" descr="Piggy Bank with solid fill">
            <a:extLst>
              <a:ext uri="{FF2B5EF4-FFF2-40B4-BE49-F238E27FC236}">
                <a16:creationId xmlns:a16="http://schemas.microsoft.com/office/drawing/2014/main" id="{406B1315-A5D9-1185-BA21-3A9D1FA5C3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549248" y="3154181"/>
            <a:ext cx="615297" cy="537411"/>
          </a:xfrm>
          <a:prstGeom prst="rect">
            <a:avLst/>
          </a:prstGeom>
        </p:spPr>
      </p:pic>
      <p:sp>
        <p:nvSpPr>
          <p:cNvPr id="11" name="Content Placeholder 2">
            <a:extLst>
              <a:ext uri="{FF2B5EF4-FFF2-40B4-BE49-F238E27FC236}">
                <a16:creationId xmlns:a16="http://schemas.microsoft.com/office/drawing/2014/main" id="{7B83C019-EA9D-B691-E204-E9CF3E143BBB}"/>
              </a:ext>
            </a:extLst>
          </p:cNvPr>
          <p:cNvSpPr txBox="1">
            <a:spLocks/>
          </p:cNvSpPr>
          <p:nvPr/>
        </p:nvSpPr>
        <p:spPr>
          <a:xfrm>
            <a:off x="1164545" y="3301171"/>
            <a:ext cx="6281808" cy="273844"/>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451"/>
              </a:spcAft>
              <a:buFont typeface="Arial" panose="020B0604020202020204" pitchFamily="34" charset="0"/>
              <a:buNone/>
            </a:pPr>
            <a:r>
              <a:rPr lang="en-US" sz="1200" b="1" dirty="0">
                <a:latin typeface="Arial" panose="020B0604020202020204" pitchFamily="34" charset="0"/>
                <a:cs typeface="Arial" panose="020B0604020202020204" pitchFamily="34" charset="0"/>
              </a:rPr>
              <a:t>Money - </a:t>
            </a:r>
            <a:r>
              <a:rPr lang="en-US" sz="1200" dirty="0">
                <a:latin typeface="Arial" panose="020B0604020202020204" pitchFamily="34" charset="0"/>
                <a:cs typeface="Arial" panose="020B0604020202020204" pitchFamily="34" charset="0"/>
              </a:rPr>
              <a:t>School Finance &amp; Property Tax (27 bills)</a:t>
            </a:r>
            <a:endParaRPr lang="en-US" sz="1051" dirty="0">
              <a:latin typeface="Arial" panose="020B0604020202020204" pitchFamily="34" charset="0"/>
              <a:ea typeface="Calibri" panose="020F0502020204030204" pitchFamily="34" charset="0"/>
              <a:cs typeface="Arial" panose="020B0604020202020204" pitchFamily="34" charset="0"/>
            </a:endParaRPr>
          </a:p>
          <a:p>
            <a:endParaRPr lang="en-US" sz="1051" dirty="0">
              <a:latin typeface="Arial" panose="020B0604020202020204" pitchFamily="34" charset="0"/>
              <a:ea typeface="Calibri" panose="020F0502020204030204" pitchFamily="34" charset="0"/>
              <a:cs typeface="Arial" panose="020B0604020202020204" pitchFamily="34" charset="0"/>
            </a:endParaRPr>
          </a:p>
          <a:p>
            <a:endParaRPr lang="en-US" sz="1051" dirty="0">
              <a:latin typeface="Arial" panose="020B0604020202020204" pitchFamily="34" charset="0"/>
              <a:cs typeface="Arial" panose="020B0604020202020204" pitchFamily="34" charset="0"/>
            </a:endParaRPr>
          </a:p>
        </p:txBody>
      </p:sp>
      <p:pic>
        <p:nvPicPr>
          <p:cNvPr id="12" name="Graphic 11" descr="Walk with solid fill">
            <a:extLst>
              <a:ext uri="{FF2B5EF4-FFF2-40B4-BE49-F238E27FC236}">
                <a16:creationId xmlns:a16="http://schemas.microsoft.com/office/drawing/2014/main" id="{8BCFB85D-74E2-75C1-CB5E-EE447F2297A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5338" y="3871853"/>
            <a:ext cx="537410" cy="537410"/>
          </a:xfrm>
          <a:prstGeom prst="rect">
            <a:avLst/>
          </a:prstGeom>
        </p:spPr>
      </p:pic>
      <p:sp>
        <p:nvSpPr>
          <p:cNvPr id="13" name="Content Placeholder 2">
            <a:extLst>
              <a:ext uri="{FF2B5EF4-FFF2-40B4-BE49-F238E27FC236}">
                <a16:creationId xmlns:a16="http://schemas.microsoft.com/office/drawing/2014/main" id="{B112BC64-1E06-0D32-EEDC-32CBAD96FBB5}"/>
              </a:ext>
            </a:extLst>
          </p:cNvPr>
          <p:cNvSpPr txBox="1">
            <a:spLocks/>
          </p:cNvSpPr>
          <p:nvPr/>
        </p:nvSpPr>
        <p:spPr>
          <a:xfrm>
            <a:off x="1164545" y="3998532"/>
            <a:ext cx="6281808" cy="273844"/>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451"/>
              </a:spcAft>
              <a:buFont typeface="Arial" panose="020B0604020202020204" pitchFamily="34" charset="0"/>
              <a:buNone/>
            </a:pPr>
            <a:r>
              <a:rPr lang="en-US" sz="1200" b="1" dirty="0">
                <a:latin typeface="Arial" panose="020B0604020202020204" pitchFamily="34" charset="0"/>
                <a:cs typeface="Arial" panose="020B0604020202020204" pitchFamily="34" charset="0"/>
              </a:rPr>
              <a:t>People -  </a:t>
            </a:r>
            <a:r>
              <a:rPr lang="en-US" sz="1200" dirty="0">
                <a:latin typeface="Arial" panose="020B0604020202020204" pitchFamily="34" charset="0"/>
                <a:cs typeface="Arial" panose="020B0604020202020204" pitchFamily="34" charset="0"/>
              </a:rPr>
              <a:t>Human Resources, TRS &amp; Student-Specific (13 bills)</a:t>
            </a:r>
            <a:endParaRPr lang="en-US" sz="1051" dirty="0">
              <a:latin typeface="Arial" panose="020B0604020202020204" pitchFamily="34" charset="0"/>
              <a:ea typeface="Calibri" panose="020F0502020204030204" pitchFamily="34" charset="0"/>
              <a:cs typeface="Arial" panose="020B0604020202020204" pitchFamily="34" charset="0"/>
            </a:endParaRPr>
          </a:p>
          <a:p>
            <a:endParaRPr lang="en-US" sz="1051" dirty="0">
              <a:latin typeface="Arial" panose="020B0604020202020204" pitchFamily="34" charset="0"/>
              <a:ea typeface="Calibri" panose="020F0502020204030204" pitchFamily="34" charset="0"/>
              <a:cs typeface="Arial" panose="020B0604020202020204" pitchFamily="34" charset="0"/>
            </a:endParaRPr>
          </a:p>
          <a:p>
            <a:endParaRPr lang="en-US" sz="1051" dirty="0">
              <a:latin typeface="Arial" panose="020B0604020202020204" pitchFamily="34" charset="0"/>
              <a:cs typeface="Arial" panose="020B0604020202020204" pitchFamily="34" charset="0"/>
            </a:endParaRPr>
          </a:p>
        </p:txBody>
      </p:sp>
      <p:pic>
        <p:nvPicPr>
          <p:cNvPr id="14" name="Picture 13" descr="A qr code on a white background&#10;&#10;Description automatically generated">
            <a:extLst>
              <a:ext uri="{FF2B5EF4-FFF2-40B4-BE49-F238E27FC236}">
                <a16:creationId xmlns:a16="http://schemas.microsoft.com/office/drawing/2014/main" id="{85481BCA-BBD3-A860-35DE-2C51EB2F978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36181" y="720435"/>
            <a:ext cx="1101090" cy="1101090"/>
          </a:xfrm>
          <a:prstGeom prst="rect">
            <a:avLst/>
          </a:prstGeom>
        </p:spPr>
      </p:pic>
      <p:sp>
        <p:nvSpPr>
          <p:cNvPr id="15" name="TextBox 14">
            <a:extLst>
              <a:ext uri="{FF2B5EF4-FFF2-40B4-BE49-F238E27FC236}">
                <a16:creationId xmlns:a16="http://schemas.microsoft.com/office/drawing/2014/main" id="{BA919046-CFF9-553C-3199-CC7B5431C28B}"/>
              </a:ext>
            </a:extLst>
          </p:cNvPr>
          <p:cNvSpPr txBox="1"/>
          <p:nvPr/>
        </p:nvSpPr>
        <p:spPr>
          <a:xfrm>
            <a:off x="7101261" y="1800453"/>
            <a:ext cx="1370929" cy="553998"/>
          </a:xfrm>
          <a:prstGeom prst="rect">
            <a:avLst/>
          </a:prstGeom>
          <a:noFill/>
        </p:spPr>
        <p:txBody>
          <a:bodyPr wrap="square" rtlCol="0">
            <a:spAutoFit/>
          </a:bodyPr>
          <a:lstStyle/>
          <a:p>
            <a:pPr algn="ctr"/>
            <a:r>
              <a:rPr lang="en-US" sz="1000"/>
              <a:t>Scan to view the digital version at esc13.info/billbook</a:t>
            </a:r>
          </a:p>
        </p:txBody>
      </p:sp>
    </p:spTree>
    <p:extLst>
      <p:ext uri="{BB962C8B-B14F-4D97-AF65-F5344CB8AC3E}">
        <p14:creationId xmlns:p14="http://schemas.microsoft.com/office/powerpoint/2010/main" val="1414815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30" y="276288"/>
            <a:ext cx="7897284" cy="586905"/>
          </a:xfrm>
        </p:spPr>
        <p:txBody>
          <a:bodyPr>
            <a:normAutofit/>
          </a:bodyPr>
          <a:lstStyle/>
          <a:p>
            <a:r>
              <a:rPr lang="en-US" sz="2100">
                <a:solidFill>
                  <a:schemeClr val="tx2"/>
                </a:solidFill>
                <a:latin typeface="Arial" panose="020B0604020202020204" pitchFamily="34" charset="0"/>
                <a:cs typeface="Arial" panose="020B0604020202020204" pitchFamily="34" charset="0"/>
                <a:hlinkClick r:id="rId3"/>
              </a:rPr>
              <a:t>HB 2484</a:t>
            </a:r>
            <a:r>
              <a:rPr lang="en-US" sz="2100">
                <a:solidFill>
                  <a:schemeClr val="tx2"/>
                </a:solidFill>
                <a:latin typeface="Arial" panose="020B0604020202020204" pitchFamily="34" charset="0"/>
                <a:cs typeface="Arial" panose="020B0604020202020204" pitchFamily="34" charset="0"/>
              </a:rPr>
              <a:t>: Safety of a Referee, Judge or other Official</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Requires schools to </a:t>
            </a:r>
            <a:r>
              <a:rPr lang="en-US" sz="1051" b="1">
                <a:solidFill>
                  <a:schemeClr val="tx2"/>
                </a:solidFill>
                <a:latin typeface="Arial" panose="020B0604020202020204" pitchFamily="34" charset="0"/>
                <a:cs typeface="Arial" panose="020B0604020202020204" pitchFamily="34" charset="0"/>
              </a:rPr>
              <a:t>prohibit the attendance </a:t>
            </a:r>
            <a:r>
              <a:rPr lang="en-US" sz="1051">
                <a:latin typeface="Arial" panose="020B0604020202020204" pitchFamily="34" charset="0"/>
                <a:cs typeface="Arial" panose="020B0604020202020204" pitchFamily="34" charset="0"/>
              </a:rPr>
              <a:t>of </a:t>
            </a:r>
            <a:r>
              <a:rPr lang="en-US" sz="1051" b="1">
                <a:solidFill>
                  <a:schemeClr val="tx2"/>
                </a:solidFill>
                <a:latin typeface="Arial" panose="020B0604020202020204" pitchFamily="34" charset="0"/>
                <a:cs typeface="Arial" panose="020B0604020202020204" pitchFamily="34" charset="0"/>
              </a:rPr>
              <a:t>any spectator </a:t>
            </a:r>
            <a:r>
              <a:rPr lang="en-US" sz="1051">
                <a:latin typeface="Arial" panose="020B0604020202020204" pitchFamily="34" charset="0"/>
                <a:cs typeface="Arial" panose="020B0604020202020204" pitchFamily="34" charset="0"/>
              </a:rPr>
              <a:t>who engages in conduct </a:t>
            </a:r>
            <a:r>
              <a:rPr lang="en-US" sz="1051" b="1">
                <a:solidFill>
                  <a:schemeClr val="tx2"/>
                </a:solidFill>
                <a:latin typeface="Arial" panose="020B0604020202020204" pitchFamily="34" charset="0"/>
                <a:cs typeface="Arial" panose="020B0604020202020204" pitchFamily="34" charset="0"/>
              </a:rPr>
              <a:t>that intentionally causes bodily injury to a person serving as referee, judge, or other official</a:t>
            </a:r>
            <a:r>
              <a:rPr lang="en-US" sz="1051">
                <a:latin typeface="Arial" panose="020B0604020202020204" pitchFamily="34" charset="0"/>
                <a:cs typeface="Arial" panose="020B0604020202020204" pitchFamily="34" charset="0"/>
              </a:rPr>
              <a:t> of an extracurricular athletic activity or competition as a result of the person’s actions taken in performing their official duties. </a:t>
            </a:r>
          </a:p>
          <a:p>
            <a:pPr marL="228600" indent="-228600">
              <a:spcBef>
                <a:spcPts val="0"/>
              </a:spcBef>
              <a:spcAft>
                <a:spcPts val="400"/>
              </a:spcAft>
            </a:pPr>
            <a:r>
              <a:rPr lang="en-US" sz="1051">
                <a:latin typeface="Arial" panose="020B0604020202020204" pitchFamily="34" charset="0"/>
                <a:cs typeface="Arial" panose="020B0604020202020204" pitchFamily="34" charset="0"/>
              </a:rPr>
              <a:t>Bans on attendance at school sponsored events must be for a minimum of 1 year and may not exceed 5 years.  </a:t>
            </a:r>
          </a:p>
          <a:p>
            <a:pPr marL="228600" indent="-228600">
              <a:spcBef>
                <a:spcPts val="0"/>
              </a:spcBef>
              <a:spcAft>
                <a:spcPts val="400"/>
              </a:spcAft>
            </a:pPr>
            <a:r>
              <a:rPr lang="en-US" sz="1051">
                <a:latin typeface="Arial" panose="020B0604020202020204" pitchFamily="34" charset="0"/>
                <a:cs typeface="Arial" panose="020B0604020202020204" pitchFamily="34" charset="0"/>
              </a:rPr>
              <a:t>Requires a school district or open-enrollment charter school that holds an extracurricular athletic activity or a University Interscholastic League (UIL) athletic competition on district or school property to </a:t>
            </a:r>
            <a:r>
              <a:rPr lang="en-US" sz="1051" b="1">
                <a:solidFill>
                  <a:schemeClr val="tx2"/>
                </a:solidFill>
                <a:latin typeface="Arial" panose="020B0604020202020204" pitchFamily="34" charset="0"/>
                <a:cs typeface="Arial" panose="020B0604020202020204" pitchFamily="34" charset="0"/>
              </a:rPr>
              <a:t>provide security personnel to ensure the safety of a referee, judge, or other official</a:t>
            </a:r>
            <a:r>
              <a:rPr lang="en-US" sz="1051">
                <a:latin typeface="Arial" panose="020B0604020202020204" pitchFamily="34" charset="0"/>
                <a:cs typeface="Arial" panose="020B0604020202020204" pitchFamily="34" charset="0"/>
              </a:rPr>
              <a:t> of the activity or competition until the official departs district or school property, </a:t>
            </a:r>
            <a:r>
              <a:rPr lang="en-US" sz="1051" b="1">
                <a:solidFill>
                  <a:schemeClr val="tx2"/>
                </a:solidFill>
                <a:latin typeface="Arial" panose="020B0604020202020204" pitchFamily="34" charset="0"/>
                <a:cs typeface="Arial" panose="020B0604020202020204" pitchFamily="34" charset="0"/>
              </a:rPr>
              <a:t>if a participant or spectator engages in, or threatens violent conduct against the official, or the school reasonably suspects </a:t>
            </a:r>
            <a:r>
              <a:rPr lang="en-US" sz="1051">
                <a:latin typeface="Arial" panose="020B0604020202020204" pitchFamily="34" charset="0"/>
                <a:cs typeface="Arial" panose="020B0604020202020204" pitchFamily="34" charset="0"/>
              </a:rPr>
              <a:t>that an incident may occur. </a:t>
            </a:r>
          </a:p>
          <a:p>
            <a:pPr marL="228600" indent="-228600">
              <a:spcBef>
                <a:spcPts val="0"/>
              </a:spcBef>
              <a:spcAft>
                <a:spcPts val="400"/>
              </a:spcAft>
            </a:pPr>
            <a:r>
              <a:rPr lang="en-US" sz="1051">
                <a:latin typeface="Arial" panose="020B0604020202020204" pitchFamily="34" charset="0"/>
                <a:cs typeface="Arial" panose="020B0604020202020204" pitchFamily="34" charset="0"/>
              </a:rPr>
              <a:t>Security personnel includes peace officers, school resource officers, school administrators, or other designated personnel.  </a:t>
            </a:r>
          </a:p>
          <a:p>
            <a:pPr marL="228600" indent="-228600">
              <a:spcBef>
                <a:spcPts val="0"/>
              </a:spcBef>
              <a:spcAft>
                <a:spcPts val="400"/>
              </a:spcAft>
            </a:pPr>
            <a:endParaRPr lang="en-US" sz="1051">
              <a:latin typeface="Arial" panose="020B0604020202020204" pitchFamily="34" charset="0"/>
              <a:cs typeface="Arial" panose="020B0604020202020204" pitchFamily="34" charset="0"/>
            </a:endParaRPr>
          </a:p>
          <a:p>
            <a:pPr marL="228600" indent="-228600">
              <a:spcBef>
                <a:spcPts val="0"/>
              </a:spcBef>
              <a:spcAft>
                <a:spcPts val="400"/>
              </a:spcAft>
            </a:pPr>
            <a:endParaRPr lang="en-US" sz="1051">
              <a:latin typeface="Arial" panose="020B0604020202020204" pitchFamily="34" charset="0"/>
              <a:cs typeface="Arial" panose="020B0604020202020204" pitchFamily="34" charset="0"/>
            </a:endParaRPr>
          </a:p>
          <a:p>
            <a:pPr marL="0" indent="0">
              <a:spcBef>
                <a:spcPts val="0"/>
              </a:spcBef>
              <a:buNone/>
            </a:pPr>
            <a:endParaRPr lang="en-US" sz="1051">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pPr>
            <a:endParaRPr lang="en-US" sz="1051">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20</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08533" y="1118101"/>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 33.081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00"/>
              </a:spcAft>
              <a:buSzPct val="100000"/>
            </a:pPr>
            <a:r>
              <a:rPr lang="en-US" sz="1051">
                <a:latin typeface="Arial" panose="020B0604020202020204" pitchFamily="34" charset="0"/>
                <a:cs typeface="Arial" panose="020B0604020202020204" pitchFamily="34" charset="0"/>
              </a:rPr>
              <a:t>Update policies and procedures related to safety at extracurricular activities. </a:t>
            </a:r>
          </a:p>
          <a:p>
            <a:pPr>
              <a:lnSpc>
                <a:spcPct val="100000"/>
              </a:lnSpc>
              <a:spcBef>
                <a:spcPts val="0"/>
              </a:spcBef>
              <a:spcAft>
                <a:spcPts val="400"/>
              </a:spcAft>
              <a:buSzPct val="100000"/>
            </a:pPr>
            <a:r>
              <a:rPr lang="en-US" sz="1051">
                <a:latin typeface="Arial" panose="020B0604020202020204" pitchFamily="34" charset="0"/>
                <a:cs typeface="Arial" panose="020B0604020202020204" pitchFamily="34" charset="0"/>
              </a:rPr>
              <a:t>Inform student extracurricular participants, parents, coaches, sponsors and spectators. </a:t>
            </a:r>
          </a:p>
          <a:p>
            <a:pPr>
              <a:lnSpc>
                <a:spcPct val="100000"/>
              </a:lnSpc>
              <a:spcBef>
                <a:spcPts val="0"/>
              </a:spcBef>
              <a:spcAft>
                <a:spcPts val="400"/>
              </a:spcAft>
              <a:buSzPct val="100000"/>
            </a:pPr>
            <a:r>
              <a:rPr lang="en-US" sz="1051">
                <a:latin typeface="Arial" panose="020B0604020202020204" pitchFamily="34" charset="0"/>
                <a:cs typeface="Arial" panose="020B0604020202020204" pitchFamily="34" charset="0"/>
              </a:rPr>
              <a:t>Train campus security personnel and administrators.</a:t>
            </a:r>
          </a:p>
          <a:p>
            <a:pPr marL="0" indent="0">
              <a:spcBef>
                <a:spcPts val="0"/>
              </a:spcBef>
              <a:spcAft>
                <a:spcPts val="400"/>
              </a:spcAft>
              <a:buSzPct val="100000"/>
              <a:buNone/>
            </a:pPr>
            <a:endParaRPr lang="en-US" sz="1051">
              <a:latin typeface="Arial" panose="020B0604020202020204" pitchFamily="34" charset="0"/>
              <a:cs typeface="Arial" panose="020B0604020202020204" pitchFamily="34" charset="0"/>
            </a:endParaRPr>
          </a:p>
          <a:p>
            <a:pPr marL="0" indent="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a:t>
            </a:r>
          </a:p>
          <a:p>
            <a:pPr>
              <a:spcBef>
                <a:spcPts val="0"/>
              </a:spcBef>
              <a:spcAft>
                <a:spcPts val="400"/>
              </a:spcAft>
            </a:pPr>
            <a:r>
              <a:rPr lang="en-US" sz="1051">
                <a:latin typeface="Arial" panose="020B0604020202020204" pitchFamily="34" charset="0"/>
                <a:cs typeface="Arial" panose="020B0604020202020204" pitchFamily="34" charset="0"/>
              </a:rPr>
              <a:t>Students, parents and other spectators, school administrators and security personnel</a:t>
            </a:r>
          </a:p>
          <a:p>
            <a:pPr marL="0" indent="0">
              <a:buNone/>
            </a:pPr>
            <a:endParaRPr lang="en-US" sz="1051">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Representatives Guillen; Thompson, Ed; Tepper; Noble</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12" name="Graphic 11" descr="Medical with solid fill">
            <a:extLst>
              <a:ext uri="{FF2B5EF4-FFF2-40B4-BE49-F238E27FC236}">
                <a16:creationId xmlns:a16="http://schemas.microsoft.com/office/drawing/2014/main" id="{B41A265E-68A7-9204-7F95-4F133FF39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6402" y="79362"/>
            <a:ext cx="506624" cy="506624"/>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687" y="1108653"/>
            <a:ext cx="328183" cy="328183"/>
          </a:xfrm>
          <a:prstGeom prst="rect">
            <a:avLst/>
          </a:prstGeom>
        </p:spPr>
      </p:pic>
    </p:spTree>
    <p:extLst>
      <p:ext uri="{BB962C8B-B14F-4D97-AF65-F5344CB8AC3E}">
        <p14:creationId xmlns:p14="http://schemas.microsoft.com/office/powerpoint/2010/main" val="1647893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30" y="276288"/>
            <a:ext cx="7897284" cy="586905"/>
          </a:xfrm>
        </p:spPr>
        <p:txBody>
          <a:bodyPr>
            <a:normAutofit/>
          </a:bodyPr>
          <a:lstStyle/>
          <a:p>
            <a:r>
              <a:rPr lang="en-US" sz="2100">
                <a:solidFill>
                  <a:schemeClr val="tx2"/>
                </a:solidFill>
                <a:latin typeface="Arial" panose="020B0604020202020204" pitchFamily="34" charset="0"/>
                <a:cs typeface="Arial" panose="020B0604020202020204" pitchFamily="34" charset="0"/>
                <a:hlinkClick r:id="rId3"/>
              </a:rPr>
              <a:t>HB 2495</a:t>
            </a:r>
            <a:r>
              <a:rPr lang="en-US" sz="2100">
                <a:solidFill>
                  <a:schemeClr val="tx2"/>
                </a:solidFill>
                <a:latin typeface="Arial" panose="020B0604020202020204" pitchFamily="34" charset="0"/>
                <a:cs typeface="Arial" panose="020B0604020202020204" pitchFamily="34" charset="0"/>
              </a:rPr>
              <a:t>: Athletic Trainers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Amends statutes regarding the </a:t>
            </a:r>
            <a:r>
              <a:rPr lang="en-US" sz="1051" b="1">
                <a:solidFill>
                  <a:schemeClr val="tx2"/>
                </a:solidFill>
                <a:latin typeface="Arial" panose="020B0604020202020204" pitchFamily="34" charset="0"/>
                <a:cs typeface="Arial" panose="020B0604020202020204" pitchFamily="34" charset="0"/>
              </a:rPr>
              <a:t>licensure of athletic trainers </a:t>
            </a:r>
            <a:r>
              <a:rPr lang="en-US" sz="1051">
                <a:latin typeface="Arial" panose="020B0604020202020204" pitchFamily="34" charset="0"/>
                <a:cs typeface="Arial" panose="020B0604020202020204" pitchFamily="34" charset="0"/>
              </a:rPr>
              <a:t>to make them consistent with processes in place at Texas Department of Licensing and Regulation (TDLR); Removes outdated language related to licensure qualifications and processes.</a:t>
            </a:r>
          </a:p>
          <a:p>
            <a:pPr marL="228600" indent="-228600">
              <a:spcBef>
                <a:spcPts val="0"/>
              </a:spcBef>
              <a:spcAft>
                <a:spcPts val="400"/>
              </a:spcAft>
            </a:pPr>
            <a:r>
              <a:rPr lang="en-US" sz="1051" b="1">
                <a:solidFill>
                  <a:schemeClr val="tx2"/>
                </a:solidFill>
                <a:latin typeface="Arial" panose="020B0604020202020204" pitchFamily="34" charset="0"/>
                <a:cs typeface="Arial" panose="020B0604020202020204" pitchFamily="34" charset="0"/>
              </a:rPr>
              <a:t>Athletic trainers must obtain continuing education regarding concussions</a:t>
            </a:r>
            <a:r>
              <a:rPr lang="en-US" sz="1051">
                <a:latin typeface="Arial" panose="020B0604020202020204" pitchFamily="34" charset="0"/>
                <a:cs typeface="Arial" panose="020B0604020202020204" pitchFamily="34" charset="0"/>
              </a:rPr>
              <a:t>; No longer requires TDLR approval of such courses or providers. </a:t>
            </a:r>
          </a:p>
          <a:p>
            <a:pPr marL="228600" indent="-228600">
              <a:spcBef>
                <a:spcPts val="0"/>
              </a:spcBef>
              <a:spcAft>
                <a:spcPts val="400"/>
              </a:spcAft>
            </a:pPr>
            <a:r>
              <a:rPr lang="en-US" sz="1051">
                <a:latin typeface="Arial" panose="020B0604020202020204" pitchFamily="34" charset="0"/>
                <a:cs typeface="Arial" panose="020B0604020202020204" pitchFamily="34" charset="0"/>
              </a:rPr>
              <a:t>TDLR is no longer required to adopt an official seal or annually prepare a roster showing the names and addresses of all licensed athletic trainers.</a:t>
            </a:r>
          </a:p>
          <a:p>
            <a:pPr marL="228600" indent="-228600">
              <a:spcBef>
                <a:spcPts val="0"/>
              </a:spcBef>
              <a:spcAft>
                <a:spcPts val="400"/>
              </a:spcAft>
            </a:pPr>
            <a:r>
              <a:rPr lang="en-US" sz="1051">
                <a:latin typeface="Arial" panose="020B0604020202020204" pitchFamily="34" charset="0"/>
                <a:cs typeface="Arial" panose="020B0604020202020204" pitchFamily="34" charset="0"/>
              </a:rPr>
              <a:t>Updates </a:t>
            </a:r>
            <a:r>
              <a:rPr lang="en-US" sz="1051" b="1">
                <a:solidFill>
                  <a:schemeClr val="tx2"/>
                </a:solidFill>
                <a:latin typeface="Arial" panose="020B0604020202020204" pitchFamily="34" charset="0"/>
                <a:cs typeface="Arial" panose="020B0604020202020204" pitchFamily="34" charset="0"/>
              </a:rPr>
              <a:t>athletic trainer applicant credential and apprenticeship requirements</a:t>
            </a:r>
            <a:r>
              <a:rPr lang="en-US" sz="1051">
                <a:latin typeface="Arial" panose="020B0604020202020204" pitchFamily="34" charset="0"/>
                <a:cs typeface="Arial" panose="020B0604020202020204" pitchFamily="34" charset="0"/>
              </a:rPr>
              <a:t>. </a:t>
            </a:r>
          </a:p>
          <a:p>
            <a:pPr marL="0" indent="0">
              <a:spcBef>
                <a:spcPts val="0"/>
              </a:spcBef>
              <a:buNone/>
            </a:pPr>
            <a:endParaRPr lang="en-US" sz="1051">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21</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08533" y="1118101"/>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 38.158 and Occupations Code § 451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00"/>
              </a:spcAft>
              <a:buSzPct val="100000"/>
            </a:pPr>
            <a:r>
              <a:rPr lang="en-US" sz="1051">
                <a:latin typeface="Arial" panose="020B0604020202020204" pitchFamily="34" charset="0"/>
                <a:cs typeface="Arial" panose="020B0604020202020204" pitchFamily="34" charset="0"/>
              </a:rPr>
              <a:t>Inform athletic directors and trainers of change in statute.</a:t>
            </a:r>
          </a:p>
          <a:p>
            <a:pPr marL="0" indent="0">
              <a:spcBef>
                <a:spcPts val="0"/>
              </a:spcBef>
              <a:spcAft>
                <a:spcPts val="400"/>
              </a:spcAft>
              <a:buSzPct val="100000"/>
              <a:buNone/>
            </a:pPr>
            <a:endParaRPr lang="en-US" sz="1051">
              <a:latin typeface="Arial" panose="020B0604020202020204" pitchFamily="34" charset="0"/>
              <a:cs typeface="Arial" panose="020B0604020202020204" pitchFamily="34" charset="0"/>
            </a:endParaRPr>
          </a:p>
          <a:p>
            <a:pPr marL="0" indent="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a:t>
            </a:r>
          </a:p>
          <a:p>
            <a:pPr>
              <a:spcBef>
                <a:spcPts val="0"/>
              </a:spcBef>
              <a:spcAft>
                <a:spcPts val="400"/>
              </a:spcAft>
            </a:pPr>
            <a:r>
              <a:rPr lang="en-US" sz="1051">
                <a:latin typeface="Arial" panose="020B0604020202020204" pitchFamily="34" charset="0"/>
                <a:cs typeface="Arial" panose="020B0604020202020204" pitchFamily="34" charset="0"/>
              </a:rPr>
              <a:t>Athletic trainers</a:t>
            </a:r>
          </a:p>
          <a:p>
            <a:pPr marL="0" indent="0">
              <a:buNone/>
            </a:pPr>
            <a:endParaRPr lang="en-US" sz="1051">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 Price</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12" name="Graphic 11" descr="Medical with solid fill">
            <a:extLst>
              <a:ext uri="{FF2B5EF4-FFF2-40B4-BE49-F238E27FC236}">
                <a16:creationId xmlns:a16="http://schemas.microsoft.com/office/drawing/2014/main" id="{B41A265E-68A7-9204-7F95-4F133FF39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6402" y="79362"/>
            <a:ext cx="506624" cy="506624"/>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687" y="1108653"/>
            <a:ext cx="328183" cy="328183"/>
          </a:xfrm>
          <a:prstGeom prst="rect">
            <a:avLst/>
          </a:prstGeom>
        </p:spPr>
      </p:pic>
    </p:spTree>
    <p:extLst>
      <p:ext uri="{BB962C8B-B14F-4D97-AF65-F5344CB8AC3E}">
        <p14:creationId xmlns:p14="http://schemas.microsoft.com/office/powerpoint/2010/main" val="3421664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30" y="276288"/>
            <a:ext cx="7897284" cy="586905"/>
          </a:xfrm>
        </p:spPr>
        <p:txBody>
          <a:bodyPr>
            <a:normAutofit/>
          </a:bodyPr>
          <a:lstStyle/>
          <a:p>
            <a:r>
              <a:rPr lang="en-US" sz="2100">
                <a:solidFill>
                  <a:schemeClr val="tx2"/>
                </a:solidFill>
                <a:latin typeface="Arial" panose="020B0604020202020204" pitchFamily="34" charset="0"/>
                <a:cs typeface="Arial" panose="020B0604020202020204" pitchFamily="34" charset="0"/>
                <a:hlinkClick r:id="rId3"/>
              </a:rPr>
              <a:t>HB 2512</a:t>
            </a:r>
            <a:r>
              <a:rPr lang="en-US" sz="2100">
                <a:solidFill>
                  <a:schemeClr val="tx2"/>
                </a:solidFill>
                <a:latin typeface="Arial" panose="020B0604020202020204" pitchFamily="34" charset="0"/>
                <a:cs typeface="Arial" panose="020B0604020202020204" pitchFamily="34" charset="0"/>
              </a:rPr>
              <a:t>: Athletic Trainers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Updates and expands the </a:t>
            </a:r>
            <a:r>
              <a:rPr lang="en-US" sz="1051" b="1">
                <a:solidFill>
                  <a:schemeClr val="tx2"/>
                </a:solidFill>
                <a:latin typeface="Arial" panose="020B0604020202020204" pitchFamily="34" charset="0"/>
                <a:cs typeface="Arial" panose="020B0604020202020204" pitchFamily="34" charset="0"/>
              </a:rPr>
              <a:t>definitions of “athletic injury” and “athletic training</a:t>
            </a:r>
            <a:r>
              <a:rPr lang="en-US" sz="1051">
                <a:latin typeface="Arial" panose="020B0604020202020204" pitchFamily="34" charset="0"/>
                <a:cs typeface="Arial" panose="020B0604020202020204" pitchFamily="34" charset="0"/>
              </a:rPr>
              <a:t>.”</a:t>
            </a:r>
          </a:p>
          <a:p>
            <a:pPr marL="228600" lvl="1" indent="-228600">
              <a:spcBef>
                <a:spcPts val="0"/>
              </a:spcBef>
              <a:spcAft>
                <a:spcPts val="400"/>
              </a:spcAft>
            </a:pPr>
            <a:r>
              <a:rPr lang="en-US" sz="1050">
                <a:latin typeface="Arial" panose="020B0604020202020204" pitchFamily="34" charset="0"/>
                <a:cs typeface="Arial" panose="020B0604020202020204" pitchFamily="34" charset="0"/>
              </a:rPr>
              <a:t>“Athletic injury” now includes any physical activity or exercise. Previously, the definition was specific to injuries occurring during organized sports-related exercise or activity. </a:t>
            </a:r>
          </a:p>
          <a:p>
            <a:pPr marL="228600" lvl="1" indent="-228600">
              <a:spcBef>
                <a:spcPts val="0"/>
              </a:spcBef>
              <a:spcAft>
                <a:spcPts val="400"/>
              </a:spcAft>
            </a:pPr>
            <a:r>
              <a:rPr lang="en-US" sz="1050">
                <a:latin typeface="Arial" panose="020B0604020202020204" pitchFamily="34" charset="0"/>
                <a:cs typeface="Arial" panose="020B0604020202020204" pitchFamily="34" charset="0"/>
              </a:rPr>
              <a:t>“Athletic training” now includes the scope of a person’s license, including but not limited to: Managing the risk of an injury, prevention, injury and illness prevention and assessment, providing immediate emergency care, providing therapeutic intervention and reconditioning and athletic injury or illness.</a:t>
            </a:r>
          </a:p>
          <a:p>
            <a:pPr marL="0" indent="0">
              <a:spcBef>
                <a:spcPts val="0"/>
              </a:spcBef>
              <a:spcAft>
                <a:spcPts val="400"/>
              </a:spcAft>
              <a:buNone/>
            </a:pPr>
            <a:endParaRPr lang="en-US" sz="1051" strike="sngStrike">
              <a:latin typeface="Arial" panose="020B0604020202020204" pitchFamily="34" charset="0"/>
              <a:cs typeface="Arial" panose="020B0604020202020204" pitchFamily="34" charset="0"/>
            </a:endParaRPr>
          </a:p>
          <a:p>
            <a:pPr marL="0" indent="0">
              <a:spcBef>
                <a:spcPts val="0"/>
              </a:spcBef>
              <a:buNone/>
            </a:pPr>
            <a:endParaRPr lang="en-US" sz="1051">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22</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08533" y="1118101"/>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Occupations Code, § 451.001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Update policy and student athletic handbook definitions. </a:t>
            </a:r>
          </a:p>
          <a:p>
            <a:pPr>
              <a:spcBef>
                <a:spcPts val="0"/>
              </a:spcBef>
              <a:spcAft>
                <a:spcPts val="400"/>
              </a:spcAft>
              <a:buSzPct val="100000"/>
            </a:pPr>
            <a:r>
              <a:rPr lang="en-US" sz="1051">
                <a:latin typeface="Arial" panose="020B0604020202020204" pitchFamily="34" charset="0"/>
                <a:cs typeface="Arial" panose="020B0604020202020204" pitchFamily="34" charset="0"/>
              </a:rPr>
              <a:t>Update job descriptions for athletic trainers.</a:t>
            </a:r>
            <a:endParaRPr lang="en-US" sz="1051" strike="sngStrike">
              <a:latin typeface="Arial" panose="020B0604020202020204" pitchFamily="34" charset="0"/>
              <a:cs typeface="Arial" panose="020B0604020202020204" pitchFamily="34" charset="0"/>
            </a:endParaRPr>
          </a:p>
          <a:p>
            <a:pPr marL="0" indent="0">
              <a:spcBef>
                <a:spcPts val="0"/>
              </a:spcBef>
              <a:spcAft>
                <a:spcPts val="400"/>
              </a:spcAft>
              <a:buSzPct val="100000"/>
              <a:buNone/>
            </a:pPr>
            <a:endParaRPr lang="en-US" sz="1051">
              <a:latin typeface="Arial" panose="020B0604020202020204" pitchFamily="34" charset="0"/>
              <a:cs typeface="Arial" panose="020B0604020202020204" pitchFamily="34" charset="0"/>
            </a:endParaRPr>
          </a:p>
          <a:p>
            <a:pPr marL="0" indent="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a:t>
            </a:r>
          </a:p>
          <a:p>
            <a:pPr>
              <a:spcBef>
                <a:spcPts val="0"/>
              </a:spcBef>
              <a:spcAft>
                <a:spcPts val="400"/>
              </a:spcAft>
            </a:pPr>
            <a:r>
              <a:rPr lang="en-US" sz="1051">
                <a:latin typeface="Arial" panose="020B0604020202020204" pitchFamily="34" charset="0"/>
                <a:cs typeface="Arial" panose="020B0604020202020204" pitchFamily="34" charset="0"/>
              </a:rPr>
              <a:t>Student athletes and athletic trainers </a:t>
            </a:r>
          </a:p>
          <a:p>
            <a:pPr marL="0" indent="0">
              <a:buNone/>
            </a:pPr>
            <a:endParaRPr lang="en-US" sz="1051">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 Morrison</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12" name="Graphic 11" descr="Medical with solid fill">
            <a:extLst>
              <a:ext uri="{FF2B5EF4-FFF2-40B4-BE49-F238E27FC236}">
                <a16:creationId xmlns:a16="http://schemas.microsoft.com/office/drawing/2014/main" id="{B41A265E-68A7-9204-7F95-4F133FF39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6402" y="79362"/>
            <a:ext cx="506624" cy="506624"/>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687" y="1108653"/>
            <a:ext cx="328183" cy="328183"/>
          </a:xfrm>
          <a:prstGeom prst="rect">
            <a:avLst/>
          </a:prstGeom>
        </p:spPr>
      </p:pic>
    </p:spTree>
    <p:extLst>
      <p:ext uri="{BB962C8B-B14F-4D97-AF65-F5344CB8AC3E}">
        <p14:creationId xmlns:p14="http://schemas.microsoft.com/office/powerpoint/2010/main" val="4011678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30" y="276288"/>
            <a:ext cx="7897284" cy="586905"/>
          </a:xfrm>
        </p:spPr>
        <p:txBody>
          <a:bodyPr>
            <a:normAutofit/>
          </a:bodyPr>
          <a:lstStyle/>
          <a:p>
            <a:r>
              <a:rPr lang="en-US" sz="2100">
                <a:solidFill>
                  <a:schemeClr val="tx2"/>
                </a:solidFill>
                <a:latin typeface="Arial" panose="020B0604020202020204" pitchFamily="34" charset="0"/>
                <a:cs typeface="Arial" panose="020B0604020202020204" pitchFamily="34" charset="0"/>
                <a:hlinkClick r:id="rId3"/>
              </a:rPr>
              <a:t>HB 3623</a:t>
            </a:r>
            <a:r>
              <a:rPr lang="en-US" sz="2100">
                <a:solidFill>
                  <a:schemeClr val="tx2"/>
                </a:solidFill>
                <a:latin typeface="Arial" panose="020B0604020202020204" pitchFamily="34" charset="0"/>
                <a:cs typeface="Arial" panose="020B0604020202020204" pitchFamily="34" charset="0"/>
              </a:rPr>
              <a:t>: School Marshals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Allows public or private schools to enter a memorandum of understanding (MOU) with another public or private school under which a </a:t>
            </a:r>
            <a:r>
              <a:rPr lang="en-US" sz="1051" b="1">
                <a:solidFill>
                  <a:schemeClr val="tx2"/>
                </a:solidFill>
                <a:latin typeface="Arial" panose="020B0604020202020204" pitchFamily="34" charset="0"/>
                <a:cs typeface="Arial" panose="020B0604020202020204" pitchFamily="34" charset="0"/>
              </a:rPr>
              <a:t>school marshal appointed to a campus of one school may temporarily act as a school marshal at a campus of the other school </a:t>
            </a:r>
            <a:r>
              <a:rPr lang="en-US" sz="1051">
                <a:latin typeface="Arial" panose="020B0604020202020204" pitchFamily="34" charset="0"/>
                <a:cs typeface="Arial" panose="020B0604020202020204" pitchFamily="34" charset="0"/>
              </a:rPr>
              <a:t>during an event occurring at the campus of either school at which </a:t>
            </a:r>
            <a:r>
              <a:rPr lang="en-US" sz="1051" b="1">
                <a:solidFill>
                  <a:schemeClr val="tx2"/>
                </a:solidFill>
                <a:latin typeface="Arial" panose="020B0604020202020204" pitchFamily="34" charset="0"/>
                <a:cs typeface="Arial" panose="020B0604020202020204" pitchFamily="34" charset="0"/>
              </a:rPr>
              <a:t>both schools are participating. </a:t>
            </a:r>
          </a:p>
          <a:p>
            <a:pPr marL="228600" indent="-228600">
              <a:spcBef>
                <a:spcPts val="0"/>
              </a:spcBef>
              <a:spcAft>
                <a:spcPts val="400"/>
              </a:spcAft>
            </a:pPr>
            <a:r>
              <a:rPr lang="en-US" sz="1051">
                <a:latin typeface="Arial" panose="020B0604020202020204" pitchFamily="34" charset="0"/>
                <a:cs typeface="Arial" panose="020B0604020202020204" pitchFamily="34" charset="0"/>
              </a:rPr>
              <a:t>The MOU is required to comply with the Education Code requirements for written regulations for school marshals employed by public and private schools, as applicable. </a:t>
            </a:r>
          </a:p>
          <a:p>
            <a:pPr marL="228600" indent="-228600">
              <a:spcBef>
                <a:spcPts val="0"/>
              </a:spcBef>
              <a:spcAft>
                <a:spcPts val="400"/>
              </a:spcAft>
            </a:pPr>
            <a:r>
              <a:rPr lang="en-US" sz="1051">
                <a:latin typeface="Arial" panose="020B0604020202020204" pitchFamily="34" charset="0"/>
                <a:cs typeface="Arial" panose="020B0604020202020204" pitchFamily="34" charset="0"/>
              </a:rPr>
              <a:t>The MOU is also authorized to </a:t>
            </a:r>
            <a:r>
              <a:rPr lang="en-US" sz="1051" b="1">
                <a:solidFill>
                  <a:schemeClr val="tx2"/>
                </a:solidFill>
                <a:latin typeface="Arial" panose="020B0604020202020204" pitchFamily="34" charset="0"/>
                <a:cs typeface="Arial" panose="020B0604020202020204" pitchFamily="34" charset="0"/>
              </a:rPr>
              <a:t>satisfy the requirement for written regulations or written authorization relating to the prohibition of the possession of certain weapons</a:t>
            </a:r>
            <a:r>
              <a:rPr lang="en-US" sz="1051">
                <a:latin typeface="Arial" panose="020B0604020202020204" pitchFamily="34" charset="0"/>
                <a:cs typeface="Arial" panose="020B0604020202020204" pitchFamily="34" charset="0"/>
              </a:rPr>
              <a:t> at a school or educational institution and exceptions to this prohibition in Penal Code.</a:t>
            </a:r>
            <a:r>
              <a:rPr lang="en-US" sz="1051">
                <a:solidFill>
                  <a:srgbClr val="FF0000"/>
                </a:solidFill>
                <a:latin typeface="Arial" panose="020B0604020202020204" pitchFamily="34" charset="0"/>
                <a:cs typeface="Arial" panose="020B0604020202020204" pitchFamily="34" charset="0"/>
              </a:rPr>
              <a:t> </a:t>
            </a:r>
            <a:r>
              <a:rPr lang="en-US" sz="1051">
                <a:latin typeface="Arial" panose="020B0604020202020204" pitchFamily="34" charset="0"/>
                <a:cs typeface="Arial" panose="020B0604020202020204" pitchFamily="34" charset="0"/>
              </a:rPr>
              <a:t>The MOU can also allow a school marshal to carry a firearm on the premises of the public or private primary or secondary school at which the event occurs. </a:t>
            </a:r>
          </a:p>
          <a:p>
            <a:pPr marL="228600" indent="-228600">
              <a:spcBef>
                <a:spcPts val="0"/>
              </a:spcBef>
              <a:spcAft>
                <a:spcPts val="400"/>
              </a:spcAft>
            </a:pPr>
            <a:r>
              <a:rPr lang="en-US" sz="1051">
                <a:latin typeface="Arial" panose="020B0604020202020204" pitchFamily="34" charset="0"/>
                <a:cs typeface="Arial" panose="020B0604020202020204" pitchFamily="34" charset="0"/>
              </a:rPr>
              <a:t>Other statutes address similar sharing arrangements regarding school guardians.</a:t>
            </a:r>
            <a:endParaRPr lang="en-US" sz="1051">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23</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08533" y="1118101"/>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by adding, § 37.08131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Inform board of trustees.</a:t>
            </a:r>
          </a:p>
          <a:p>
            <a:pPr>
              <a:spcBef>
                <a:spcPts val="0"/>
              </a:spcBef>
              <a:spcAft>
                <a:spcPts val="400"/>
              </a:spcAft>
              <a:buSzPct val="100000"/>
            </a:pPr>
            <a:r>
              <a:rPr lang="en-US" sz="1051">
                <a:latin typeface="Arial" panose="020B0604020202020204" pitchFamily="34" charset="0"/>
                <a:cs typeface="Arial" panose="020B0604020202020204" pitchFamily="34" charset="0"/>
              </a:rPr>
              <a:t>Update policies related to school marshals.</a:t>
            </a:r>
          </a:p>
          <a:p>
            <a:pPr>
              <a:spcBef>
                <a:spcPts val="0"/>
              </a:spcBef>
              <a:spcAft>
                <a:spcPts val="400"/>
              </a:spcAft>
              <a:buSzPct val="100000"/>
            </a:pPr>
            <a:r>
              <a:rPr lang="en-US" sz="1051">
                <a:latin typeface="Arial" panose="020B0604020202020204" pitchFamily="34" charset="0"/>
                <a:cs typeface="Arial" panose="020B0604020202020204" pitchFamily="34" charset="0"/>
              </a:rPr>
              <a:t>Develop protocols for and train school marshals.</a:t>
            </a:r>
          </a:p>
          <a:p>
            <a:pPr marL="0" indent="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400"/>
              </a:spcAft>
              <a:buNone/>
            </a:pPr>
            <a:r>
              <a:rPr lang="en-US" sz="1051">
                <a:latin typeface="Arial" panose="020B0604020202020204" pitchFamily="34" charset="0"/>
                <a:cs typeface="Arial" panose="020B0604020202020204" pitchFamily="34" charset="0"/>
              </a:rPr>
              <a:t>School Districts, Charter Schools &amp; Private Schools: </a:t>
            </a:r>
          </a:p>
          <a:p>
            <a:pPr>
              <a:spcBef>
                <a:spcPts val="0"/>
              </a:spcBef>
              <a:spcAft>
                <a:spcPts val="400"/>
              </a:spcAft>
            </a:pPr>
            <a:r>
              <a:rPr lang="en-US" sz="1051">
                <a:latin typeface="Arial" panose="020B0604020202020204" pitchFamily="34" charset="0"/>
                <a:cs typeface="Arial" panose="020B0604020202020204" pitchFamily="34" charset="0"/>
              </a:rPr>
              <a:t>Campus Administrators and school marshals</a:t>
            </a:r>
          </a:p>
          <a:p>
            <a:pPr marL="0" indent="0">
              <a:buNone/>
            </a:pPr>
            <a:endParaRPr lang="en-US" sz="1051">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 Hefner</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12" name="Graphic 11" descr="Medical with solid fill">
            <a:extLst>
              <a:ext uri="{FF2B5EF4-FFF2-40B4-BE49-F238E27FC236}">
                <a16:creationId xmlns:a16="http://schemas.microsoft.com/office/drawing/2014/main" id="{B41A265E-68A7-9204-7F95-4F133FF39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6402" y="79362"/>
            <a:ext cx="506624" cy="506624"/>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687" y="1108653"/>
            <a:ext cx="328183" cy="328183"/>
          </a:xfrm>
          <a:prstGeom prst="rect">
            <a:avLst/>
          </a:prstGeom>
        </p:spPr>
      </p:pic>
    </p:spTree>
    <p:extLst>
      <p:ext uri="{BB962C8B-B14F-4D97-AF65-F5344CB8AC3E}">
        <p14:creationId xmlns:p14="http://schemas.microsoft.com/office/powerpoint/2010/main" val="3220337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30" y="276288"/>
            <a:ext cx="7897284" cy="586905"/>
          </a:xfrm>
        </p:spPr>
        <p:txBody>
          <a:bodyPr>
            <a:normAutofit/>
          </a:bodyPr>
          <a:lstStyle/>
          <a:p>
            <a:r>
              <a:rPr lang="en-US" sz="2100">
                <a:solidFill>
                  <a:schemeClr val="tx2"/>
                </a:solidFill>
                <a:latin typeface="Arial" panose="020B0604020202020204" pitchFamily="34" charset="0"/>
                <a:cs typeface="Arial" panose="020B0604020202020204" pitchFamily="34" charset="0"/>
                <a:hlinkClick r:id="rId3"/>
              </a:rPr>
              <a:t>HB 3908</a:t>
            </a:r>
            <a:r>
              <a:rPr lang="en-US" sz="2100">
                <a:solidFill>
                  <a:schemeClr val="tx2"/>
                </a:solidFill>
                <a:latin typeface="Arial" panose="020B0604020202020204" pitchFamily="34" charset="0"/>
                <a:cs typeface="Arial" panose="020B0604020202020204" pitchFamily="34" charset="0"/>
              </a:rPr>
              <a:t>: Fentanyl Abuse Prevention (Tucker’s Law)</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Requires School Health Advisory Committees (SHACs) to make </a:t>
            </a:r>
            <a:r>
              <a:rPr lang="en-US" sz="1051" b="1">
                <a:solidFill>
                  <a:schemeClr val="tx2"/>
                </a:solidFill>
                <a:latin typeface="Arial" panose="020B0604020202020204" pitchFamily="34" charset="0"/>
                <a:cs typeface="Arial" panose="020B0604020202020204" pitchFamily="34" charset="0"/>
              </a:rPr>
              <a:t>recommendations regarding appropriate grade levels and curriculum for instruction on the dangers of opioids</a:t>
            </a:r>
            <a:r>
              <a:rPr lang="en-US" sz="1051">
                <a:latin typeface="Arial" panose="020B0604020202020204" pitchFamily="34" charset="0"/>
                <a:cs typeface="Arial" panose="020B0604020202020204" pitchFamily="34" charset="0"/>
              </a:rPr>
              <a:t>, including instruction on synthetic opioid/fentanyl addiction and abuse.</a:t>
            </a:r>
          </a:p>
          <a:p>
            <a:pPr marL="228600" indent="-228600">
              <a:spcBef>
                <a:spcPts val="0"/>
              </a:spcBef>
              <a:spcAft>
                <a:spcPts val="400"/>
              </a:spcAft>
            </a:pPr>
            <a:r>
              <a:rPr lang="en-US" sz="1051">
                <a:latin typeface="Arial" panose="020B0604020202020204" pitchFamily="34" charset="0"/>
                <a:cs typeface="Arial" panose="020B0604020202020204" pitchFamily="34" charset="0"/>
              </a:rPr>
              <a:t>School districts are required to annually provide </a:t>
            </a:r>
            <a:r>
              <a:rPr lang="en-US" sz="1051" b="1">
                <a:solidFill>
                  <a:schemeClr val="tx2"/>
                </a:solidFill>
                <a:latin typeface="Arial" panose="020B0604020202020204" pitchFamily="34" charset="0"/>
                <a:cs typeface="Arial" panose="020B0604020202020204" pitchFamily="34" charset="0"/>
              </a:rPr>
              <a:t>research-based instruction related to fentanyl abuse prevention and drug poisoning awareness </a:t>
            </a:r>
            <a:r>
              <a:rPr lang="en-US" sz="1051">
                <a:latin typeface="Arial" panose="020B0604020202020204" pitchFamily="34" charset="0"/>
                <a:cs typeface="Arial" panose="020B0604020202020204" pitchFamily="34" charset="0"/>
              </a:rPr>
              <a:t>to students in </a:t>
            </a:r>
            <a:r>
              <a:rPr lang="en-US" sz="1051" b="1">
                <a:solidFill>
                  <a:schemeClr val="tx2"/>
                </a:solidFill>
                <a:latin typeface="Arial" panose="020B0604020202020204" pitchFamily="34" charset="0"/>
                <a:cs typeface="Arial" panose="020B0604020202020204" pitchFamily="34" charset="0"/>
              </a:rPr>
              <a:t>grades 6-12. </a:t>
            </a:r>
            <a:r>
              <a:rPr lang="en-US" sz="1051">
                <a:latin typeface="Arial" panose="020B0604020202020204" pitchFamily="34" charset="0"/>
                <a:cs typeface="Arial" panose="020B0604020202020204" pitchFamily="34" charset="0"/>
              </a:rPr>
              <a:t>The content of the instruction is to include suicide prevention, prevention of abuse and addiction to fentanyl, awareness of local community resources and health education that includes information about substance use and abuse. Training may be provided by a variety of public, private and religious entities.</a:t>
            </a:r>
          </a:p>
          <a:p>
            <a:pPr marL="228600" indent="-228600">
              <a:spcBef>
                <a:spcPts val="0"/>
              </a:spcBef>
              <a:spcAft>
                <a:spcPts val="400"/>
              </a:spcAft>
            </a:pPr>
            <a:r>
              <a:rPr lang="en-US" sz="1051">
                <a:latin typeface="Arial" panose="020B0604020202020204" pitchFamily="34" charset="0"/>
                <a:cs typeface="Arial" panose="020B0604020202020204" pitchFamily="34" charset="0"/>
              </a:rPr>
              <a:t>The Governor shall designate a week to be known as “Fentanyl Poisoning Awareness Week” in public schools. </a:t>
            </a: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24</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08533" y="1118101"/>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Texas Education Code, § 28.004, Adds § 29.9074 &amp; § 38.040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Train SHAC leadership and members on statute change.</a:t>
            </a:r>
          </a:p>
          <a:p>
            <a:pPr>
              <a:spcBef>
                <a:spcPts val="0"/>
              </a:spcBef>
              <a:spcAft>
                <a:spcPts val="400"/>
              </a:spcAft>
              <a:buSzPct val="100000"/>
            </a:pPr>
            <a:r>
              <a:rPr lang="en-US" sz="1051">
                <a:latin typeface="Arial" panose="020B0604020202020204" pitchFamily="34" charset="0"/>
                <a:cs typeface="Arial" panose="020B0604020202020204" pitchFamily="34" charset="0"/>
              </a:rPr>
              <a:t>Update policies related to SHAC and instruction on substance and drug abuse/prevention.</a:t>
            </a:r>
          </a:p>
          <a:p>
            <a:pPr>
              <a:spcBef>
                <a:spcPts val="0"/>
              </a:spcBef>
              <a:spcAft>
                <a:spcPts val="400"/>
              </a:spcAft>
              <a:buSzPct val="100000"/>
            </a:pPr>
            <a:r>
              <a:rPr lang="en-US" sz="1051">
                <a:latin typeface="Arial" panose="020B0604020202020204" pitchFamily="34" charset="0"/>
                <a:cs typeface="Arial" panose="020B0604020202020204" pitchFamily="34" charset="0"/>
              </a:rPr>
              <a:t>Determine courses for the required instructional content.</a:t>
            </a:r>
          </a:p>
          <a:p>
            <a:pPr>
              <a:spcBef>
                <a:spcPts val="0"/>
              </a:spcBef>
              <a:spcAft>
                <a:spcPts val="400"/>
              </a:spcAft>
              <a:buSzPct val="100000"/>
            </a:pPr>
            <a:r>
              <a:rPr lang="en-US" sz="1051">
                <a:latin typeface="Arial" panose="020B0604020202020204" pitchFamily="34" charset="0"/>
                <a:cs typeface="Arial" panose="020B0604020202020204" pitchFamily="34" charset="0"/>
              </a:rPr>
              <a:t>Inform parents, teachers, and counselors.  </a:t>
            </a:r>
          </a:p>
          <a:p>
            <a:pPr>
              <a:spcBef>
                <a:spcPts val="0"/>
              </a:spcBef>
              <a:spcAft>
                <a:spcPts val="400"/>
              </a:spcAft>
              <a:buSzPct val="100000"/>
            </a:pPr>
            <a:endParaRPr lang="en-US" sz="1051">
              <a:latin typeface="Arial" panose="020B0604020202020204" pitchFamily="34" charset="0"/>
              <a:cs typeface="Arial" panose="020B0604020202020204" pitchFamily="34" charset="0"/>
            </a:endParaRPr>
          </a:p>
          <a:p>
            <a:pPr marL="0" indent="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400"/>
              </a:spcAft>
              <a:buNone/>
            </a:pPr>
            <a:r>
              <a:rPr lang="en-US" sz="1051">
                <a:latin typeface="Arial" panose="020B0604020202020204" pitchFamily="34" charset="0"/>
                <a:cs typeface="Arial" panose="020B0604020202020204" pitchFamily="34" charset="0"/>
              </a:rPr>
              <a:t>School Districts:</a:t>
            </a:r>
          </a:p>
          <a:p>
            <a:pPr>
              <a:spcBef>
                <a:spcPts val="0"/>
              </a:spcBef>
              <a:spcAft>
                <a:spcPts val="400"/>
              </a:spcAft>
            </a:pPr>
            <a:r>
              <a:rPr lang="en-US" sz="1051">
                <a:latin typeface="Arial" panose="020B0604020202020204" pitchFamily="34" charset="0"/>
                <a:cs typeface="Arial" panose="020B0604020202020204" pitchFamily="34" charset="0"/>
              </a:rPr>
              <a:t>SHACs, teachers, counselors, and students</a:t>
            </a:r>
          </a:p>
          <a:p>
            <a:pPr marL="0" indent="0">
              <a:buNone/>
            </a:pPr>
            <a:endParaRPr lang="en-US" sz="1051">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 Wilson</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12" name="Graphic 11" descr="Medical with solid fill">
            <a:extLst>
              <a:ext uri="{FF2B5EF4-FFF2-40B4-BE49-F238E27FC236}">
                <a16:creationId xmlns:a16="http://schemas.microsoft.com/office/drawing/2014/main" id="{B41A265E-68A7-9204-7F95-4F133FF39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6402" y="79362"/>
            <a:ext cx="506624" cy="506624"/>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687" y="1108653"/>
            <a:ext cx="328183" cy="328183"/>
          </a:xfrm>
          <a:prstGeom prst="rect">
            <a:avLst/>
          </a:prstGeom>
        </p:spPr>
      </p:pic>
    </p:spTree>
    <p:extLst>
      <p:ext uri="{BB962C8B-B14F-4D97-AF65-F5344CB8AC3E}">
        <p14:creationId xmlns:p14="http://schemas.microsoft.com/office/powerpoint/2010/main" val="3495988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30" y="276288"/>
            <a:ext cx="7897284" cy="586905"/>
          </a:xfrm>
        </p:spPr>
        <p:txBody>
          <a:bodyPr>
            <a:normAutofit/>
          </a:bodyPr>
          <a:lstStyle/>
          <a:p>
            <a:r>
              <a:rPr lang="en-US" sz="2100" dirty="0">
                <a:solidFill>
                  <a:schemeClr val="tx2"/>
                </a:solidFill>
                <a:latin typeface="Arial" panose="020B0604020202020204" pitchFamily="34" charset="0"/>
                <a:cs typeface="Arial" panose="020B0604020202020204" pitchFamily="34" charset="0"/>
                <a:hlinkClick r:id="rId3"/>
              </a:rPr>
              <a:t>HB 4375</a:t>
            </a:r>
            <a:r>
              <a:rPr lang="en-US" sz="2100" dirty="0">
                <a:solidFill>
                  <a:schemeClr val="tx2"/>
                </a:solidFill>
                <a:latin typeface="Arial" panose="020B0604020202020204" pitchFamily="34" charset="0"/>
                <a:cs typeface="Arial" panose="020B0604020202020204" pitchFamily="34" charset="0"/>
              </a:rPr>
              <a:t>: CPR and AED Student Training</a:t>
            </a:r>
            <a:endParaRPr lang="en-US" sz="2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Adds </a:t>
            </a:r>
            <a:r>
              <a:rPr lang="en-US" sz="1051" b="1">
                <a:solidFill>
                  <a:schemeClr val="tx2"/>
                </a:solidFill>
                <a:latin typeface="Arial" panose="020B0604020202020204" pitchFamily="34" charset="0"/>
                <a:cs typeface="Arial" panose="020B0604020202020204" pitchFamily="34" charset="0"/>
              </a:rPr>
              <a:t>references for automated external defibrillator (AED) </a:t>
            </a:r>
            <a:r>
              <a:rPr lang="en-US" sz="1051">
                <a:latin typeface="Arial" panose="020B0604020202020204" pitchFamily="34" charset="0"/>
                <a:cs typeface="Arial" panose="020B0604020202020204" pitchFamily="34" charset="0"/>
              </a:rPr>
              <a:t>to existing statute regarding required training for students in grades 7-12 on cardiopulmonary resuscitation (CPR).</a:t>
            </a:r>
          </a:p>
          <a:p>
            <a:pPr marL="228600" indent="-228600">
              <a:spcBef>
                <a:spcPts val="0"/>
              </a:spcBef>
              <a:spcAft>
                <a:spcPts val="400"/>
              </a:spcAft>
            </a:pPr>
            <a:r>
              <a:rPr lang="en-US" sz="1051">
                <a:latin typeface="Arial" panose="020B0604020202020204" pitchFamily="34" charset="0"/>
                <a:cs typeface="Arial" panose="020B0604020202020204" pitchFamily="34" charset="0"/>
              </a:rPr>
              <a:t>Current SBOE rules require all students in grades 7-12 receive CPR training at least once before they graduate from high school (may be offered in any course). </a:t>
            </a:r>
          </a:p>
          <a:p>
            <a:pPr marL="228600" indent="-228600">
              <a:spcBef>
                <a:spcPts val="0"/>
              </a:spcBef>
              <a:spcAft>
                <a:spcPts val="400"/>
              </a:spcAft>
            </a:pPr>
            <a:r>
              <a:rPr lang="en-US" sz="1051" b="1">
                <a:solidFill>
                  <a:schemeClr val="tx2"/>
                </a:solidFill>
                <a:latin typeface="Arial" panose="020B0604020202020204" pitchFamily="34" charset="0"/>
                <a:cs typeface="Arial" panose="020B0604020202020204" pitchFamily="34" charset="0"/>
              </a:rPr>
              <a:t>CPR instruction must now include </a:t>
            </a:r>
            <a:r>
              <a:rPr lang="en-US" sz="1051">
                <a:latin typeface="Arial" panose="020B0604020202020204" pitchFamily="34" charset="0"/>
                <a:cs typeface="Arial" panose="020B0604020202020204" pitchFamily="34" charset="0"/>
              </a:rPr>
              <a:t>training in conventional CPR techniques </a:t>
            </a:r>
            <a:r>
              <a:rPr lang="en-US" sz="1051" b="1">
                <a:solidFill>
                  <a:schemeClr val="tx2"/>
                </a:solidFill>
                <a:latin typeface="Arial" panose="020B0604020202020204" pitchFamily="34" charset="0"/>
                <a:cs typeface="Arial" panose="020B0604020202020204" pitchFamily="34" charset="0"/>
              </a:rPr>
              <a:t>and the use of an AED.</a:t>
            </a:r>
          </a:p>
          <a:p>
            <a:pPr marL="228600" indent="-228600">
              <a:spcBef>
                <a:spcPts val="0"/>
              </a:spcBef>
              <a:spcAft>
                <a:spcPts val="400"/>
              </a:spcAft>
            </a:pPr>
            <a:r>
              <a:rPr lang="en-US" sz="1051">
                <a:latin typeface="Arial" panose="020B0604020202020204" pitchFamily="34" charset="0"/>
                <a:cs typeface="Arial" panose="020B0604020202020204" pitchFamily="34" charset="0"/>
              </a:rPr>
              <a:t>Allows TEA to accept donations, including donations of equipment, for use in providing instruction in CPR and the use of an AED to students in the form of grants to schools.</a:t>
            </a: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25</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08533" y="1118101"/>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 7.026, § 28.0023, § 29.903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Ensure required instruction in CPR also includes instruction in the use of AEDs. </a:t>
            </a:r>
          </a:p>
          <a:p>
            <a:pPr marL="0" indent="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 </a:t>
            </a:r>
          </a:p>
          <a:p>
            <a:pPr>
              <a:spcBef>
                <a:spcPts val="0"/>
              </a:spcBef>
              <a:spcAft>
                <a:spcPts val="400"/>
              </a:spcAft>
            </a:pPr>
            <a:r>
              <a:rPr lang="en-US" sz="1051">
                <a:latin typeface="Arial" panose="020B0604020202020204" pitchFamily="34" charset="0"/>
                <a:cs typeface="Arial" panose="020B0604020202020204" pitchFamily="34" charset="0"/>
              </a:rPr>
              <a:t>Teachers or nurses providing or coordinating CPR/AED instruction, students </a:t>
            </a:r>
          </a:p>
          <a:p>
            <a:pPr marL="0" indent="0">
              <a:buNone/>
            </a:pPr>
            <a:endParaRPr lang="en-US" sz="1051">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tx2"/>
                </a:solidFill>
                <a:latin typeface="Arial" panose="020B0604020202020204" pitchFamily="34" charset="0"/>
                <a:cs typeface="Arial" panose="020B0604020202020204" pitchFamily="34" charset="0"/>
              </a:rPr>
              <a:t>Representatives VanDeaver &amp; Kuempel</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12" name="Graphic 11" descr="Medical with solid fill">
            <a:extLst>
              <a:ext uri="{FF2B5EF4-FFF2-40B4-BE49-F238E27FC236}">
                <a16:creationId xmlns:a16="http://schemas.microsoft.com/office/drawing/2014/main" id="{B41A265E-68A7-9204-7F95-4F133FF39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6402" y="79362"/>
            <a:ext cx="506624" cy="506624"/>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687" y="1108653"/>
            <a:ext cx="328183" cy="328183"/>
          </a:xfrm>
          <a:prstGeom prst="rect">
            <a:avLst/>
          </a:prstGeom>
        </p:spPr>
      </p:pic>
    </p:spTree>
    <p:extLst>
      <p:ext uri="{BB962C8B-B14F-4D97-AF65-F5344CB8AC3E}">
        <p14:creationId xmlns:p14="http://schemas.microsoft.com/office/powerpoint/2010/main" val="2768348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30" y="276288"/>
            <a:ext cx="7897284" cy="586905"/>
          </a:xfrm>
        </p:spPr>
        <p:txBody>
          <a:bodyPr>
            <a:normAutofit/>
          </a:bodyPr>
          <a:lstStyle/>
          <a:p>
            <a:r>
              <a:rPr lang="en-US" sz="2100">
                <a:solidFill>
                  <a:schemeClr val="tx2"/>
                </a:solidFill>
                <a:latin typeface="Arial" panose="020B0604020202020204" pitchFamily="34" charset="0"/>
                <a:cs typeface="Arial" panose="020B0604020202020204" pitchFamily="34" charset="0"/>
                <a:hlinkClick r:id="rId3"/>
              </a:rPr>
              <a:t>HB 4906</a:t>
            </a:r>
            <a:r>
              <a:rPr lang="en-US" sz="2100">
                <a:solidFill>
                  <a:schemeClr val="tx2"/>
                </a:solidFill>
                <a:latin typeface="Arial" panose="020B0604020202020204" pitchFamily="34" charset="0"/>
                <a:cs typeface="Arial" panose="020B0604020202020204" pitchFamily="34" charset="0"/>
              </a:rPr>
              <a:t>: School Peace Officers – Access to Electronic Comms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0">
                <a:latin typeface="Arial" panose="020B0604020202020204" pitchFamily="34" charset="0"/>
                <a:cs typeface="Arial" panose="020B0604020202020204" pitchFamily="34" charset="0"/>
              </a:rPr>
              <a:t>Revises the </a:t>
            </a:r>
            <a:r>
              <a:rPr lang="en-US" sz="1050" b="1">
                <a:solidFill>
                  <a:schemeClr val="tx2"/>
                </a:solidFill>
                <a:latin typeface="Arial" panose="020B0604020202020204" pitchFamily="34" charset="0"/>
                <a:cs typeface="Arial" panose="020B0604020202020204" pitchFamily="34" charset="0"/>
              </a:rPr>
              <a:t>definition of "authorized peace officer.”</a:t>
            </a:r>
          </a:p>
          <a:p>
            <a:pPr marL="228600" indent="-228600">
              <a:spcBef>
                <a:spcPts val="0"/>
              </a:spcBef>
              <a:spcAft>
                <a:spcPts val="400"/>
              </a:spcAft>
            </a:pPr>
            <a:r>
              <a:rPr lang="en-US" sz="1050">
                <a:latin typeface="Arial" panose="020B0604020202020204" pitchFamily="34" charset="0"/>
                <a:cs typeface="Arial" panose="020B0604020202020204" pitchFamily="34" charset="0"/>
              </a:rPr>
              <a:t>The revised definition is to include a peace officer commissioned for secondary and post-secondary educational institutions and adds additional authority under designation of authorized peace officer. </a:t>
            </a:r>
            <a:endParaRPr lang="en-US" sz="1050">
              <a:highlight>
                <a:srgbClr val="FFFF00"/>
              </a:highlight>
              <a:latin typeface="Arial" panose="020B0604020202020204" pitchFamily="34" charset="0"/>
              <a:cs typeface="Arial" panose="020B0604020202020204" pitchFamily="34" charset="0"/>
            </a:endParaRPr>
          </a:p>
          <a:p>
            <a:pPr marL="228600" indent="-228600">
              <a:spcBef>
                <a:spcPts val="0"/>
              </a:spcBef>
              <a:spcAft>
                <a:spcPts val="400"/>
              </a:spcAft>
            </a:pPr>
            <a:r>
              <a:rPr lang="en-US" sz="1050">
                <a:latin typeface="Arial" panose="020B0604020202020204" pitchFamily="34" charset="0"/>
                <a:cs typeface="Arial" panose="020B0604020202020204" pitchFamily="34" charset="0"/>
              </a:rPr>
              <a:t>Revision allows school district or university police officers to apply for or be issued a </a:t>
            </a:r>
            <a:r>
              <a:rPr lang="en-US" sz="1050" b="1">
                <a:solidFill>
                  <a:schemeClr val="tx2"/>
                </a:solidFill>
                <a:latin typeface="Arial" panose="020B0604020202020204" pitchFamily="34" charset="0"/>
                <a:cs typeface="Arial" panose="020B0604020202020204" pitchFamily="34" charset="0"/>
              </a:rPr>
              <a:t>search warrant for the collection of certain electronic evidence</a:t>
            </a:r>
            <a:r>
              <a:rPr lang="en-US" sz="1050">
                <a:latin typeface="Arial" panose="020B0604020202020204" pitchFamily="34" charset="0"/>
                <a:cs typeface="Arial" panose="020B0604020202020204" pitchFamily="34" charset="0"/>
              </a:rPr>
              <a:t>, including evidence relating to social media accounts, direct messaging, and text records.</a:t>
            </a: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26</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08533" y="1118101"/>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Code of Criminal Procedure, § 18B.001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Inform board of trustees. </a:t>
            </a:r>
          </a:p>
          <a:p>
            <a:pPr>
              <a:spcBef>
                <a:spcPts val="0"/>
              </a:spcBef>
              <a:spcAft>
                <a:spcPts val="400"/>
              </a:spcAft>
              <a:buSzPct val="100000"/>
            </a:pPr>
            <a:r>
              <a:rPr lang="en-US" sz="1051">
                <a:latin typeface="Arial" panose="020B0604020202020204" pitchFamily="34" charset="0"/>
                <a:cs typeface="Arial" panose="020B0604020202020204" pitchFamily="34" charset="0"/>
              </a:rPr>
              <a:t>Provide information and training to school district peace officers.</a:t>
            </a:r>
          </a:p>
          <a:p>
            <a:pPr marL="0" indent="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a:t>
            </a:r>
          </a:p>
          <a:p>
            <a:pPr>
              <a:spcBef>
                <a:spcPts val="0"/>
              </a:spcBef>
              <a:spcAft>
                <a:spcPts val="400"/>
              </a:spcAft>
            </a:pPr>
            <a:r>
              <a:rPr lang="en-US" sz="1051">
                <a:latin typeface="Arial" panose="020B0604020202020204" pitchFamily="34" charset="0"/>
                <a:cs typeface="Arial" panose="020B0604020202020204" pitchFamily="34" charset="0"/>
              </a:rPr>
              <a:t>Commissioned peace officers, students </a:t>
            </a:r>
          </a:p>
          <a:p>
            <a:pPr marL="0" indent="0">
              <a:buNone/>
            </a:pPr>
            <a:endParaRPr lang="en-US" sz="1051">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 Hefner</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12" name="Graphic 11" descr="Medical with solid fill">
            <a:extLst>
              <a:ext uri="{FF2B5EF4-FFF2-40B4-BE49-F238E27FC236}">
                <a16:creationId xmlns:a16="http://schemas.microsoft.com/office/drawing/2014/main" id="{B41A265E-68A7-9204-7F95-4F133FF39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6402" y="79362"/>
            <a:ext cx="506624" cy="506624"/>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687" y="1108653"/>
            <a:ext cx="328183" cy="328183"/>
          </a:xfrm>
          <a:prstGeom prst="rect">
            <a:avLst/>
          </a:prstGeom>
        </p:spPr>
      </p:pic>
    </p:spTree>
    <p:extLst>
      <p:ext uri="{BB962C8B-B14F-4D97-AF65-F5344CB8AC3E}">
        <p14:creationId xmlns:p14="http://schemas.microsoft.com/office/powerpoint/2010/main" val="421262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30" y="276288"/>
            <a:ext cx="7897284" cy="586905"/>
          </a:xfrm>
        </p:spPr>
        <p:txBody>
          <a:bodyPr>
            <a:normAutofit/>
          </a:bodyPr>
          <a:lstStyle/>
          <a:p>
            <a:r>
              <a:rPr lang="en-US" sz="2100">
                <a:solidFill>
                  <a:schemeClr val="tx2"/>
                </a:solidFill>
                <a:latin typeface="Arial" panose="020B0604020202020204" pitchFamily="34" charset="0"/>
                <a:cs typeface="Arial" panose="020B0604020202020204" pitchFamily="34" charset="0"/>
                <a:hlinkClick r:id="rId3"/>
              </a:rPr>
              <a:t>SB 29</a:t>
            </a:r>
            <a:r>
              <a:rPr lang="en-US" sz="2100">
                <a:solidFill>
                  <a:schemeClr val="tx2"/>
                </a:solidFill>
                <a:latin typeface="Arial" panose="020B0604020202020204" pitchFamily="34" charset="0"/>
                <a:cs typeface="Arial" panose="020B0604020202020204" pitchFamily="34" charset="0"/>
              </a:rPr>
              <a:t>: Prohibited Gov’t Enforcement of COVID-19 Mandates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0" b="1">
                <a:solidFill>
                  <a:schemeClr val="tx2"/>
                </a:solidFill>
                <a:latin typeface="Arial" panose="020B0604020202020204" pitchFamily="34" charset="0"/>
                <a:cs typeface="Arial" panose="020B0604020202020204" pitchFamily="34" charset="0"/>
              </a:rPr>
              <a:t>Prohibits</a:t>
            </a:r>
            <a:r>
              <a:rPr lang="en-US" sz="1050">
                <a:latin typeface="Arial" panose="020B0604020202020204" pitchFamily="34" charset="0"/>
                <a:cs typeface="Arial" panose="020B0604020202020204" pitchFamily="34" charset="0"/>
              </a:rPr>
              <a:t> the state, a local government entity, an open-enrollment charter school, or an agency of the state or such a local government entity </a:t>
            </a:r>
            <a:r>
              <a:rPr lang="en-US" sz="1050" b="1">
                <a:solidFill>
                  <a:schemeClr val="tx2"/>
                </a:solidFill>
                <a:latin typeface="Arial" panose="020B0604020202020204" pitchFamily="34" charset="0"/>
                <a:cs typeface="Arial" panose="020B0604020202020204" pitchFamily="34" charset="0"/>
              </a:rPr>
              <a:t>from implementing, ordering, or otherwise imposing any of the following mandates to prevent the spread of COVID-19. </a:t>
            </a:r>
          </a:p>
          <a:p>
            <a:pPr marL="571500" lvl="2" indent="-228600">
              <a:spcBef>
                <a:spcPts val="0"/>
              </a:spcBef>
              <a:spcAft>
                <a:spcPts val="400"/>
              </a:spcAft>
            </a:pPr>
            <a:r>
              <a:rPr lang="en-US" sz="1050">
                <a:latin typeface="Arial" panose="020B0604020202020204" pitchFamily="34" charset="0"/>
                <a:cs typeface="Arial" panose="020B0604020202020204" pitchFamily="34" charset="0"/>
              </a:rPr>
              <a:t>Requiring a person to wear a mask or other face covering; </a:t>
            </a:r>
          </a:p>
          <a:p>
            <a:pPr marL="571500" lvl="2" indent="-228600">
              <a:spcBef>
                <a:spcPts val="0"/>
              </a:spcBef>
              <a:spcAft>
                <a:spcPts val="400"/>
              </a:spcAft>
            </a:pPr>
            <a:r>
              <a:rPr lang="en-US" sz="1050">
                <a:latin typeface="Arial" panose="020B0604020202020204" pitchFamily="34" charset="0"/>
                <a:cs typeface="Arial" panose="020B0604020202020204" pitchFamily="34" charset="0"/>
              </a:rPr>
              <a:t>Requiring a person to be vaccinated against COVID-19, to the extent that the prohibition does not conflict with the final rule adopted by the federal Centers for Medicare and Medicaid Services (CMS) and published at 86 Fed. Reg. 61555 (November 5, 2021); or </a:t>
            </a:r>
          </a:p>
          <a:p>
            <a:pPr marL="571500" lvl="2" indent="-228600">
              <a:spcBef>
                <a:spcPts val="0"/>
              </a:spcBef>
              <a:spcAft>
                <a:spcPts val="400"/>
              </a:spcAft>
            </a:pPr>
            <a:r>
              <a:rPr lang="en-US" sz="1050">
                <a:latin typeface="Arial" panose="020B0604020202020204" pitchFamily="34" charset="0"/>
                <a:cs typeface="Arial" panose="020B0604020202020204" pitchFamily="34" charset="0"/>
              </a:rPr>
              <a:t>Requiring the closure of a private business, public or private school, or open-enrollment charter school. The bill defines "local government entity" by reference as a county, incorporated city, independent school district, public junior college district, emergency services district, other special district, joint board, or other entity defined as a political subdivision under state law that maintains the capability to provide mutual aid.</a:t>
            </a:r>
          </a:p>
          <a:p>
            <a:pPr marL="228600" indent="-228600">
              <a:spcBef>
                <a:spcPts val="0"/>
              </a:spcBef>
              <a:spcAft>
                <a:spcPts val="400"/>
              </a:spcAft>
            </a:pPr>
            <a:r>
              <a:rPr lang="en-US" sz="1050">
                <a:latin typeface="Arial" panose="020B0604020202020204" pitchFamily="34" charset="0"/>
                <a:cs typeface="Arial" panose="020B0604020202020204" pitchFamily="34" charset="0"/>
              </a:rPr>
              <a:t>Provides certain exceptions to bans on mandated face coverings for state supported living centers, jails and prisons, and hospitals. </a:t>
            </a: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27</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08533" y="1118101"/>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Health and Safety Code by adding, § 81B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Inform board of trustees, all school staff, parents and students.</a:t>
            </a:r>
          </a:p>
          <a:p>
            <a:pPr marL="0" indent="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a:t>
            </a:r>
          </a:p>
          <a:p>
            <a:pPr>
              <a:spcBef>
                <a:spcPts val="0"/>
              </a:spcBef>
              <a:spcAft>
                <a:spcPts val="400"/>
              </a:spcAft>
            </a:pPr>
            <a:r>
              <a:rPr lang="en-US" sz="1051">
                <a:latin typeface="Arial" panose="020B0604020202020204" pitchFamily="34" charset="0"/>
                <a:cs typeface="Arial" panose="020B0604020202020204" pitchFamily="34" charset="0"/>
              </a:rPr>
              <a:t>All school staff, students, and parents </a:t>
            </a:r>
          </a:p>
          <a:p>
            <a:pPr marL="0" indent="0">
              <a:buNone/>
            </a:pPr>
            <a:endParaRPr lang="en-US" sz="1051">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Senator Birdwell</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12" name="Graphic 11" descr="Medical with solid fill">
            <a:extLst>
              <a:ext uri="{FF2B5EF4-FFF2-40B4-BE49-F238E27FC236}">
                <a16:creationId xmlns:a16="http://schemas.microsoft.com/office/drawing/2014/main" id="{B41A265E-68A7-9204-7F95-4F133FF39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6402" y="79362"/>
            <a:ext cx="506624" cy="506624"/>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687" y="1108653"/>
            <a:ext cx="328183" cy="328183"/>
          </a:xfrm>
          <a:prstGeom prst="rect">
            <a:avLst/>
          </a:prstGeom>
        </p:spPr>
      </p:pic>
    </p:spTree>
    <p:extLst>
      <p:ext uri="{BB962C8B-B14F-4D97-AF65-F5344CB8AC3E}">
        <p14:creationId xmlns:p14="http://schemas.microsoft.com/office/powerpoint/2010/main" val="616255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30" y="276288"/>
            <a:ext cx="7897284" cy="586905"/>
          </a:xfrm>
        </p:spPr>
        <p:txBody>
          <a:bodyPr>
            <a:normAutofit/>
          </a:bodyPr>
          <a:lstStyle/>
          <a:p>
            <a:r>
              <a:rPr lang="en-US" sz="2100">
                <a:solidFill>
                  <a:schemeClr val="tx2"/>
                </a:solidFill>
                <a:latin typeface="Arial" panose="020B0604020202020204" pitchFamily="34" charset="0"/>
                <a:cs typeface="Arial" panose="020B0604020202020204" pitchFamily="34" charset="0"/>
                <a:hlinkClick r:id="rId3"/>
              </a:rPr>
              <a:t>SB 37</a:t>
            </a:r>
            <a:r>
              <a:rPr lang="en-US" sz="2100">
                <a:solidFill>
                  <a:schemeClr val="tx2"/>
                </a:solidFill>
                <a:latin typeface="Arial" panose="020B0604020202020204" pitchFamily="34" charset="0"/>
                <a:cs typeface="Arial" panose="020B0604020202020204" pitchFamily="34" charset="0"/>
              </a:rPr>
              <a:t>: Criminal Offense of Hazing</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A person </a:t>
            </a:r>
            <a:r>
              <a:rPr lang="en-US" sz="1051" b="1">
                <a:solidFill>
                  <a:schemeClr val="tx2"/>
                </a:solidFill>
                <a:latin typeface="Arial" panose="020B0604020202020204" pitchFamily="34" charset="0"/>
                <a:cs typeface="Arial" panose="020B0604020202020204" pitchFamily="34" charset="0"/>
              </a:rPr>
              <a:t>commits an offense </a:t>
            </a:r>
            <a:r>
              <a:rPr lang="en-US" sz="1051">
                <a:latin typeface="Arial" panose="020B0604020202020204" pitchFamily="34" charset="0"/>
                <a:cs typeface="Arial" panose="020B0604020202020204" pitchFamily="34" charset="0"/>
              </a:rPr>
              <a:t>if the person has </a:t>
            </a:r>
            <a:r>
              <a:rPr lang="en-US" sz="1051" b="1">
                <a:solidFill>
                  <a:schemeClr val="tx2"/>
                </a:solidFill>
                <a:latin typeface="Arial" panose="020B0604020202020204" pitchFamily="34" charset="0"/>
                <a:cs typeface="Arial" panose="020B0604020202020204" pitchFamily="34" charset="0"/>
              </a:rPr>
              <a:t>firsthand knowledge </a:t>
            </a:r>
            <a:r>
              <a:rPr lang="en-US" sz="1051">
                <a:latin typeface="Arial" panose="020B0604020202020204" pitchFamily="34" charset="0"/>
                <a:cs typeface="Arial" panose="020B0604020202020204" pitchFamily="34" charset="0"/>
              </a:rPr>
              <a:t>of the </a:t>
            </a:r>
            <a:r>
              <a:rPr lang="en-US" sz="1051" b="1">
                <a:solidFill>
                  <a:schemeClr val="tx2"/>
                </a:solidFill>
                <a:latin typeface="Arial" panose="020B0604020202020204" pitchFamily="34" charset="0"/>
                <a:cs typeface="Arial" panose="020B0604020202020204" pitchFamily="34" charset="0"/>
              </a:rPr>
              <a:t>planning of a specific hazing incident</a:t>
            </a:r>
            <a:r>
              <a:rPr lang="en-US" sz="1051">
                <a:latin typeface="Arial" panose="020B0604020202020204" pitchFamily="34" charset="0"/>
                <a:cs typeface="Arial" panose="020B0604020202020204" pitchFamily="34" charset="0"/>
              </a:rPr>
              <a:t> involving a student in an educational institution or has </a:t>
            </a:r>
            <a:r>
              <a:rPr lang="en-US" sz="1051" b="1">
                <a:solidFill>
                  <a:schemeClr val="tx2"/>
                </a:solidFill>
                <a:latin typeface="Arial" panose="020B0604020202020204" pitchFamily="34" charset="0"/>
                <a:cs typeface="Arial" panose="020B0604020202020204" pitchFamily="34" charset="0"/>
              </a:rPr>
              <a:t>firsthand knowledge that a specific hazing incident has occurred</a:t>
            </a:r>
            <a:r>
              <a:rPr lang="en-US" sz="1051">
                <a:latin typeface="Arial" panose="020B0604020202020204" pitchFamily="34" charset="0"/>
                <a:cs typeface="Arial" panose="020B0604020202020204" pitchFamily="34" charset="0"/>
              </a:rPr>
              <a:t>, and knowingly </a:t>
            </a:r>
            <a:r>
              <a:rPr lang="en-US" sz="1051" b="1">
                <a:solidFill>
                  <a:schemeClr val="tx2"/>
                </a:solidFill>
                <a:latin typeface="Arial" panose="020B0604020202020204" pitchFamily="34" charset="0"/>
                <a:cs typeface="Arial" panose="020B0604020202020204" pitchFamily="34" charset="0"/>
              </a:rPr>
              <a:t>fails to report </a:t>
            </a:r>
            <a:r>
              <a:rPr lang="en-US" sz="1051">
                <a:latin typeface="Arial" panose="020B0604020202020204" pitchFamily="34" charset="0"/>
                <a:cs typeface="Arial" panose="020B0604020202020204" pitchFamily="34" charset="0"/>
              </a:rPr>
              <a:t>that knowledge to one of certain persons, including a peace officer or a law enforcement agency.</a:t>
            </a:r>
          </a:p>
          <a:p>
            <a:pPr marL="228600" indent="-228600">
              <a:spcBef>
                <a:spcPts val="0"/>
              </a:spcBef>
              <a:spcAft>
                <a:spcPts val="400"/>
              </a:spcAft>
            </a:pPr>
            <a:r>
              <a:rPr lang="en-US" sz="1051">
                <a:latin typeface="Arial" panose="020B0604020202020204" pitchFamily="34" charset="0"/>
                <a:cs typeface="Arial" panose="020B0604020202020204" pitchFamily="34" charset="0"/>
              </a:rPr>
              <a:t>Hazing </a:t>
            </a:r>
            <a:r>
              <a:rPr lang="en-US" sz="1051" b="1">
                <a:solidFill>
                  <a:schemeClr val="tx2"/>
                </a:solidFill>
                <a:latin typeface="Arial" panose="020B0604020202020204" pitchFamily="34" charset="0"/>
                <a:cs typeface="Arial" panose="020B0604020202020204" pitchFamily="34" charset="0"/>
              </a:rPr>
              <a:t>reports no longer need to be in writing</a:t>
            </a:r>
            <a:r>
              <a:rPr lang="en-US" sz="1051">
                <a:latin typeface="Arial" panose="020B0604020202020204" pitchFamily="34" charset="0"/>
                <a:cs typeface="Arial" panose="020B0604020202020204" pitchFamily="34" charset="0"/>
              </a:rPr>
              <a:t>. </a:t>
            </a:r>
          </a:p>
          <a:p>
            <a:pPr marL="228600" indent="-228600">
              <a:spcBef>
                <a:spcPts val="0"/>
              </a:spcBef>
              <a:spcAft>
                <a:spcPts val="400"/>
              </a:spcAft>
            </a:pPr>
            <a:r>
              <a:rPr lang="en-US" sz="1051">
                <a:latin typeface="Arial" panose="020B0604020202020204" pitchFamily="34" charset="0"/>
                <a:cs typeface="Arial" panose="020B0604020202020204" pitchFamily="34" charset="0"/>
              </a:rPr>
              <a:t>Any person, including an entity organized to support an organization, who voluntarily reports a specific hazing incident involving a student in an educational institution to one of certain persons, including a peace officer or a law enforcement agency, is immune from civil or criminal liability, assuming no actual involvement.</a:t>
            </a: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28</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08533" y="1118101"/>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 37.152 &amp; § 37.155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Update Student Code of Conduct.</a:t>
            </a:r>
          </a:p>
          <a:p>
            <a:pPr>
              <a:spcBef>
                <a:spcPts val="0"/>
              </a:spcBef>
              <a:spcAft>
                <a:spcPts val="400"/>
              </a:spcAft>
              <a:buSzPct val="100000"/>
            </a:pPr>
            <a:r>
              <a:rPr lang="en-US" sz="1051">
                <a:latin typeface="Arial" panose="020B0604020202020204" pitchFamily="34" charset="0"/>
                <a:cs typeface="Arial" panose="020B0604020202020204" pitchFamily="34" charset="0"/>
              </a:rPr>
              <a:t>Inform students, all school staff and sponsors.  </a:t>
            </a:r>
          </a:p>
          <a:p>
            <a:pPr marL="0" indent="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a:t>
            </a:r>
          </a:p>
          <a:p>
            <a:pPr>
              <a:spcBef>
                <a:spcPts val="0"/>
              </a:spcBef>
              <a:spcAft>
                <a:spcPts val="400"/>
              </a:spcAft>
            </a:pPr>
            <a:r>
              <a:rPr lang="en-US" sz="1051">
                <a:latin typeface="Arial" panose="020B0604020202020204" pitchFamily="34" charset="0"/>
                <a:cs typeface="Arial" panose="020B0604020202020204" pitchFamily="34" charset="0"/>
              </a:rPr>
              <a:t>Students, all school staff and sponsors</a:t>
            </a:r>
          </a:p>
          <a:p>
            <a:pPr marL="0" indent="0">
              <a:buNone/>
            </a:pPr>
            <a:endParaRPr lang="en-US" sz="1051">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Senator </a:t>
            </a:r>
            <a:r>
              <a:rPr lang="en-US" sz="1200" err="1">
                <a:solidFill>
                  <a:schemeClr val="tx2"/>
                </a:solidFill>
                <a:latin typeface="Arial" panose="020B0604020202020204" pitchFamily="34" charset="0"/>
                <a:cs typeface="Arial" panose="020B0604020202020204" pitchFamily="34" charset="0"/>
              </a:rPr>
              <a:t>Zafferini</a:t>
            </a:r>
            <a:endParaRPr lang="en-US" sz="1200">
              <a:solidFill>
                <a:schemeClr val="tx2"/>
              </a:solidFill>
              <a:latin typeface="Arial" panose="020B0604020202020204" pitchFamily="34" charset="0"/>
              <a:cs typeface="Arial" panose="020B0604020202020204" pitchFamily="34" charset="0"/>
            </a:endParaRP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12" name="Graphic 11" descr="Medical with solid fill">
            <a:extLst>
              <a:ext uri="{FF2B5EF4-FFF2-40B4-BE49-F238E27FC236}">
                <a16:creationId xmlns:a16="http://schemas.microsoft.com/office/drawing/2014/main" id="{B41A265E-68A7-9204-7F95-4F133FF39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6402" y="79362"/>
            <a:ext cx="506624" cy="506624"/>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687" y="1108653"/>
            <a:ext cx="328183" cy="328183"/>
          </a:xfrm>
          <a:prstGeom prst="rect">
            <a:avLst/>
          </a:prstGeom>
        </p:spPr>
      </p:pic>
    </p:spTree>
    <p:extLst>
      <p:ext uri="{BB962C8B-B14F-4D97-AF65-F5344CB8AC3E}">
        <p14:creationId xmlns:p14="http://schemas.microsoft.com/office/powerpoint/2010/main" val="684434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050">
                <a:solidFill>
                  <a:schemeClr val="tx2"/>
                </a:solidFill>
                <a:latin typeface="Arial" panose="020B0604020202020204" pitchFamily="34" charset="0"/>
                <a:cs typeface="Arial" panose="020B0604020202020204" pitchFamily="34" charset="0"/>
                <a:hlinkClick r:id="rId3"/>
              </a:rPr>
              <a:t>SB 133</a:t>
            </a:r>
            <a:r>
              <a:rPr lang="en-US" sz="2050">
                <a:solidFill>
                  <a:schemeClr val="tx2"/>
                </a:solidFill>
                <a:latin typeface="Arial" panose="020B0604020202020204" pitchFamily="34" charset="0"/>
                <a:cs typeface="Arial" panose="020B0604020202020204" pitchFamily="34" charset="0"/>
              </a:rPr>
              <a:t>: Prohibiting Physical Restraint, Chemical Irritants or Tasers</a:t>
            </a:r>
            <a:endParaRPr lang="en-US" sz="205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b="1">
                <a:solidFill>
                  <a:schemeClr val="tx2"/>
                </a:solidFill>
                <a:latin typeface="Arial" panose="020B0604020202020204" pitchFamily="34" charset="0"/>
                <a:cs typeface="Arial" panose="020B0604020202020204" pitchFamily="34" charset="0"/>
              </a:rPr>
              <a:t>Prohibits </a:t>
            </a:r>
            <a:r>
              <a:rPr lang="en-US" sz="1051">
                <a:latin typeface="Arial" panose="020B0604020202020204" pitchFamily="34" charset="0"/>
                <a:cs typeface="Arial" panose="020B0604020202020204" pitchFamily="34" charset="0"/>
              </a:rPr>
              <a:t>a peace officer performing law enforcement duties or school security personnel performing security-related duties on school property or at a school-sponsored/school-related activity, from </a:t>
            </a:r>
            <a:r>
              <a:rPr lang="en-US" sz="1051" b="1">
                <a:solidFill>
                  <a:schemeClr val="tx2"/>
                </a:solidFill>
                <a:latin typeface="Arial" panose="020B0604020202020204" pitchFamily="34" charset="0"/>
                <a:cs typeface="Arial" panose="020B0604020202020204" pitchFamily="34" charset="0"/>
              </a:rPr>
              <a:t>restraining or using a chemical irritant spray or Taser on a student enrolled in 5</a:t>
            </a:r>
            <a:r>
              <a:rPr lang="en-US" sz="1051" b="1" baseline="30000">
                <a:solidFill>
                  <a:schemeClr val="tx2"/>
                </a:solidFill>
                <a:latin typeface="Arial" panose="020B0604020202020204" pitchFamily="34" charset="0"/>
                <a:cs typeface="Arial" panose="020B0604020202020204" pitchFamily="34" charset="0"/>
              </a:rPr>
              <a:t>th</a:t>
            </a:r>
            <a:r>
              <a:rPr lang="en-US" sz="1051" b="1">
                <a:solidFill>
                  <a:schemeClr val="tx2"/>
                </a:solidFill>
                <a:latin typeface="Arial" panose="020B0604020202020204" pitchFamily="34" charset="0"/>
                <a:cs typeface="Arial" panose="020B0604020202020204" pitchFamily="34" charset="0"/>
              </a:rPr>
              <a:t> grade or below</a:t>
            </a:r>
            <a:r>
              <a:rPr lang="en-US" sz="1051">
                <a:latin typeface="Arial" panose="020B0604020202020204" pitchFamily="34" charset="0"/>
                <a:cs typeface="Arial" panose="020B0604020202020204" pitchFamily="34" charset="0"/>
              </a:rPr>
              <a:t>, unless the student poses a serious risk of harm to the student or another person.</a:t>
            </a:r>
          </a:p>
          <a:p>
            <a:pPr marL="228600" indent="-228600">
              <a:spcBef>
                <a:spcPts val="0"/>
              </a:spcBef>
              <a:spcAft>
                <a:spcPts val="400"/>
              </a:spcAft>
            </a:pPr>
            <a:r>
              <a:rPr lang="en-US" sz="1051">
                <a:latin typeface="Arial" panose="020B0604020202020204" pitchFamily="34" charset="0"/>
                <a:cs typeface="Arial" panose="020B0604020202020204" pitchFamily="34" charset="0"/>
              </a:rPr>
              <a:t>The Commissioner is required to adopt procedures for the use of restraint and time-out by a school district employee, volunteer, or an independent contractor of a district, in the case of a student with a disability receiving special education services.</a:t>
            </a: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29</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 </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08533" y="1118101"/>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by adding § 37.0021 (j)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Update Student Code of Conduct.</a:t>
            </a:r>
          </a:p>
          <a:p>
            <a:pPr>
              <a:spcBef>
                <a:spcPts val="0"/>
              </a:spcBef>
              <a:spcAft>
                <a:spcPts val="400"/>
              </a:spcAft>
              <a:buSzPct val="100000"/>
            </a:pPr>
            <a:r>
              <a:rPr lang="en-US" sz="1051">
                <a:latin typeface="Arial" panose="020B0604020202020204" pitchFamily="34" charset="0"/>
                <a:cs typeface="Arial" panose="020B0604020202020204" pitchFamily="34" charset="0"/>
              </a:rPr>
              <a:t>Train law enforcement and any employees assigned security related duties.</a:t>
            </a:r>
          </a:p>
          <a:p>
            <a:pPr marL="0" indent="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a:t>
            </a:r>
          </a:p>
          <a:p>
            <a:pPr>
              <a:spcBef>
                <a:spcPts val="0"/>
              </a:spcBef>
              <a:spcAft>
                <a:spcPts val="400"/>
              </a:spcAft>
            </a:pPr>
            <a:r>
              <a:rPr lang="en-US" sz="1051">
                <a:latin typeface="Arial" panose="020B0604020202020204" pitchFamily="34" charset="0"/>
                <a:cs typeface="Arial" panose="020B0604020202020204" pitchFamily="34" charset="0"/>
              </a:rPr>
              <a:t>Students in grades pre-k-5 and school security personnel</a:t>
            </a:r>
          </a:p>
          <a:p>
            <a:pPr marL="0" indent="0">
              <a:buNone/>
            </a:pPr>
            <a:endParaRPr lang="en-US" sz="1051">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Senator West</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12" name="Graphic 11" descr="Medical with solid fill">
            <a:extLst>
              <a:ext uri="{FF2B5EF4-FFF2-40B4-BE49-F238E27FC236}">
                <a16:creationId xmlns:a16="http://schemas.microsoft.com/office/drawing/2014/main" id="{B41A265E-68A7-9204-7F95-4F133FF39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6402" y="79362"/>
            <a:ext cx="506624" cy="506624"/>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687" y="1108653"/>
            <a:ext cx="328183" cy="328183"/>
          </a:xfrm>
          <a:prstGeom prst="rect">
            <a:avLst/>
          </a:prstGeom>
        </p:spPr>
      </p:pic>
    </p:spTree>
    <p:extLst>
      <p:ext uri="{BB962C8B-B14F-4D97-AF65-F5344CB8AC3E}">
        <p14:creationId xmlns:p14="http://schemas.microsoft.com/office/powerpoint/2010/main" val="2550245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505DAB7-4610-552E-8E7B-B277D46548B7}"/>
              </a:ext>
            </a:extLst>
          </p:cNvPr>
          <p:cNvSpPr>
            <a:spLocks noGrp="1"/>
          </p:cNvSpPr>
          <p:nvPr>
            <p:ph type="sldNum" sz="quarter" idx="12"/>
          </p:nvPr>
        </p:nvSpPr>
        <p:spPr/>
        <p:txBody>
          <a:bodyPr/>
          <a:lstStyle/>
          <a:p>
            <a:fld id="{5CBB254D-182E-404A-804D-D98E6FDB1AF7}" type="slidenum">
              <a:rPr lang="en-US" smtClean="0"/>
              <a:t>3</a:t>
            </a:fld>
            <a:endParaRPr lang="en-US" dirty="0"/>
          </a:p>
        </p:txBody>
      </p:sp>
      <p:graphicFrame>
        <p:nvGraphicFramePr>
          <p:cNvPr id="14" name="Table 18">
            <a:extLst>
              <a:ext uri="{FF2B5EF4-FFF2-40B4-BE49-F238E27FC236}">
                <a16:creationId xmlns:a16="http://schemas.microsoft.com/office/drawing/2014/main" id="{B46AD142-5D16-84EA-8D79-3946340A6A14}"/>
              </a:ext>
            </a:extLst>
          </p:cNvPr>
          <p:cNvGraphicFramePr>
            <a:graphicFrameLocks noGrp="1"/>
          </p:cNvGraphicFramePr>
          <p:nvPr/>
        </p:nvGraphicFramePr>
        <p:xfrm>
          <a:off x="604378" y="863193"/>
          <a:ext cx="7932137" cy="4114800"/>
        </p:xfrm>
        <a:graphic>
          <a:graphicData uri="http://schemas.openxmlformats.org/drawingml/2006/table">
            <a:tbl>
              <a:tblPr firstRow="1" bandRow="1">
                <a:tableStyleId>{5C22544A-7EE6-4342-B048-85BDC9FD1C3A}</a:tableStyleId>
              </a:tblPr>
              <a:tblGrid>
                <a:gridCol w="694570">
                  <a:extLst>
                    <a:ext uri="{9D8B030D-6E8A-4147-A177-3AD203B41FA5}">
                      <a16:colId xmlns:a16="http://schemas.microsoft.com/office/drawing/2014/main" val="3162652342"/>
                    </a:ext>
                  </a:extLst>
                </a:gridCol>
                <a:gridCol w="848625">
                  <a:extLst>
                    <a:ext uri="{9D8B030D-6E8A-4147-A177-3AD203B41FA5}">
                      <a16:colId xmlns:a16="http://schemas.microsoft.com/office/drawing/2014/main" val="875902121"/>
                    </a:ext>
                  </a:extLst>
                </a:gridCol>
                <a:gridCol w="2042346">
                  <a:extLst>
                    <a:ext uri="{9D8B030D-6E8A-4147-A177-3AD203B41FA5}">
                      <a16:colId xmlns:a16="http://schemas.microsoft.com/office/drawing/2014/main" val="1592165069"/>
                    </a:ext>
                  </a:extLst>
                </a:gridCol>
                <a:gridCol w="556592">
                  <a:extLst>
                    <a:ext uri="{9D8B030D-6E8A-4147-A177-3AD203B41FA5}">
                      <a16:colId xmlns:a16="http://schemas.microsoft.com/office/drawing/2014/main" val="1942624791"/>
                    </a:ext>
                  </a:extLst>
                </a:gridCol>
                <a:gridCol w="710152">
                  <a:extLst>
                    <a:ext uri="{9D8B030D-6E8A-4147-A177-3AD203B41FA5}">
                      <a16:colId xmlns:a16="http://schemas.microsoft.com/office/drawing/2014/main" val="3658470772"/>
                    </a:ext>
                  </a:extLst>
                </a:gridCol>
                <a:gridCol w="840059">
                  <a:extLst>
                    <a:ext uri="{9D8B030D-6E8A-4147-A177-3AD203B41FA5}">
                      <a16:colId xmlns:a16="http://schemas.microsoft.com/office/drawing/2014/main" val="964689781"/>
                    </a:ext>
                  </a:extLst>
                </a:gridCol>
                <a:gridCol w="2239793">
                  <a:extLst>
                    <a:ext uri="{9D8B030D-6E8A-4147-A177-3AD203B41FA5}">
                      <a16:colId xmlns:a16="http://schemas.microsoft.com/office/drawing/2014/main" val="3497054922"/>
                    </a:ext>
                  </a:extLst>
                </a:gridCol>
              </a:tblGrid>
              <a:tr h="265258">
                <a:tc>
                  <a:txBody>
                    <a:bodyPr/>
                    <a:lstStyle/>
                    <a:p>
                      <a:r>
                        <a:rPr lang="en-US" sz="1200" dirty="0">
                          <a:latin typeface="Arial" panose="020B0604020202020204" pitchFamily="34" charset="0"/>
                          <a:cs typeface="Arial" panose="020B0604020202020204" pitchFamily="34" charset="0"/>
                        </a:rPr>
                        <a:t>Slide #</a:t>
                      </a:r>
                    </a:p>
                  </a:txBody>
                  <a:tcPr>
                    <a:lnL w="9525" cap="flat" cmpd="sng" algn="ctr">
                      <a:noFill/>
                      <a:prstDash val="dash"/>
                      <a:round/>
                      <a:headEnd type="none" w="med" len="med"/>
                      <a:tailEnd type="none" w="med" len="med"/>
                    </a:lnL>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1200" dirty="0">
                          <a:latin typeface="Arial" panose="020B0604020202020204" pitchFamily="34" charset="0"/>
                          <a:cs typeface="Arial" panose="020B0604020202020204" pitchFamily="34" charset="0"/>
                        </a:rPr>
                        <a:t>Bill #</a:t>
                      </a:r>
                    </a:p>
                  </a:txBody>
                  <a:tcPr>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1200" dirty="0">
                          <a:latin typeface="Arial" panose="020B0604020202020204" pitchFamily="34" charset="0"/>
                          <a:cs typeface="Arial" panose="020B0604020202020204" pitchFamily="34" charset="0"/>
                        </a:rPr>
                        <a:t>Bill Description</a:t>
                      </a:r>
                    </a:p>
                  </a:txBody>
                  <a:tcPr>
                    <a:lnR w="12700" cmpd="sng">
                      <a:noFill/>
                    </a:lnR>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endParaRPr lang="en-US" sz="1200" dirty="0">
                        <a:latin typeface="Arial" panose="020B0604020202020204" pitchFamily="34" charset="0"/>
                        <a:cs typeface="Arial" panose="020B0604020202020204" pitchFamily="34" charset="0"/>
                      </a:endParaRPr>
                    </a:p>
                  </a:txBody>
                  <a:tcPr>
                    <a:lnL w="12700" cmpd="sng">
                      <a:noFill/>
                    </a:lnL>
                    <a:lnR w="12700" cmpd="sng">
                      <a:noFill/>
                    </a:lnR>
                    <a:lnT w="9525" cap="flat" cmpd="sng" algn="ctr">
                      <a:no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latin typeface="Arial" panose="020B0604020202020204" pitchFamily="34" charset="0"/>
                          <a:cs typeface="Arial" panose="020B0604020202020204" pitchFamily="34" charset="0"/>
                        </a:rPr>
                        <a:t>Slide #</a:t>
                      </a:r>
                    </a:p>
                  </a:txBody>
                  <a:tcPr>
                    <a:lnL w="12700" cmpd="sng">
                      <a:noFill/>
                    </a:lnL>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1200" dirty="0">
                          <a:latin typeface="Arial" panose="020B0604020202020204" pitchFamily="34" charset="0"/>
                          <a:cs typeface="Arial" panose="020B0604020202020204" pitchFamily="34" charset="0"/>
                        </a:rPr>
                        <a:t>Bill #</a:t>
                      </a:r>
                    </a:p>
                  </a:txBody>
                  <a:tcPr>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1200" dirty="0">
                          <a:latin typeface="Arial" panose="020B0604020202020204" pitchFamily="34" charset="0"/>
                          <a:cs typeface="Arial" panose="020B0604020202020204" pitchFamily="34" charset="0"/>
                        </a:rPr>
                        <a:t>Bill Description</a:t>
                      </a:r>
                    </a:p>
                  </a:txBody>
                  <a:tcPr>
                    <a:lnR w="9525" cap="flat" cmpd="sng" algn="ctr">
                      <a:noFill/>
                      <a:prstDash val="dash"/>
                      <a:round/>
                      <a:headEnd type="none" w="med" len="med"/>
                      <a:tailEnd type="none" w="med" len="med"/>
                    </a:lnR>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948662173"/>
                  </a:ext>
                </a:extLst>
              </a:tr>
              <a:tr h="263496">
                <a:tc>
                  <a:txBody>
                    <a:bodyPr/>
                    <a:lstStyle/>
                    <a:p>
                      <a:r>
                        <a:rPr lang="en-US" sz="1200" b="0" dirty="0">
                          <a:latin typeface="Arial" panose="020B0604020202020204" pitchFamily="34" charset="0"/>
                          <a:cs typeface="Arial" panose="020B0604020202020204" pitchFamily="34" charset="0"/>
                        </a:rPr>
                        <a:t>10</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dirty="0">
                          <a:latin typeface="Arial" panose="020B0604020202020204" pitchFamily="34" charset="0"/>
                          <a:cs typeface="Arial" panose="020B0604020202020204" pitchFamily="34" charset="0"/>
                        </a:rPr>
                        <a:t>HB 3</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dirty="0">
                          <a:latin typeface="Arial" panose="020B0604020202020204" pitchFamily="34" charset="0"/>
                          <a:cs typeface="Arial" panose="020B0604020202020204" pitchFamily="34" charset="0"/>
                        </a:rPr>
                        <a:t>School Safety </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no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latin typeface="Arial" panose="020B0604020202020204" pitchFamily="34" charset="0"/>
                          <a:cs typeface="Arial" panose="020B0604020202020204" pitchFamily="34" charset="0"/>
                        </a:rPr>
                        <a:t>24</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dirty="0">
                          <a:latin typeface="Arial" panose="020B0604020202020204" pitchFamily="34" charset="0"/>
                          <a:cs typeface="Arial" panose="020B0604020202020204" pitchFamily="34" charset="0"/>
                        </a:rPr>
                        <a:t>HB 3908</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Fentanyl Prevention</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2954826182"/>
                  </a:ext>
                </a:extLst>
              </a:tr>
              <a:tr h="263496">
                <a:tc>
                  <a:txBody>
                    <a:bodyPr/>
                    <a:lstStyle/>
                    <a:p>
                      <a:r>
                        <a:rPr lang="en-US" sz="1200" b="0" dirty="0">
                          <a:latin typeface="Arial" panose="020B0604020202020204" pitchFamily="34" charset="0"/>
                          <a:cs typeface="Arial" panose="020B0604020202020204" pitchFamily="34" charset="0"/>
                        </a:rPr>
                        <a:t>11</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dirty="0">
                          <a:latin typeface="Arial" panose="020B0604020202020204" pitchFamily="34" charset="0"/>
                          <a:cs typeface="Arial" panose="020B0604020202020204" pitchFamily="34" charset="0"/>
                        </a:rPr>
                        <a:t>HB 18</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Electronic Security</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latin typeface="Arial" panose="020B0604020202020204" pitchFamily="34" charset="0"/>
                          <a:cs typeface="Arial" panose="020B0604020202020204" pitchFamily="34" charset="0"/>
                        </a:rPr>
                        <a:t>25</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dirty="0">
                          <a:latin typeface="Arial" panose="020B0604020202020204" pitchFamily="34" charset="0"/>
                          <a:cs typeface="Arial" panose="020B0604020202020204" pitchFamily="34" charset="0"/>
                        </a:rPr>
                        <a:t>HB 4375</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dirty="0">
                          <a:latin typeface="Arial" panose="020B0604020202020204" pitchFamily="34" charset="0"/>
                          <a:cs typeface="Arial" panose="020B0604020202020204" pitchFamily="34" charset="0"/>
                        </a:rPr>
                        <a:t>CPR &amp; AED Training</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895207716"/>
                  </a:ext>
                </a:extLst>
              </a:tr>
              <a:tr h="263496">
                <a:tc>
                  <a:txBody>
                    <a:bodyPr/>
                    <a:lstStyle/>
                    <a:p>
                      <a:r>
                        <a:rPr lang="en-US" sz="1200" b="0" dirty="0">
                          <a:latin typeface="Arial" panose="020B0604020202020204" pitchFamily="34" charset="0"/>
                          <a:cs typeface="Arial" panose="020B0604020202020204" pitchFamily="34" charset="0"/>
                        </a:rPr>
                        <a:t>12</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dirty="0">
                          <a:latin typeface="Arial" panose="020B0604020202020204" pitchFamily="34" charset="0"/>
                          <a:cs typeface="Arial" panose="020B0604020202020204" pitchFamily="34" charset="0"/>
                        </a:rPr>
                        <a:t>HB 63</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Child Abuse</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26</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HB 4906</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School Peace Officers</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2184516234"/>
                  </a:ext>
                </a:extLst>
              </a:tr>
              <a:tr h="263496">
                <a:tc>
                  <a:txBody>
                    <a:bodyPr/>
                    <a:lstStyle/>
                    <a:p>
                      <a:r>
                        <a:rPr lang="en-US" sz="1200" b="0" dirty="0">
                          <a:latin typeface="Arial" panose="020B0604020202020204" pitchFamily="34" charset="0"/>
                          <a:cs typeface="Arial" panose="020B0604020202020204" pitchFamily="34" charset="0"/>
                        </a:rPr>
                        <a:t>13</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dirty="0">
                          <a:latin typeface="Arial" panose="020B0604020202020204" pitchFamily="34" charset="0"/>
                          <a:cs typeface="Arial" panose="020B0604020202020204" pitchFamily="34" charset="0"/>
                        </a:rPr>
                        <a:t>HB 114</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dirty="0">
                          <a:latin typeface="Arial" panose="020B0604020202020204" pitchFamily="34" charset="0"/>
                          <a:cs typeface="Arial" panose="020B0604020202020204" pitchFamily="34" charset="0"/>
                        </a:rPr>
                        <a:t>Marijuana &amp; E-Cigarettes </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latin typeface="Arial" panose="020B0604020202020204" pitchFamily="34" charset="0"/>
                          <a:cs typeface="Arial" panose="020B0604020202020204" pitchFamily="34" charset="0"/>
                        </a:rPr>
                        <a:t>27</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dirty="0">
                          <a:latin typeface="Arial" panose="020B0604020202020204" pitchFamily="34" charset="0"/>
                          <a:cs typeface="Arial" panose="020B0604020202020204" pitchFamily="34" charset="0"/>
                        </a:rPr>
                        <a:t>SB 29</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dirty="0">
                          <a:latin typeface="Arial" panose="020B0604020202020204" pitchFamily="34" charset="0"/>
                          <a:cs typeface="Arial" panose="020B0604020202020204" pitchFamily="34" charset="0"/>
                        </a:rPr>
                        <a:t>Covid-19 Vaccine Mandates</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1212986437"/>
                  </a:ext>
                </a:extLst>
              </a:tr>
              <a:tr h="263496">
                <a:tc>
                  <a:txBody>
                    <a:bodyPr/>
                    <a:lstStyle/>
                    <a:p>
                      <a:r>
                        <a:rPr lang="en-US" sz="1200" b="0" dirty="0">
                          <a:latin typeface="Arial" panose="020B0604020202020204" pitchFamily="34" charset="0"/>
                          <a:cs typeface="Arial" panose="020B0604020202020204" pitchFamily="34" charset="0"/>
                        </a:rPr>
                        <a:t>14</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dirty="0">
                          <a:latin typeface="Arial" panose="020B0604020202020204" pitchFamily="34" charset="0"/>
                          <a:cs typeface="Arial" panose="020B0604020202020204" pitchFamily="34" charset="0"/>
                        </a:rPr>
                        <a:t>HB 473</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dirty="0">
                          <a:latin typeface="Arial" panose="020B0604020202020204" pitchFamily="34" charset="0"/>
                          <a:cs typeface="Arial" panose="020B0604020202020204" pitchFamily="34" charset="0"/>
                        </a:rPr>
                        <a:t>Threat Assessment</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latin typeface="Arial" panose="020B0604020202020204" pitchFamily="34" charset="0"/>
                          <a:cs typeface="Arial" panose="020B0604020202020204" pitchFamily="34" charset="0"/>
                        </a:rPr>
                        <a:t>28</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dirty="0">
                          <a:latin typeface="Arial" panose="020B0604020202020204" pitchFamily="34" charset="0"/>
                          <a:cs typeface="Arial" panose="020B0604020202020204" pitchFamily="34" charset="0"/>
                        </a:rPr>
                        <a:t>SB 37</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dirty="0">
                          <a:latin typeface="Arial" panose="020B0604020202020204" pitchFamily="34" charset="0"/>
                          <a:cs typeface="Arial" panose="020B0604020202020204" pitchFamily="34" charset="0"/>
                        </a:rPr>
                        <a:t>Hazing</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2733498116"/>
                  </a:ext>
                </a:extLst>
              </a:tr>
              <a:tr h="263496">
                <a:tc>
                  <a:txBody>
                    <a:bodyPr/>
                    <a:lstStyle/>
                    <a:p>
                      <a:r>
                        <a:rPr lang="en-US" sz="1200" b="0" dirty="0">
                          <a:latin typeface="Arial" panose="020B0604020202020204" pitchFamily="34" charset="0"/>
                          <a:cs typeface="Arial" panose="020B0604020202020204" pitchFamily="34" charset="0"/>
                        </a:rPr>
                        <a:t>15</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dirty="0">
                          <a:latin typeface="Arial" panose="020B0604020202020204" pitchFamily="34" charset="0"/>
                          <a:cs typeface="Arial" panose="020B0604020202020204" pitchFamily="34" charset="0"/>
                        </a:rPr>
                        <a:t>HB 567</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Hair Texture</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29</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SB 133</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Student Physical Restraint</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3625873672"/>
                  </a:ext>
                </a:extLst>
              </a:tr>
              <a:tr h="263496">
                <a:tc>
                  <a:txBody>
                    <a:bodyPr/>
                    <a:lstStyle/>
                    <a:p>
                      <a:r>
                        <a:rPr lang="en-US" sz="1200" b="0" dirty="0">
                          <a:latin typeface="Arial" panose="020B0604020202020204" pitchFamily="34" charset="0"/>
                          <a:cs typeface="Arial" panose="020B0604020202020204" pitchFamily="34" charset="0"/>
                        </a:rPr>
                        <a:t>16</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dirty="0">
                          <a:latin typeface="Arial" panose="020B0604020202020204" pitchFamily="34" charset="0"/>
                          <a:cs typeface="Arial" panose="020B0604020202020204" pitchFamily="34" charset="0"/>
                        </a:rPr>
                        <a:t>HB 1002</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Concussion Oversight</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30</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SB 294</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Respiratory Distress</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4060016917"/>
                  </a:ext>
                </a:extLst>
              </a:tr>
              <a:tr h="263496">
                <a:tc>
                  <a:txBody>
                    <a:bodyPr/>
                    <a:lstStyle/>
                    <a:p>
                      <a:r>
                        <a:rPr lang="en-US" sz="1200" b="0" dirty="0">
                          <a:latin typeface="Arial" panose="020B0604020202020204" pitchFamily="34" charset="0"/>
                          <a:cs typeface="Arial" panose="020B0604020202020204" pitchFamily="34" charset="0"/>
                        </a:rPr>
                        <a:t>17</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dirty="0">
                          <a:latin typeface="Arial" panose="020B0604020202020204" pitchFamily="34" charset="0"/>
                          <a:cs typeface="Arial" panose="020B0604020202020204" pitchFamily="34" charset="0"/>
                        </a:rPr>
                        <a:t>HB 1297</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Vision Screenings</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31</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SB 629</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Opioid Antagonists</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3160708397"/>
                  </a:ext>
                </a:extLst>
              </a:tr>
              <a:tr h="263496">
                <a:tc>
                  <a:txBody>
                    <a:bodyPr/>
                    <a:lstStyle/>
                    <a:p>
                      <a:r>
                        <a:rPr lang="en-US" sz="1200" b="0" dirty="0">
                          <a:latin typeface="Arial" panose="020B0604020202020204" pitchFamily="34" charset="0"/>
                          <a:cs typeface="Arial" panose="020B0604020202020204" pitchFamily="34" charset="0"/>
                        </a:rPr>
                        <a:t>18</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dirty="0">
                          <a:latin typeface="Arial" panose="020B0604020202020204" pitchFamily="34" charset="0"/>
                          <a:cs typeface="Arial" panose="020B0604020202020204" pitchFamily="34" charset="0"/>
                        </a:rPr>
                        <a:t>HB 1760</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Prohibited Weapons</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32</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SB 763</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Use of Chaplains</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3631415496"/>
                  </a:ext>
                </a:extLst>
              </a:tr>
              <a:tr h="263496">
                <a:tc>
                  <a:txBody>
                    <a:bodyPr/>
                    <a:lstStyle/>
                    <a:p>
                      <a:r>
                        <a:rPr lang="en-US" sz="1200" b="0" dirty="0">
                          <a:latin typeface="Arial" panose="020B0604020202020204" pitchFamily="34" charset="0"/>
                          <a:cs typeface="Arial" panose="020B0604020202020204" pitchFamily="34" charset="0"/>
                        </a:rPr>
                        <a:t>19</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dirty="0">
                          <a:latin typeface="Arial" panose="020B0604020202020204" pitchFamily="34" charset="0"/>
                          <a:cs typeface="Arial" panose="020B0604020202020204" pitchFamily="34" charset="0"/>
                        </a:rPr>
                        <a:t>HB 1905</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dirty="0">
                          <a:latin typeface="Arial" panose="020B0604020202020204" pitchFamily="34" charset="0"/>
                          <a:cs typeface="Arial" panose="020B0604020202020204" pitchFamily="34" charset="0"/>
                        </a:rPr>
                        <a:t>Child-Care Safety</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latin typeface="Arial" panose="020B0604020202020204" pitchFamily="34" charset="0"/>
                          <a:cs typeface="Arial" panose="020B0604020202020204" pitchFamily="34" charset="0"/>
                        </a:rPr>
                        <a:t>33</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dirty="0">
                          <a:latin typeface="Arial" panose="020B0604020202020204" pitchFamily="34" charset="0"/>
                          <a:cs typeface="Arial" panose="020B0604020202020204" pitchFamily="34" charset="0"/>
                        </a:rPr>
                        <a:t>SB 838</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dirty="0">
                          <a:latin typeface="Arial" panose="020B0604020202020204" pitchFamily="34" charset="0"/>
                          <a:cs typeface="Arial" panose="020B0604020202020204" pitchFamily="34" charset="0"/>
                        </a:rPr>
                        <a:t>Panic Alert Devices</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3812094963"/>
                  </a:ext>
                </a:extLst>
              </a:tr>
              <a:tr h="263496">
                <a:tc>
                  <a:txBody>
                    <a:bodyPr/>
                    <a:lstStyle/>
                    <a:p>
                      <a:r>
                        <a:rPr lang="en-US" sz="1200" b="0" dirty="0">
                          <a:latin typeface="Arial" panose="020B0604020202020204" pitchFamily="34" charset="0"/>
                          <a:cs typeface="Arial" panose="020B0604020202020204" pitchFamily="34" charset="0"/>
                        </a:rPr>
                        <a:t>20</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dirty="0">
                          <a:latin typeface="Arial" panose="020B0604020202020204" pitchFamily="34" charset="0"/>
                          <a:cs typeface="Arial" panose="020B0604020202020204" pitchFamily="34" charset="0"/>
                        </a:rPr>
                        <a:t>HB 2484</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Referee Safety</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34</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SB 999</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Active Shooter Training</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3564300459"/>
                  </a:ext>
                </a:extLst>
              </a:tr>
              <a:tr h="263496">
                <a:tc>
                  <a:txBody>
                    <a:bodyPr/>
                    <a:lstStyle/>
                    <a:p>
                      <a:r>
                        <a:rPr lang="en-US" sz="1200" b="0" dirty="0">
                          <a:latin typeface="Arial" panose="020B0604020202020204" pitchFamily="34" charset="0"/>
                          <a:cs typeface="Arial" panose="020B0604020202020204" pitchFamily="34" charset="0"/>
                        </a:rPr>
                        <a:t>21</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dirty="0">
                          <a:latin typeface="Arial" panose="020B0604020202020204" pitchFamily="34" charset="0"/>
                          <a:cs typeface="Arial" panose="020B0604020202020204" pitchFamily="34" charset="0"/>
                        </a:rPr>
                        <a:t>HB 2495</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Athletic Trainers</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35</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SB 1506</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Seizure Management</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525998799"/>
                  </a:ext>
                </a:extLst>
              </a:tr>
              <a:tr h="263496">
                <a:tc>
                  <a:txBody>
                    <a:bodyPr/>
                    <a:lstStyle/>
                    <a:p>
                      <a:r>
                        <a:rPr lang="en-US" sz="1200" b="0" dirty="0">
                          <a:latin typeface="Arial" panose="020B0604020202020204" pitchFamily="34" charset="0"/>
                          <a:cs typeface="Arial" panose="020B0604020202020204" pitchFamily="34" charset="0"/>
                        </a:rPr>
                        <a:t>22</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dirty="0">
                          <a:latin typeface="Arial" panose="020B0604020202020204" pitchFamily="34" charset="0"/>
                          <a:cs typeface="Arial" panose="020B0604020202020204" pitchFamily="34" charset="0"/>
                        </a:rPr>
                        <a:t>HB 2512</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Athletic Trainers</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36</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SB 1720</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Threat Assessment</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06207595"/>
                  </a:ext>
                </a:extLst>
              </a:tr>
              <a:tr h="263496">
                <a:tc>
                  <a:txBody>
                    <a:bodyPr/>
                    <a:lstStyle/>
                    <a:p>
                      <a:r>
                        <a:rPr lang="en-US" sz="1200" b="0" dirty="0">
                          <a:latin typeface="Arial" panose="020B0604020202020204" pitchFamily="34" charset="0"/>
                          <a:cs typeface="Arial" panose="020B0604020202020204" pitchFamily="34" charset="0"/>
                        </a:rPr>
                        <a:t>23</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9525" cap="flat" cmpd="sng" algn="ctr">
                      <a:noFill/>
                      <a:prstDash val="dash"/>
                      <a:round/>
                      <a:headEnd type="none" w="med" len="med"/>
                      <a:tailEnd type="none" w="med" len="med"/>
                    </a:lnB>
                    <a:solidFill>
                      <a:schemeClr val="bg2"/>
                    </a:solidFill>
                  </a:tcPr>
                </a:tc>
                <a:tc>
                  <a:txBody>
                    <a:bodyPr/>
                    <a:lstStyle/>
                    <a:p>
                      <a:r>
                        <a:rPr lang="en-US" sz="1200" dirty="0">
                          <a:latin typeface="Arial" panose="020B0604020202020204" pitchFamily="34" charset="0"/>
                          <a:cs typeface="Arial" panose="020B0604020202020204" pitchFamily="34" charset="0"/>
                        </a:rPr>
                        <a:t>HB 3623</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9525" cap="flat" cmpd="sng" algn="ctr">
                      <a:no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School Marshal Sharing</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9525" cap="flat" cmpd="sng" algn="ctr">
                      <a:no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37</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noFill/>
                      <a:prstDash val="solid"/>
                      <a:round/>
                      <a:headEnd type="none" w="med" len="med"/>
                      <a:tailEnd type="none" w="med" len="med"/>
                    </a:lnT>
                    <a:lnB w="9525" cap="flat" cmpd="sng" algn="ctr">
                      <a:noFill/>
                      <a:prstDash val="dash"/>
                      <a:round/>
                      <a:headEnd type="none" w="med" len="med"/>
                      <a:tailEnd type="none" w="med" len="med"/>
                    </a:lnB>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SB 2069</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noFill/>
                      <a:prstDash val="solid"/>
                      <a:round/>
                      <a:headEnd type="none" w="med" len="med"/>
                      <a:tailEnd type="none" w="med" len="med"/>
                    </a:lnT>
                    <a:lnB w="9525" cap="flat" cmpd="sng" algn="ctr">
                      <a:noFill/>
                      <a:prstDash val="dash"/>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Human Trafficking</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9525"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31234633"/>
                  </a:ext>
                </a:extLst>
              </a:tr>
            </a:tbl>
          </a:graphicData>
        </a:graphic>
      </p:graphicFrame>
      <p:sp>
        <p:nvSpPr>
          <p:cNvPr id="25" name="Title 1">
            <a:extLst>
              <a:ext uri="{FF2B5EF4-FFF2-40B4-BE49-F238E27FC236}">
                <a16:creationId xmlns:a16="http://schemas.microsoft.com/office/drawing/2014/main" id="{7066D0A9-D644-E931-2DB4-3C4005693358}"/>
              </a:ext>
            </a:extLst>
          </p:cNvPr>
          <p:cNvSpPr txBox="1">
            <a:spLocks/>
          </p:cNvSpPr>
          <p:nvPr/>
        </p:nvSpPr>
        <p:spPr>
          <a:xfrm>
            <a:off x="576030" y="276288"/>
            <a:ext cx="7897284" cy="58690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100" dirty="0">
                <a:solidFill>
                  <a:schemeClr val="tx2"/>
                </a:solidFill>
                <a:latin typeface="Arial" panose="020B0604020202020204" pitchFamily="34" charset="0"/>
                <a:cs typeface="Arial" panose="020B0604020202020204" pitchFamily="34" charset="0"/>
              </a:rPr>
              <a:t>School Safety and Security &amp; Student Health</a:t>
            </a:r>
          </a:p>
        </p:txBody>
      </p:sp>
      <p:sp>
        <p:nvSpPr>
          <p:cNvPr id="26" name="Right Triangle 25">
            <a:extLst>
              <a:ext uri="{FF2B5EF4-FFF2-40B4-BE49-F238E27FC236}">
                <a16:creationId xmlns:a16="http://schemas.microsoft.com/office/drawing/2014/main" id="{8E1FDF24-12A4-44F3-6899-6F9399DDECFF}"/>
              </a:ext>
            </a:extLst>
          </p:cNvPr>
          <p:cNvSpPr/>
          <p:nvPr/>
        </p:nvSpPr>
        <p:spPr>
          <a:xfrm rot="10800000">
            <a:off x="7926915" y="-12784"/>
            <a:ext cx="1219200" cy="1180673"/>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dirty="0"/>
              <a:t> </a:t>
            </a:r>
          </a:p>
        </p:txBody>
      </p:sp>
      <p:pic>
        <p:nvPicPr>
          <p:cNvPr id="27" name="Graphic 26" descr="Medical with solid fill">
            <a:extLst>
              <a:ext uri="{FF2B5EF4-FFF2-40B4-BE49-F238E27FC236}">
                <a16:creationId xmlns:a16="http://schemas.microsoft.com/office/drawing/2014/main" id="{EE340024-D947-F1FF-B5C5-B1E46DD2C0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60788" y="234810"/>
            <a:ext cx="352759" cy="352759"/>
          </a:xfrm>
          <a:prstGeom prst="rect">
            <a:avLst/>
          </a:prstGeom>
        </p:spPr>
      </p:pic>
    </p:spTree>
    <p:extLst>
      <p:ext uri="{BB962C8B-B14F-4D97-AF65-F5344CB8AC3E}">
        <p14:creationId xmlns:p14="http://schemas.microsoft.com/office/powerpoint/2010/main" val="3615880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SB 294</a:t>
            </a:r>
            <a:r>
              <a:rPr lang="en-US" sz="2100">
                <a:solidFill>
                  <a:schemeClr val="tx2"/>
                </a:solidFill>
                <a:latin typeface="Arial" panose="020B0604020202020204" pitchFamily="34" charset="0"/>
                <a:cs typeface="Arial" panose="020B0604020202020204" pitchFamily="34" charset="0"/>
              </a:rPr>
              <a:t>: Use of Epinephrine Auto-Injectors on School Campuses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The State Health Commissioner must establish an advisory committee to examine and review the administration of medication for respiratory distress to a person experiencing respiratory distress on school campuses. </a:t>
            </a:r>
          </a:p>
          <a:p>
            <a:pPr marL="228600" indent="-228600">
              <a:spcBef>
                <a:spcPts val="0"/>
              </a:spcBef>
              <a:spcAft>
                <a:spcPts val="400"/>
              </a:spcAft>
            </a:pPr>
            <a:r>
              <a:rPr lang="en-US" sz="1051">
                <a:latin typeface="Arial" panose="020B0604020202020204" pitchFamily="34" charset="0"/>
                <a:cs typeface="Arial" panose="020B0604020202020204" pitchFamily="34" charset="0"/>
              </a:rPr>
              <a:t>Authorizes school districts, open-enrollment charter schools and private schools to </a:t>
            </a:r>
            <a:r>
              <a:rPr lang="en-US" sz="1051" b="1">
                <a:solidFill>
                  <a:schemeClr val="tx2"/>
                </a:solidFill>
                <a:latin typeface="Arial" panose="020B0604020202020204" pitchFamily="34" charset="0"/>
                <a:cs typeface="Arial" panose="020B0604020202020204" pitchFamily="34" charset="0"/>
              </a:rPr>
              <a:t>adopt policy regarding the maintenance, administration and disposal of medication for respiratory distress. </a:t>
            </a:r>
            <a:r>
              <a:rPr lang="en-US" sz="1051">
                <a:latin typeface="Arial" panose="020B0604020202020204" pitchFamily="34" charset="0"/>
                <a:cs typeface="Arial" panose="020B0604020202020204" pitchFamily="34" charset="0"/>
              </a:rPr>
              <a:t>Employees other than a school nurse can now have approved authorization. </a:t>
            </a:r>
          </a:p>
          <a:p>
            <a:pPr marL="228600" indent="-228600">
              <a:spcBef>
                <a:spcPts val="0"/>
              </a:spcBef>
              <a:spcAft>
                <a:spcPts val="400"/>
              </a:spcAft>
            </a:pPr>
            <a:r>
              <a:rPr lang="en-US" sz="1051">
                <a:latin typeface="Arial" panose="020B0604020202020204" pitchFamily="34" charset="0"/>
                <a:cs typeface="Arial" panose="020B0604020202020204" pitchFamily="34" charset="0"/>
              </a:rPr>
              <a:t>If approved, </a:t>
            </a:r>
            <a:r>
              <a:rPr lang="en-US" sz="1051" b="1">
                <a:solidFill>
                  <a:schemeClr val="tx2"/>
                </a:solidFill>
                <a:latin typeface="Arial" panose="020B0604020202020204" pitchFamily="34" charset="0"/>
                <a:cs typeface="Arial" panose="020B0604020202020204" pitchFamily="34" charset="0"/>
              </a:rPr>
              <a:t>policy may allow authorized and trained school personnel and/or volunteers to administer medication for respiratory distress </a:t>
            </a:r>
            <a:r>
              <a:rPr lang="en-US" sz="1051">
                <a:latin typeface="Arial" panose="020B0604020202020204" pitchFamily="34" charset="0"/>
                <a:cs typeface="Arial" panose="020B0604020202020204" pitchFamily="34" charset="0"/>
              </a:rPr>
              <a:t>to a person experiencing respiratory distress on a school campus, or at a school activity; Deletes existing text authorizing a school nurse to administer the prescription asthma medicine only at a school campus and only if provided written notification from a parent or guardian; Requires a minimum of 1 trained individual for each campus; Provides for secure storage of medication.</a:t>
            </a:r>
          </a:p>
          <a:p>
            <a:pPr marL="228600" indent="-228600">
              <a:spcBef>
                <a:spcPts val="0"/>
              </a:spcBef>
              <a:spcAft>
                <a:spcPts val="400"/>
              </a:spcAft>
            </a:pPr>
            <a:r>
              <a:rPr lang="en-US" sz="1051">
                <a:latin typeface="Arial" panose="020B0604020202020204" pitchFamily="34" charset="0"/>
                <a:cs typeface="Arial" panose="020B0604020202020204" pitchFamily="34" charset="0"/>
              </a:rPr>
              <a:t>Requires </a:t>
            </a:r>
            <a:r>
              <a:rPr lang="en-US" sz="1051" b="1">
                <a:solidFill>
                  <a:schemeClr val="tx2"/>
                </a:solidFill>
                <a:latin typeface="Arial" panose="020B0604020202020204" pitchFamily="34" charset="0"/>
                <a:cs typeface="Arial" panose="020B0604020202020204" pitchFamily="34" charset="0"/>
              </a:rPr>
              <a:t>specific training to gain authorization</a:t>
            </a:r>
            <a:r>
              <a:rPr lang="en-US" sz="1051">
                <a:latin typeface="Arial" panose="020B0604020202020204" pitchFamily="34" charset="0"/>
                <a:cs typeface="Arial" panose="020B0604020202020204" pitchFamily="34" charset="0"/>
              </a:rPr>
              <a:t> to administer medication for respiratory distress.</a:t>
            </a:r>
          </a:p>
          <a:p>
            <a:pPr marL="228600" indent="-228600">
              <a:spcBef>
                <a:spcPts val="0"/>
              </a:spcBef>
              <a:spcAft>
                <a:spcPts val="400"/>
              </a:spcAft>
            </a:pPr>
            <a:r>
              <a:rPr lang="en-US" sz="1051">
                <a:latin typeface="Arial" panose="020B0604020202020204" pitchFamily="34" charset="0"/>
                <a:cs typeface="Arial" panose="020B0604020202020204" pitchFamily="34" charset="0"/>
              </a:rPr>
              <a:t>Requires extensive notification and reporting after administration of medication for respiratory distress. </a:t>
            </a: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30</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08533" y="1118101"/>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 38.207, § 38.208 and adds § 38.2091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Board of trustees needs to consider policy adoption.</a:t>
            </a:r>
          </a:p>
          <a:p>
            <a:pPr>
              <a:spcBef>
                <a:spcPts val="0"/>
              </a:spcBef>
              <a:spcAft>
                <a:spcPts val="400"/>
              </a:spcAft>
              <a:buSzPct val="100000"/>
            </a:pPr>
            <a:r>
              <a:rPr lang="en-US" sz="1051">
                <a:latin typeface="Arial" panose="020B0604020202020204" pitchFamily="34" charset="0"/>
                <a:cs typeface="Arial" panose="020B0604020202020204" pitchFamily="34" charset="0"/>
              </a:rPr>
              <a:t>Inform parents, students, and all staff if new policy is adopted. </a:t>
            </a:r>
          </a:p>
          <a:p>
            <a:pPr>
              <a:spcBef>
                <a:spcPts val="0"/>
              </a:spcBef>
              <a:spcAft>
                <a:spcPts val="400"/>
              </a:spcAft>
              <a:buSzPct val="100000"/>
            </a:pPr>
            <a:r>
              <a:rPr lang="en-US" sz="1051">
                <a:latin typeface="Arial" panose="020B0604020202020204" pitchFamily="34" charset="0"/>
                <a:cs typeface="Arial" panose="020B0604020202020204" pitchFamily="34" charset="0"/>
              </a:rPr>
              <a:t>Train school staff as appropriate.</a:t>
            </a:r>
          </a:p>
          <a:p>
            <a:pPr marL="0" indent="0">
              <a:spcBef>
                <a:spcPts val="0"/>
              </a:spcBef>
              <a:spcAft>
                <a:spcPts val="400"/>
              </a:spcAft>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 </a:t>
            </a:r>
          </a:p>
          <a:p>
            <a:pPr>
              <a:spcBef>
                <a:spcPts val="0"/>
              </a:spcBef>
              <a:spcAft>
                <a:spcPts val="400"/>
              </a:spcAft>
            </a:pPr>
            <a:r>
              <a:rPr lang="en-US" sz="1051">
                <a:latin typeface="Arial" panose="020B0604020202020204" pitchFamily="34" charset="0"/>
                <a:cs typeface="Arial" panose="020B0604020202020204" pitchFamily="34" charset="0"/>
              </a:rPr>
              <a:t>Authorized nurses, other school employees and volunteers, students </a:t>
            </a:r>
          </a:p>
          <a:p>
            <a:pPr marL="0" indent="0">
              <a:buNone/>
            </a:pPr>
            <a:endParaRPr lang="en-US" sz="1051">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Senator Johnson</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12" name="Graphic 11" descr="Medical with solid fill">
            <a:extLst>
              <a:ext uri="{FF2B5EF4-FFF2-40B4-BE49-F238E27FC236}">
                <a16:creationId xmlns:a16="http://schemas.microsoft.com/office/drawing/2014/main" id="{B41A265E-68A7-9204-7F95-4F133FF39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6402" y="79362"/>
            <a:ext cx="506624" cy="506624"/>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687" y="1108653"/>
            <a:ext cx="328183" cy="328183"/>
          </a:xfrm>
          <a:prstGeom prst="rect">
            <a:avLst/>
          </a:prstGeom>
        </p:spPr>
      </p:pic>
    </p:spTree>
    <p:extLst>
      <p:ext uri="{BB962C8B-B14F-4D97-AF65-F5344CB8AC3E}">
        <p14:creationId xmlns:p14="http://schemas.microsoft.com/office/powerpoint/2010/main" val="4146217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SB 629</a:t>
            </a:r>
            <a:r>
              <a:rPr lang="en-US" sz="2100">
                <a:solidFill>
                  <a:schemeClr val="tx2"/>
                </a:solidFill>
                <a:latin typeface="Arial" panose="020B0604020202020204" pitchFamily="34" charset="0"/>
                <a:cs typeface="Arial" panose="020B0604020202020204" pitchFamily="34" charset="0"/>
              </a:rPr>
              <a:t>: Opioid Antagonists on Public / Private School Campuses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Requires school districts and allows charter schools and private schools to adopt and implement </a:t>
            </a:r>
            <a:r>
              <a:rPr lang="en-US" sz="1051" b="1">
                <a:solidFill>
                  <a:schemeClr val="tx2"/>
                </a:solidFill>
                <a:latin typeface="Arial" panose="020B0604020202020204" pitchFamily="34" charset="0"/>
                <a:cs typeface="Arial" panose="020B0604020202020204" pitchFamily="34" charset="0"/>
              </a:rPr>
              <a:t>a policy regarding the maintenance, administration and disposal of opioid antagonists at each campus </a:t>
            </a:r>
            <a:r>
              <a:rPr lang="en-US" sz="1051">
                <a:latin typeface="Arial" panose="020B0604020202020204" pitchFamily="34" charset="0"/>
                <a:cs typeface="Arial" panose="020B0604020202020204" pitchFamily="34" charset="0"/>
              </a:rPr>
              <a:t>in the district that serves students in grades 6-12 and may adopt and implement such a policy at each campus in the district, including campuses serving students in a grade level below grade 6.</a:t>
            </a:r>
          </a:p>
          <a:p>
            <a:pPr marL="228600" indent="-228600">
              <a:spcBef>
                <a:spcPts val="0"/>
              </a:spcBef>
              <a:spcAft>
                <a:spcPts val="400"/>
              </a:spcAft>
            </a:pPr>
            <a:r>
              <a:rPr lang="en-US" sz="1051">
                <a:latin typeface="Arial" panose="020B0604020202020204" pitchFamily="34" charset="0"/>
                <a:cs typeface="Arial" panose="020B0604020202020204" pitchFamily="34" charset="0"/>
              </a:rPr>
              <a:t>Authorized and trained school personnel and volunteers </a:t>
            </a:r>
            <a:r>
              <a:rPr lang="en-US" sz="1051" b="1">
                <a:solidFill>
                  <a:schemeClr val="tx2"/>
                </a:solidFill>
                <a:latin typeface="Arial" panose="020B0604020202020204" pitchFamily="34" charset="0"/>
                <a:cs typeface="Arial" panose="020B0604020202020204" pitchFamily="34" charset="0"/>
              </a:rPr>
              <a:t>may administer an opioid antagonist </a:t>
            </a:r>
            <a:r>
              <a:rPr lang="en-US" sz="1051">
                <a:latin typeface="Arial" panose="020B0604020202020204" pitchFamily="34" charset="0"/>
                <a:cs typeface="Arial" panose="020B0604020202020204" pitchFamily="34" charset="0"/>
              </a:rPr>
              <a:t>to a person who is reasonably believed to be experiencing an opioid-related drug overdose</a:t>
            </a:r>
          </a:p>
          <a:p>
            <a:pPr marL="228600" indent="-228600">
              <a:spcBef>
                <a:spcPts val="0"/>
              </a:spcBef>
              <a:spcAft>
                <a:spcPts val="400"/>
              </a:spcAft>
            </a:pPr>
            <a:r>
              <a:rPr lang="en-US" sz="1051">
                <a:latin typeface="Arial" panose="020B0604020202020204" pitchFamily="34" charset="0"/>
                <a:cs typeface="Arial" panose="020B0604020202020204" pitchFamily="34" charset="0"/>
              </a:rPr>
              <a:t>Requires a </a:t>
            </a:r>
            <a:r>
              <a:rPr lang="en-US" sz="1051" b="1">
                <a:solidFill>
                  <a:schemeClr val="tx2"/>
                </a:solidFill>
                <a:latin typeface="Arial" panose="020B0604020202020204" pitchFamily="34" charset="0"/>
                <a:cs typeface="Arial" panose="020B0604020202020204" pitchFamily="34" charset="0"/>
              </a:rPr>
              <a:t>minimum of 1 trained employee or volunteer </a:t>
            </a:r>
            <a:r>
              <a:rPr lang="en-US" sz="1051">
                <a:latin typeface="Arial" panose="020B0604020202020204" pitchFamily="34" charset="0"/>
                <a:cs typeface="Arial" panose="020B0604020202020204" pitchFamily="34" charset="0"/>
              </a:rPr>
              <a:t>to be available </a:t>
            </a:r>
            <a:r>
              <a:rPr lang="en-US" sz="1051" b="1">
                <a:solidFill>
                  <a:schemeClr val="tx2"/>
                </a:solidFill>
                <a:latin typeface="Arial" panose="020B0604020202020204" pitchFamily="34" charset="0"/>
                <a:cs typeface="Arial" panose="020B0604020202020204" pitchFamily="34" charset="0"/>
              </a:rPr>
              <a:t>on each campus </a:t>
            </a:r>
            <a:r>
              <a:rPr lang="en-US" sz="1051">
                <a:latin typeface="Arial" panose="020B0604020202020204" pitchFamily="34" charset="0"/>
                <a:cs typeface="Arial" panose="020B0604020202020204" pitchFamily="34" charset="0"/>
              </a:rPr>
              <a:t>during regular school hours. </a:t>
            </a:r>
          </a:p>
          <a:p>
            <a:pPr marL="228600" indent="-228600">
              <a:spcBef>
                <a:spcPts val="0"/>
              </a:spcBef>
              <a:spcAft>
                <a:spcPts val="400"/>
              </a:spcAft>
            </a:pPr>
            <a:r>
              <a:rPr lang="en-US" sz="1051">
                <a:latin typeface="Arial" panose="020B0604020202020204" pitchFamily="34" charset="0"/>
                <a:cs typeface="Arial" panose="020B0604020202020204" pitchFamily="34" charset="0"/>
              </a:rPr>
              <a:t>Policy is required to address required personnel and school volunteer training, secure storage of opioid antagonists, number of available doses at each campus, and specific reporting requirements associated with administering opioid antagonists.</a:t>
            </a:r>
          </a:p>
          <a:p>
            <a:pPr marL="228600" indent="-228600">
              <a:spcBef>
                <a:spcPts val="0"/>
              </a:spcBef>
              <a:spcAft>
                <a:spcPts val="400"/>
              </a:spcAft>
            </a:pPr>
            <a:r>
              <a:rPr lang="en-US" sz="1051">
                <a:latin typeface="Arial" panose="020B0604020202020204" pitchFamily="34" charset="0"/>
                <a:cs typeface="Arial" panose="020B0604020202020204" pitchFamily="34" charset="0"/>
              </a:rPr>
              <a:t>Requires the executive Commissioner of the Health and Human Services Commission, in consultation with the Commissioner of Education, to adopt rules regarding all aspects of opioid antagonist administration program. </a:t>
            </a: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31</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08533" y="1118101"/>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451"/>
              </a:spcAft>
            </a:pPr>
            <a:r>
              <a:rPr lang="en-US" sz="1100" b="1">
                <a:solidFill>
                  <a:schemeClr val="tx2"/>
                </a:solidFill>
                <a:latin typeface="Arial" panose="020B0604020202020204" pitchFamily="34" charset="0"/>
                <a:cs typeface="Arial" panose="020B0604020202020204" pitchFamily="34" charset="0"/>
              </a:rPr>
              <a:t>Analysis – Amends Education Code by adding,  § 38, E-1, and amends Government Code, § 403.505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0">
                <a:latin typeface="Arial" panose="020B0604020202020204" pitchFamily="34" charset="0"/>
                <a:cs typeface="Arial" panose="020B0604020202020204" pitchFamily="34" charset="0"/>
              </a:rPr>
              <a:t>Inform board of trustees. </a:t>
            </a:r>
          </a:p>
          <a:p>
            <a:pPr>
              <a:spcBef>
                <a:spcPts val="0"/>
              </a:spcBef>
              <a:spcAft>
                <a:spcPts val="400"/>
              </a:spcAft>
              <a:buSzPct val="100000"/>
            </a:pPr>
            <a:r>
              <a:rPr lang="en-US" sz="1050">
                <a:latin typeface="Arial" panose="020B0604020202020204" pitchFamily="34" charset="0"/>
                <a:cs typeface="Arial" panose="020B0604020202020204" pitchFamily="34" charset="0"/>
              </a:rPr>
              <a:t>Board must adopt a policy regarding use of opioid antagonists. </a:t>
            </a:r>
          </a:p>
          <a:p>
            <a:pPr>
              <a:spcBef>
                <a:spcPts val="0"/>
              </a:spcBef>
              <a:spcAft>
                <a:spcPts val="400"/>
              </a:spcAft>
              <a:buSzPct val="100000"/>
            </a:pPr>
            <a:r>
              <a:rPr lang="en-US" sz="1050">
                <a:latin typeface="Arial" panose="020B0604020202020204" pitchFamily="34" charset="0"/>
                <a:cs typeface="Arial" panose="020B0604020202020204" pitchFamily="34" charset="0"/>
              </a:rPr>
              <a:t>Inform all school staff and parents.</a:t>
            </a:r>
          </a:p>
          <a:p>
            <a:pPr>
              <a:spcBef>
                <a:spcPts val="0"/>
              </a:spcBef>
              <a:spcAft>
                <a:spcPts val="400"/>
              </a:spcAft>
              <a:buSzPct val="100000"/>
            </a:pPr>
            <a:r>
              <a:rPr lang="en-US" sz="1050">
                <a:latin typeface="Arial" panose="020B0604020202020204" pitchFamily="34" charset="0"/>
                <a:cs typeface="Arial" panose="020B0604020202020204" pitchFamily="34" charset="0"/>
              </a:rPr>
              <a:t>Develop training plan and train select staff. </a:t>
            </a: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a:t>
            </a:r>
          </a:p>
          <a:p>
            <a:pPr>
              <a:spcBef>
                <a:spcPts val="0"/>
              </a:spcBef>
              <a:spcAft>
                <a:spcPts val="400"/>
              </a:spcAft>
            </a:pPr>
            <a:r>
              <a:rPr lang="en-US" sz="1051">
                <a:latin typeface="Arial" panose="020B0604020202020204" pitchFamily="34" charset="0"/>
                <a:cs typeface="Arial" panose="020B0604020202020204" pitchFamily="34" charset="0"/>
              </a:rPr>
              <a:t>Select school staff and volunteers</a:t>
            </a:r>
          </a:p>
          <a:p>
            <a:pPr marL="0" indent="0">
              <a:buNone/>
            </a:pPr>
            <a:endParaRPr lang="en-US" sz="1051">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Senator </a:t>
            </a:r>
            <a:r>
              <a:rPr lang="en-US" sz="1200" b="0" i="0">
                <a:solidFill>
                  <a:schemeClr val="tx2"/>
                </a:solidFill>
                <a:effectLst/>
                <a:latin typeface="Arial" panose="020B0604020202020204" pitchFamily="34" charset="0"/>
                <a:cs typeface="Arial" panose="020B0604020202020204" pitchFamily="34" charset="0"/>
              </a:rPr>
              <a:t>Menéndez</a:t>
            </a:r>
            <a:endParaRPr lang="en-US" sz="1200">
              <a:solidFill>
                <a:schemeClr val="tx2"/>
              </a:solidFill>
              <a:latin typeface="Arial" panose="020B0604020202020204" pitchFamily="34" charset="0"/>
              <a:cs typeface="Arial" panose="020B0604020202020204" pitchFamily="34" charset="0"/>
            </a:endParaRP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12" name="Graphic 11" descr="Medical with solid fill">
            <a:extLst>
              <a:ext uri="{FF2B5EF4-FFF2-40B4-BE49-F238E27FC236}">
                <a16:creationId xmlns:a16="http://schemas.microsoft.com/office/drawing/2014/main" id="{B41A265E-68A7-9204-7F95-4F133FF39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6402" y="79362"/>
            <a:ext cx="506624" cy="506624"/>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687" y="1108653"/>
            <a:ext cx="328183" cy="328183"/>
          </a:xfrm>
          <a:prstGeom prst="rect">
            <a:avLst/>
          </a:prstGeom>
        </p:spPr>
      </p:pic>
      <p:sp>
        <p:nvSpPr>
          <p:cNvPr id="15" name="Rectangle 14">
            <a:extLst>
              <a:ext uri="{FF2B5EF4-FFF2-40B4-BE49-F238E27FC236}">
                <a16:creationId xmlns:a16="http://schemas.microsoft.com/office/drawing/2014/main" id="{42BC052E-CCB0-F570-0C4E-8EF605E3E0BE}"/>
              </a:ext>
            </a:extLst>
          </p:cNvPr>
          <p:cNvSpPr/>
          <p:nvPr/>
        </p:nvSpPr>
        <p:spPr>
          <a:xfrm>
            <a:off x="-1918" y="4911793"/>
            <a:ext cx="9144000" cy="1925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latin typeface="Arial" panose="020B0604020202020204" pitchFamily="34" charset="0"/>
                <a:cs typeface="Arial" panose="020B0604020202020204" pitchFamily="34" charset="0"/>
              </a:rPr>
              <a:t>Boards need to have policy adopted </a:t>
            </a:r>
            <a:r>
              <a:rPr lang="en-US" sz="1000" b="1">
                <a:latin typeface="Arial" panose="020B0604020202020204" pitchFamily="34" charset="0"/>
                <a:cs typeface="Arial" panose="020B0604020202020204" pitchFamily="34" charset="0"/>
              </a:rPr>
              <a:t>prior to 1/1/2024, </a:t>
            </a:r>
            <a:r>
              <a:rPr lang="en-US" sz="1000">
                <a:latin typeface="Arial" panose="020B0604020202020204" pitchFamily="34" charset="0"/>
                <a:cs typeface="Arial" panose="020B0604020202020204" pitchFamily="34" charset="0"/>
              </a:rPr>
              <a:t>for required compliance with new rules regarding maintenance, administration, storage, etc. </a:t>
            </a:r>
          </a:p>
        </p:txBody>
      </p:sp>
    </p:spTree>
    <p:extLst>
      <p:ext uri="{BB962C8B-B14F-4D97-AF65-F5344CB8AC3E}">
        <p14:creationId xmlns:p14="http://schemas.microsoft.com/office/powerpoint/2010/main" val="2070625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SB 763</a:t>
            </a:r>
            <a:r>
              <a:rPr lang="en-US" sz="2100">
                <a:solidFill>
                  <a:schemeClr val="tx2"/>
                </a:solidFill>
                <a:latin typeface="Arial" panose="020B0604020202020204" pitchFamily="34" charset="0"/>
                <a:cs typeface="Arial" panose="020B0604020202020204" pitchFamily="34" charset="0"/>
              </a:rPr>
              <a:t>: Allowing Chaplains to Serve as Counselors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A school district or open-enrollment charter school </a:t>
            </a:r>
            <a:r>
              <a:rPr lang="en-US" sz="1051" b="1">
                <a:solidFill>
                  <a:schemeClr val="tx2"/>
                </a:solidFill>
                <a:latin typeface="Arial" panose="020B0604020202020204" pitchFamily="34" charset="0"/>
                <a:cs typeface="Arial" panose="020B0604020202020204" pitchFamily="34" charset="0"/>
              </a:rPr>
              <a:t>may employ or accept as a volunteer, a chaplain </a:t>
            </a:r>
            <a:r>
              <a:rPr lang="en-US" sz="1051">
                <a:latin typeface="Arial" panose="020B0604020202020204" pitchFamily="34" charset="0"/>
                <a:cs typeface="Arial" panose="020B0604020202020204" pitchFamily="34" charset="0"/>
              </a:rPr>
              <a:t>to provide support, services, and programs for students as assigned by the board of trustees of the district or the governing body of the school. A chaplain employed or volunteering under this chapter is not required to be certified by the State Board for Educator Certification.</a:t>
            </a:r>
          </a:p>
          <a:p>
            <a:pPr marL="228600" indent="-228600">
              <a:spcBef>
                <a:spcPts val="0"/>
              </a:spcBef>
              <a:spcAft>
                <a:spcPts val="400"/>
              </a:spcAft>
            </a:pPr>
            <a:r>
              <a:rPr lang="en-US" sz="1051">
                <a:latin typeface="Arial" panose="020B0604020202020204" pitchFamily="34" charset="0"/>
                <a:cs typeface="Arial" panose="020B0604020202020204" pitchFamily="34" charset="0"/>
              </a:rPr>
              <a:t>Chaplains and the services they provide can be</a:t>
            </a:r>
            <a:r>
              <a:rPr lang="en-US" sz="1051" b="1">
                <a:solidFill>
                  <a:schemeClr val="tx2"/>
                </a:solidFill>
                <a:latin typeface="Arial" panose="020B0604020202020204" pitchFamily="34" charset="0"/>
                <a:cs typeface="Arial" panose="020B0604020202020204" pitchFamily="34" charset="0"/>
              </a:rPr>
              <a:t> funded with the school safety allotment </a:t>
            </a:r>
            <a:r>
              <a:rPr lang="en-US" sz="1051">
                <a:latin typeface="Arial" panose="020B0604020202020204" pitchFamily="34" charset="0"/>
                <a:cs typeface="Arial" panose="020B0604020202020204" pitchFamily="34" charset="0"/>
              </a:rPr>
              <a:t>to improve school safety and security.</a:t>
            </a:r>
            <a:endParaRPr lang="en-US" sz="1051" strike="sngStrike">
              <a:latin typeface="Arial" panose="020B0604020202020204" pitchFamily="34" charset="0"/>
              <a:cs typeface="Arial" panose="020B0604020202020204" pitchFamily="34" charset="0"/>
            </a:endParaRPr>
          </a:p>
          <a:p>
            <a:pPr marL="228600" indent="-228600">
              <a:spcBef>
                <a:spcPts val="0"/>
              </a:spcBef>
              <a:spcAft>
                <a:spcPts val="400"/>
              </a:spcAft>
            </a:pPr>
            <a:r>
              <a:rPr lang="en-US" sz="1051">
                <a:latin typeface="Arial" panose="020B0604020202020204" pitchFamily="34" charset="0"/>
                <a:cs typeface="Arial" panose="020B0604020202020204" pitchFamily="34" charset="0"/>
              </a:rPr>
              <a:t>Requires each board of trustees of a school district and each governing body of an open-enrollment charter school to take a record vote, no later than 6 months after the effective date of this Act, on whether to adopt a policy authorizing a campus of the district or school to employ or accept as a volunteer a chaplain under Chapter 23, Education Code, as added by this bill. </a:t>
            </a:r>
            <a:endParaRPr lang="en-US" sz="1051">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32</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08533" y="1118101"/>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451"/>
              </a:spcAft>
            </a:pPr>
            <a:r>
              <a:rPr lang="en-US" sz="1100" b="1">
                <a:solidFill>
                  <a:schemeClr val="tx2"/>
                </a:solidFill>
                <a:latin typeface="Arial" panose="020B0604020202020204" pitchFamily="34" charset="0"/>
                <a:cs typeface="Arial" panose="020B0604020202020204" pitchFamily="34" charset="0"/>
              </a:rPr>
              <a:t>Analysis - Amends Education Code by adding, Subtitle D, Title 2, § 23, and amending § 48.115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Inform board of trustees and have board consider policy.</a:t>
            </a:r>
          </a:p>
          <a:p>
            <a:pPr>
              <a:spcBef>
                <a:spcPts val="0"/>
              </a:spcBef>
              <a:spcAft>
                <a:spcPts val="400"/>
              </a:spcAft>
              <a:buSzPct val="100000"/>
            </a:pPr>
            <a:r>
              <a:rPr lang="en-US" sz="1051">
                <a:latin typeface="Arial" panose="020B0604020202020204" pitchFamily="34" charset="0"/>
                <a:cs typeface="Arial" panose="020B0604020202020204" pitchFamily="34" charset="0"/>
              </a:rPr>
              <a:t>Inform staff, HR, students and parents as appropriate.</a:t>
            </a:r>
          </a:p>
          <a:p>
            <a:pPr>
              <a:spcBef>
                <a:spcPts val="0"/>
              </a:spcBef>
              <a:spcAft>
                <a:spcPts val="400"/>
              </a:spcAft>
              <a:buSzPct val="100000"/>
            </a:pPr>
            <a:r>
              <a:rPr lang="en-US" sz="1051">
                <a:latin typeface="Arial" panose="020B0604020202020204" pitchFamily="34" charset="0"/>
                <a:cs typeface="Arial" panose="020B0604020202020204" pitchFamily="34" charset="0"/>
              </a:rPr>
              <a:t>Update emergency management plans as appropriate.</a:t>
            </a: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a:t>
            </a:r>
          </a:p>
          <a:p>
            <a:pPr>
              <a:spcBef>
                <a:spcPts val="0"/>
              </a:spcBef>
              <a:spcAft>
                <a:spcPts val="400"/>
              </a:spcAft>
            </a:pPr>
            <a:r>
              <a:rPr lang="en-US" sz="1051">
                <a:latin typeface="Arial" panose="020B0604020202020204" pitchFamily="34" charset="0"/>
                <a:cs typeface="Arial" panose="020B0604020202020204" pitchFamily="34" charset="0"/>
              </a:rPr>
              <a:t>HR and principals</a:t>
            </a:r>
          </a:p>
          <a:p>
            <a:pPr marL="0" indent="0">
              <a:buNone/>
            </a:pPr>
            <a:endParaRPr lang="en-US" sz="1051">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Senator Middleton</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12" name="Graphic 11" descr="Medical with solid fill">
            <a:extLst>
              <a:ext uri="{FF2B5EF4-FFF2-40B4-BE49-F238E27FC236}">
                <a16:creationId xmlns:a16="http://schemas.microsoft.com/office/drawing/2014/main" id="{B41A265E-68A7-9204-7F95-4F133FF39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6402" y="79362"/>
            <a:ext cx="506624" cy="506624"/>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687" y="1108653"/>
            <a:ext cx="328183" cy="328183"/>
          </a:xfrm>
          <a:prstGeom prst="rect">
            <a:avLst/>
          </a:prstGeom>
        </p:spPr>
      </p:pic>
      <p:sp>
        <p:nvSpPr>
          <p:cNvPr id="17" name="Rectangle 16">
            <a:extLst>
              <a:ext uri="{FF2B5EF4-FFF2-40B4-BE49-F238E27FC236}">
                <a16:creationId xmlns:a16="http://schemas.microsoft.com/office/drawing/2014/main" id="{5C7D992E-6BCC-A96C-EE79-E87D7BC0E13F}"/>
              </a:ext>
            </a:extLst>
          </p:cNvPr>
          <p:cNvSpPr/>
          <p:nvPr/>
        </p:nvSpPr>
        <p:spPr>
          <a:xfrm>
            <a:off x="-3834" y="4920305"/>
            <a:ext cx="9144000" cy="1925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latin typeface="Arial" panose="020B0604020202020204" pitchFamily="34" charset="0"/>
                <a:cs typeface="Arial" panose="020B0604020202020204" pitchFamily="34" charset="0"/>
              </a:rPr>
              <a:t>Boards are required to take a record vote regarding use of chaplains on school campuses </a:t>
            </a:r>
            <a:r>
              <a:rPr lang="en-US" sz="1000" b="1">
                <a:latin typeface="Arial" panose="020B0604020202020204" pitchFamily="34" charset="0"/>
                <a:cs typeface="Arial" panose="020B0604020202020204" pitchFamily="34" charset="0"/>
              </a:rPr>
              <a:t>no later than 3/1/2024.</a:t>
            </a:r>
          </a:p>
        </p:txBody>
      </p:sp>
    </p:spTree>
    <p:extLst>
      <p:ext uri="{BB962C8B-B14F-4D97-AF65-F5344CB8AC3E}">
        <p14:creationId xmlns:p14="http://schemas.microsoft.com/office/powerpoint/2010/main" val="1929278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SB 838</a:t>
            </a:r>
            <a:r>
              <a:rPr lang="en-US" sz="2100">
                <a:solidFill>
                  <a:schemeClr val="tx2"/>
                </a:solidFill>
                <a:latin typeface="Arial" panose="020B0604020202020204" pitchFamily="34" charset="0"/>
                <a:cs typeface="Arial" panose="020B0604020202020204" pitchFamily="34" charset="0"/>
              </a:rPr>
              <a:t>: Silent Panic Alert Technology for Classrooms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School districts and open-enrollment charter schools </a:t>
            </a:r>
            <a:r>
              <a:rPr lang="en-US" sz="1051" b="1">
                <a:solidFill>
                  <a:srgbClr val="44546A"/>
                </a:solidFill>
                <a:latin typeface="Arial" panose="020B0604020202020204" pitchFamily="34" charset="0"/>
                <a:cs typeface="Arial" panose="020B0604020202020204" pitchFamily="34" charset="0"/>
              </a:rPr>
              <a:t>must</a:t>
            </a:r>
            <a:r>
              <a:rPr lang="en-US" sz="1051">
                <a:solidFill>
                  <a:srgbClr val="44546A"/>
                </a:solidFill>
                <a:latin typeface="Arial" panose="020B0604020202020204" pitchFamily="34" charset="0"/>
                <a:cs typeface="Arial" panose="020B0604020202020204" pitchFamily="34" charset="0"/>
              </a:rPr>
              <a:t> </a:t>
            </a:r>
            <a:r>
              <a:rPr lang="en-US" sz="1051" b="1">
                <a:solidFill>
                  <a:srgbClr val="44546A"/>
                </a:solidFill>
                <a:latin typeface="Arial" panose="020B0604020202020204" pitchFamily="34" charset="0"/>
                <a:cs typeface="Arial" panose="020B0604020202020204" pitchFamily="34" charset="0"/>
              </a:rPr>
              <a:t>provide each classroom in the district or school with silent panic alert technology </a:t>
            </a:r>
            <a:r>
              <a:rPr lang="en-US" sz="1051">
                <a:latin typeface="Arial" panose="020B0604020202020204" pitchFamily="34" charset="0"/>
                <a:cs typeface="Arial" panose="020B0604020202020204" pitchFamily="34" charset="0"/>
              </a:rPr>
              <a:t>that allows for immediate contact with district or school emergency services and emergency services agencies, law enforcement agencies, health departments, and fire departments.</a:t>
            </a:r>
          </a:p>
          <a:p>
            <a:pPr marL="228600" indent="-228600">
              <a:spcBef>
                <a:spcPts val="0"/>
              </a:spcBef>
              <a:spcAft>
                <a:spcPts val="400"/>
              </a:spcAft>
            </a:pPr>
            <a:r>
              <a:rPr lang="en-US" sz="1051">
                <a:latin typeface="Arial" panose="020B0604020202020204" pitchFamily="34" charset="0"/>
                <a:cs typeface="Arial" panose="020B0604020202020204" pitchFamily="34" charset="0"/>
              </a:rPr>
              <a:t>Silent panic alert technology provided by a school district or open-enrollment charter school under this section </a:t>
            </a:r>
            <a:r>
              <a:rPr lang="en-US" sz="1051" b="1">
                <a:solidFill>
                  <a:srgbClr val="44546A"/>
                </a:solidFill>
                <a:latin typeface="Arial" panose="020B0604020202020204" pitchFamily="34" charset="0"/>
                <a:cs typeface="Arial" panose="020B0604020202020204" pitchFamily="34" charset="0"/>
              </a:rPr>
              <a:t>does not satisfy </a:t>
            </a:r>
            <a:r>
              <a:rPr lang="en-US" sz="1051">
                <a:latin typeface="Arial" panose="020B0604020202020204" pitchFamily="34" charset="0"/>
                <a:cs typeface="Arial" panose="020B0604020202020204" pitchFamily="34" charset="0"/>
              </a:rPr>
              <a:t>the requirement under Section 37.108(a)(2), for a multi-hazard emergency operations plan to ensure certain employees have classroom access to a telephone or another electronic communication device.</a:t>
            </a:r>
          </a:p>
          <a:p>
            <a:pPr marL="228600" indent="-228600">
              <a:spcBef>
                <a:spcPts val="0"/>
              </a:spcBef>
              <a:spcAft>
                <a:spcPts val="400"/>
              </a:spcAft>
            </a:pPr>
            <a:r>
              <a:rPr lang="en-US" sz="1051" b="1">
                <a:solidFill>
                  <a:srgbClr val="44546A"/>
                </a:solidFill>
                <a:latin typeface="Arial" panose="020B0604020202020204" pitchFamily="34" charset="0"/>
                <a:cs typeface="Arial" panose="020B0604020202020204" pitchFamily="34" charset="0"/>
              </a:rPr>
              <a:t>This Act applies beginning with the 2025–2026 school year. </a:t>
            </a: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33</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08533" y="1118101"/>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451"/>
              </a:spcAft>
            </a:pPr>
            <a:r>
              <a:rPr lang="en-US" sz="1100" b="1">
                <a:solidFill>
                  <a:schemeClr val="tx2"/>
                </a:solidFill>
                <a:latin typeface="Arial" panose="020B0604020202020204" pitchFamily="34" charset="0"/>
                <a:cs typeface="Arial" panose="020B0604020202020204" pitchFamily="34" charset="0"/>
              </a:rPr>
              <a:t>Analysis – Amends Education Code by adding, § 37.117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0">
                <a:latin typeface="Arial" panose="020B0604020202020204" pitchFamily="34" charset="0"/>
                <a:cs typeface="Arial" panose="020B0604020202020204" pitchFamily="34" charset="0"/>
              </a:rPr>
              <a:t>Inform board of trustees. </a:t>
            </a:r>
            <a:endParaRPr lang="en-US" sz="1050" strike="sngStrike">
              <a:latin typeface="Arial" panose="020B0604020202020204" pitchFamily="34" charset="0"/>
              <a:cs typeface="Arial" panose="020B0604020202020204" pitchFamily="34" charset="0"/>
            </a:endParaRPr>
          </a:p>
          <a:p>
            <a:pPr>
              <a:spcBef>
                <a:spcPts val="0"/>
              </a:spcBef>
              <a:spcAft>
                <a:spcPts val="400"/>
              </a:spcAft>
              <a:buSzPct val="100000"/>
            </a:pPr>
            <a:r>
              <a:rPr lang="en-US" sz="1050">
                <a:latin typeface="Arial" panose="020B0604020202020204" pitchFamily="34" charset="0"/>
                <a:cs typeface="Arial" panose="020B0604020202020204" pitchFamily="34" charset="0"/>
              </a:rPr>
              <a:t>Work with technology staff to determine infrastructure needs, develop purchase and implementation plan.</a:t>
            </a:r>
          </a:p>
          <a:p>
            <a:pPr>
              <a:spcBef>
                <a:spcPts val="0"/>
              </a:spcBef>
              <a:spcAft>
                <a:spcPts val="400"/>
              </a:spcAft>
              <a:buSzPct val="100000"/>
            </a:pPr>
            <a:r>
              <a:rPr lang="en-US" sz="1050">
                <a:latin typeface="Arial" panose="020B0604020202020204" pitchFamily="34" charset="0"/>
                <a:cs typeface="Arial" panose="020B0604020202020204" pitchFamily="34" charset="0"/>
              </a:rPr>
              <a:t>Communicate with local and regional law enforcement.</a:t>
            </a:r>
          </a:p>
          <a:p>
            <a:pPr>
              <a:spcBef>
                <a:spcPts val="0"/>
              </a:spcBef>
              <a:spcAft>
                <a:spcPts val="400"/>
              </a:spcAft>
              <a:buSzPct val="100000"/>
            </a:pPr>
            <a:r>
              <a:rPr lang="en-US" sz="1050">
                <a:latin typeface="Arial" panose="020B0604020202020204" pitchFamily="34" charset="0"/>
                <a:cs typeface="Arial" panose="020B0604020202020204" pitchFamily="34" charset="0"/>
              </a:rPr>
              <a:t>Train all school staff. </a:t>
            </a:r>
          </a:p>
          <a:p>
            <a:pPr>
              <a:spcBef>
                <a:spcPts val="0"/>
              </a:spcBef>
              <a:spcAft>
                <a:spcPts val="400"/>
              </a:spcAft>
              <a:buSzPct val="100000"/>
            </a:pPr>
            <a:r>
              <a:rPr lang="en-US" sz="1050">
                <a:latin typeface="Arial" panose="020B0604020202020204" pitchFamily="34" charset="0"/>
                <a:cs typeface="Arial" panose="020B0604020202020204" pitchFamily="34" charset="0"/>
              </a:rPr>
              <a:t>Inform parents and students.</a:t>
            </a: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a:t>
            </a:r>
          </a:p>
          <a:p>
            <a:pPr>
              <a:spcBef>
                <a:spcPts val="0"/>
              </a:spcBef>
              <a:spcAft>
                <a:spcPts val="400"/>
              </a:spcAft>
            </a:pPr>
            <a:r>
              <a:rPr lang="en-US" sz="1051">
                <a:latin typeface="Arial" panose="020B0604020202020204" pitchFamily="34" charset="0"/>
                <a:cs typeface="Arial" panose="020B0604020202020204" pitchFamily="34" charset="0"/>
              </a:rPr>
              <a:t>Technology staff, teachers and students  </a:t>
            </a:r>
          </a:p>
          <a:p>
            <a:pPr marL="0" indent="0">
              <a:buNone/>
            </a:pPr>
            <a:endParaRPr lang="en-US" sz="1051">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Senator Creighton</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12" name="Graphic 11" descr="Medical with solid fill">
            <a:extLst>
              <a:ext uri="{FF2B5EF4-FFF2-40B4-BE49-F238E27FC236}">
                <a16:creationId xmlns:a16="http://schemas.microsoft.com/office/drawing/2014/main" id="{B41A265E-68A7-9204-7F95-4F133FF39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6402" y="79362"/>
            <a:ext cx="506624" cy="506624"/>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687" y="1108653"/>
            <a:ext cx="328183" cy="328183"/>
          </a:xfrm>
          <a:prstGeom prst="rect">
            <a:avLst/>
          </a:prstGeom>
        </p:spPr>
      </p:pic>
    </p:spTree>
    <p:extLst>
      <p:ext uri="{BB962C8B-B14F-4D97-AF65-F5344CB8AC3E}">
        <p14:creationId xmlns:p14="http://schemas.microsoft.com/office/powerpoint/2010/main" val="2902025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SB 999</a:t>
            </a:r>
            <a:r>
              <a:rPr lang="en-US" sz="2100">
                <a:solidFill>
                  <a:schemeClr val="tx2"/>
                </a:solidFill>
                <a:latin typeface="Arial" panose="020B0604020202020204" pitchFamily="34" charset="0"/>
                <a:cs typeface="Arial" panose="020B0604020202020204" pitchFamily="34" charset="0"/>
              </a:rPr>
              <a:t>: Providers of Active Shooter Training</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A school district contracting for the provision of active shooter response training must </a:t>
            </a:r>
            <a:r>
              <a:rPr lang="en-US" sz="1051" b="1">
                <a:solidFill>
                  <a:srgbClr val="44546A"/>
                </a:solidFill>
                <a:latin typeface="Arial" panose="020B0604020202020204" pitchFamily="34" charset="0"/>
                <a:cs typeface="Arial" panose="020B0604020202020204" pitchFamily="34" charset="0"/>
              </a:rPr>
              <a:t>ensure the training provider is certified </a:t>
            </a:r>
            <a:r>
              <a:rPr lang="en-US" sz="1051">
                <a:latin typeface="Arial" panose="020B0604020202020204" pitchFamily="34" charset="0"/>
                <a:cs typeface="Arial" panose="020B0604020202020204" pitchFamily="34" charset="0"/>
              </a:rPr>
              <a:t>under Section 1701.2515, Occupations Code, to provide the training.</a:t>
            </a:r>
          </a:p>
          <a:p>
            <a:pPr marL="228600" indent="-228600">
              <a:spcBef>
                <a:spcPts val="0"/>
              </a:spcBef>
              <a:spcAft>
                <a:spcPts val="400"/>
              </a:spcAft>
            </a:pPr>
            <a:r>
              <a:rPr lang="en-US" sz="1051">
                <a:latin typeface="Arial" panose="020B0604020202020204" pitchFamily="34" charset="0"/>
                <a:cs typeface="Arial" panose="020B0604020202020204" pitchFamily="34" charset="0"/>
              </a:rPr>
              <a:t>An individual or a legal entity </a:t>
            </a:r>
            <a:r>
              <a:rPr lang="en-US" sz="1051" b="1">
                <a:solidFill>
                  <a:srgbClr val="44546A"/>
                </a:solidFill>
                <a:latin typeface="Arial" panose="020B0604020202020204" pitchFamily="34" charset="0"/>
                <a:cs typeface="Arial" panose="020B0604020202020204" pitchFamily="34" charset="0"/>
              </a:rPr>
              <a:t>may not provide active shooter training to peace officers, students, and/or employees </a:t>
            </a:r>
            <a:r>
              <a:rPr lang="en-US" sz="1051">
                <a:latin typeface="Arial" panose="020B0604020202020204" pitchFamily="34" charset="0"/>
                <a:cs typeface="Arial" panose="020B0604020202020204" pitchFamily="34" charset="0"/>
              </a:rPr>
              <a:t>at a public primary or secondary school or an institution of higher education unless the legal entity and the individual providing the instruction are</a:t>
            </a:r>
            <a:r>
              <a:rPr lang="en-US" sz="1051" b="1">
                <a:solidFill>
                  <a:srgbClr val="44546A"/>
                </a:solidFill>
                <a:latin typeface="Arial" panose="020B0604020202020204" pitchFamily="34" charset="0"/>
                <a:cs typeface="Arial" panose="020B0604020202020204" pitchFamily="34" charset="0"/>
              </a:rPr>
              <a:t> certified by the Texas Commission on Law Enforcement (TCOLE). </a:t>
            </a:r>
            <a:r>
              <a:rPr lang="en-US" sz="1051">
                <a:solidFill>
                  <a:srgbClr val="44546A"/>
                </a:solidFill>
                <a:latin typeface="Arial" panose="020B0604020202020204" pitchFamily="34" charset="0"/>
                <a:cs typeface="Arial" panose="020B0604020202020204" pitchFamily="34" charset="0"/>
              </a:rPr>
              <a:t> </a:t>
            </a:r>
          </a:p>
          <a:p>
            <a:pPr marL="228600" indent="-228600">
              <a:spcBef>
                <a:spcPts val="0"/>
              </a:spcBef>
              <a:spcAft>
                <a:spcPts val="400"/>
              </a:spcAft>
            </a:pPr>
            <a:r>
              <a:rPr lang="en-US" sz="1051">
                <a:latin typeface="Arial" panose="020B0604020202020204" pitchFamily="34" charset="0"/>
                <a:cs typeface="Arial" panose="020B0604020202020204" pitchFamily="34" charset="0"/>
              </a:rPr>
              <a:t>Requires TCOLE to establish a certification program, no later than September 1, 2024.</a:t>
            </a:r>
          </a:p>
          <a:p>
            <a:pPr marL="0" indent="0">
              <a:buNone/>
            </a:pPr>
            <a:endParaRPr lang="en-US" sz="1051">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34</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08533" y="1118101"/>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451"/>
              </a:spcAft>
            </a:pPr>
            <a:r>
              <a:rPr lang="en-US" sz="1100" b="1">
                <a:solidFill>
                  <a:schemeClr val="tx2"/>
                </a:solidFill>
                <a:latin typeface="Arial" panose="020B0604020202020204" pitchFamily="34" charset="0"/>
                <a:cs typeface="Arial" panose="020B0604020202020204" pitchFamily="34" charset="0"/>
              </a:rPr>
              <a:t>Analysis – Amends Education Code by adding, § 37.0812 Subsection C</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Inform board of trustees. </a:t>
            </a:r>
            <a:endParaRPr lang="en-US" sz="1051" strike="sngStrike">
              <a:latin typeface="Arial" panose="020B0604020202020204" pitchFamily="34" charset="0"/>
              <a:cs typeface="Arial" panose="020B0604020202020204" pitchFamily="34" charset="0"/>
            </a:endParaRPr>
          </a:p>
          <a:p>
            <a:pPr>
              <a:spcBef>
                <a:spcPts val="0"/>
              </a:spcBef>
              <a:spcAft>
                <a:spcPts val="400"/>
              </a:spcAft>
              <a:buSzPct val="100000"/>
            </a:pPr>
            <a:r>
              <a:rPr lang="en-US" sz="1051">
                <a:latin typeface="Arial" panose="020B0604020202020204" pitchFamily="34" charset="0"/>
                <a:cs typeface="Arial" panose="020B0604020202020204" pitchFamily="34" charset="0"/>
              </a:rPr>
              <a:t>Ensure entities and their trainers are certified through TCOLE.</a:t>
            </a:r>
            <a:endParaRPr lang="en-US" sz="105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a:t>
            </a:r>
          </a:p>
          <a:p>
            <a:pPr>
              <a:spcBef>
                <a:spcPts val="0"/>
              </a:spcBef>
              <a:spcAft>
                <a:spcPts val="400"/>
              </a:spcAft>
            </a:pPr>
            <a:r>
              <a:rPr lang="en-US" sz="1051">
                <a:latin typeface="Arial" panose="020B0604020202020204" pitchFamily="34" charset="0"/>
                <a:cs typeface="Arial" panose="020B0604020202020204" pitchFamily="34" charset="0"/>
              </a:rPr>
              <a:t>School administrators responsible for scheduling active shooter training</a:t>
            </a:r>
          </a:p>
          <a:p>
            <a:pPr marL="0" indent="0">
              <a:buNone/>
            </a:pPr>
            <a:endParaRPr lang="en-US" sz="1051">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Senator West</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12" name="Graphic 11" descr="Medical with solid fill">
            <a:extLst>
              <a:ext uri="{FF2B5EF4-FFF2-40B4-BE49-F238E27FC236}">
                <a16:creationId xmlns:a16="http://schemas.microsoft.com/office/drawing/2014/main" id="{B41A265E-68A7-9204-7F95-4F133FF39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6402" y="79362"/>
            <a:ext cx="506624" cy="506624"/>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687" y="1108653"/>
            <a:ext cx="328183" cy="328183"/>
          </a:xfrm>
          <a:prstGeom prst="rect">
            <a:avLst/>
          </a:prstGeom>
        </p:spPr>
      </p:pic>
      <p:sp>
        <p:nvSpPr>
          <p:cNvPr id="15" name="Rectangle 14">
            <a:extLst>
              <a:ext uri="{FF2B5EF4-FFF2-40B4-BE49-F238E27FC236}">
                <a16:creationId xmlns:a16="http://schemas.microsoft.com/office/drawing/2014/main" id="{9CE9A38F-87C1-413B-2171-00871D4A1338}"/>
              </a:ext>
            </a:extLst>
          </p:cNvPr>
          <p:cNvSpPr/>
          <p:nvPr/>
        </p:nvSpPr>
        <p:spPr>
          <a:xfrm>
            <a:off x="0" y="4920553"/>
            <a:ext cx="9144000" cy="1925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latin typeface="Arial" panose="020B0604020202020204" pitchFamily="34" charset="0"/>
                <a:cs typeface="Arial" panose="020B0604020202020204" pitchFamily="34" charset="0"/>
              </a:rPr>
              <a:t>SB 999 is effective 9/1/2023 but the </a:t>
            </a:r>
            <a:r>
              <a:rPr lang="en-US" sz="1000" b="1">
                <a:latin typeface="Arial" panose="020B0604020202020204" pitchFamily="34" charset="0"/>
                <a:cs typeface="Arial" panose="020B0604020202020204" pitchFamily="34" charset="0"/>
              </a:rPr>
              <a:t>deadline for the TCOLE certification program is not until 9/1/2024</a:t>
            </a:r>
            <a:r>
              <a:rPr lang="en-US" sz="1000">
                <a:latin typeface="Arial" panose="020B0604020202020204" pitchFamily="34" charset="0"/>
                <a:cs typeface="Arial" panose="020B0604020202020204" pitchFamily="34" charset="0"/>
              </a:rPr>
              <a:t>; Effected sections of TEC take effect 12/1/2024. </a:t>
            </a:r>
          </a:p>
        </p:txBody>
      </p:sp>
    </p:spTree>
    <p:extLst>
      <p:ext uri="{BB962C8B-B14F-4D97-AF65-F5344CB8AC3E}">
        <p14:creationId xmlns:p14="http://schemas.microsoft.com/office/powerpoint/2010/main" val="1856519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SB 1506</a:t>
            </a:r>
            <a:r>
              <a:rPr lang="en-US" sz="2100">
                <a:solidFill>
                  <a:schemeClr val="tx2"/>
                </a:solidFill>
                <a:latin typeface="Arial" panose="020B0604020202020204" pitchFamily="34" charset="0"/>
                <a:cs typeface="Arial" panose="020B0604020202020204" pitchFamily="34" charset="0"/>
              </a:rPr>
              <a:t>: Seizure Disorder Management and Treatment</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0">
                <a:latin typeface="Arial" panose="020B0604020202020204" pitchFamily="34" charset="0"/>
                <a:cs typeface="Arial" panose="020B0604020202020204" pitchFamily="34" charset="0"/>
              </a:rPr>
              <a:t>A student treatment seizure management and treatment plan must be on a</a:t>
            </a:r>
            <a:r>
              <a:rPr lang="en-US" sz="1050" strike="sngStrike">
                <a:latin typeface="Arial" panose="020B0604020202020204" pitchFamily="34" charset="0"/>
                <a:cs typeface="Arial" panose="020B0604020202020204" pitchFamily="34" charset="0"/>
              </a:rPr>
              <a:t> </a:t>
            </a:r>
            <a:r>
              <a:rPr lang="en-US" sz="1050" b="1">
                <a:solidFill>
                  <a:schemeClr val="tx2"/>
                </a:solidFill>
                <a:latin typeface="Arial" panose="020B0604020202020204" pitchFamily="34" charset="0"/>
                <a:cs typeface="Arial" panose="020B0604020202020204" pitchFamily="34" charset="0"/>
              </a:rPr>
              <a:t>standardized form adopted by TEA and posted on their website</a:t>
            </a:r>
            <a:r>
              <a:rPr lang="en-US" sz="1050">
                <a:latin typeface="Arial" panose="020B0604020202020204" pitchFamily="34" charset="0"/>
                <a:cs typeface="Arial" panose="020B0604020202020204" pitchFamily="34" charset="0"/>
              </a:rPr>
              <a:t>. </a:t>
            </a:r>
            <a:endParaRPr lang="en-US" sz="1050" strike="sngStrike">
              <a:latin typeface="Arial" panose="020B0604020202020204" pitchFamily="34" charset="0"/>
              <a:cs typeface="Arial" panose="020B0604020202020204" pitchFamily="34" charset="0"/>
            </a:endParaRPr>
          </a:p>
          <a:p>
            <a:pPr marL="228600" indent="-228600">
              <a:spcBef>
                <a:spcPts val="0"/>
              </a:spcBef>
              <a:spcAft>
                <a:spcPts val="400"/>
              </a:spcAft>
            </a:pPr>
            <a:r>
              <a:rPr lang="en-US" sz="1050">
                <a:latin typeface="Arial" panose="020B0604020202020204" pitchFamily="34" charset="0"/>
                <a:cs typeface="Arial" panose="020B0604020202020204" pitchFamily="34" charset="0"/>
              </a:rPr>
              <a:t>The form must include fields for specific information from an affected student’s parent/guardian and their physician. </a:t>
            </a:r>
          </a:p>
          <a:p>
            <a:pPr marL="228600" indent="-228600">
              <a:spcBef>
                <a:spcPts val="0"/>
              </a:spcBef>
              <a:spcAft>
                <a:spcPts val="400"/>
              </a:spcAft>
            </a:pPr>
            <a:r>
              <a:rPr lang="en-US" sz="1050">
                <a:latin typeface="Arial" panose="020B0604020202020204" pitchFamily="34" charset="0"/>
                <a:cs typeface="Arial" panose="020B0604020202020204" pitchFamily="34" charset="0"/>
              </a:rPr>
              <a:t>Required information includes emergency contacts, medical history, description of seizures, potential triggers/warning signs, student management, emergency care, medications, etc.  </a:t>
            </a:r>
          </a:p>
          <a:p>
            <a:pPr marL="228600" indent="-228600">
              <a:spcBef>
                <a:spcPts val="0"/>
              </a:spcBef>
              <a:spcAft>
                <a:spcPts val="400"/>
              </a:spcAft>
            </a:pPr>
            <a:r>
              <a:rPr lang="en-US" sz="1050">
                <a:latin typeface="Arial" panose="020B0604020202020204" pitchFamily="34" charset="0"/>
                <a:cs typeface="Arial" panose="020B0604020202020204" pitchFamily="34" charset="0"/>
              </a:rPr>
              <a:t>The deadline for TEA to develop and make the form available is December 1, 2023.</a:t>
            </a:r>
          </a:p>
          <a:p>
            <a:pPr marL="228600" indent="-228600">
              <a:spcBef>
                <a:spcPts val="0"/>
              </a:spcBef>
              <a:spcAft>
                <a:spcPts val="400"/>
              </a:spcAft>
            </a:pPr>
            <a:r>
              <a:rPr lang="en-US" sz="1050">
                <a:latin typeface="Arial" panose="020B0604020202020204" pitchFamily="34" charset="0"/>
                <a:cs typeface="Arial" panose="020B0604020202020204" pitchFamily="34" charset="0"/>
              </a:rPr>
              <a:t>Applies to seizure management and treatment plans submitted on or after January 1, 2024.</a:t>
            </a:r>
          </a:p>
          <a:p>
            <a:pPr marL="228600" indent="-228600">
              <a:spcBef>
                <a:spcPts val="0"/>
              </a:spcBef>
              <a:spcAft>
                <a:spcPts val="400"/>
              </a:spcAft>
            </a:pPr>
            <a:r>
              <a:rPr lang="en-US" sz="1050" b="1">
                <a:solidFill>
                  <a:schemeClr val="tx2"/>
                </a:solidFill>
                <a:latin typeface="Arial" panose="020B0604020202020204" pitchFamily="34" charset="0"/>
                <a:cs typeface="Arial" panose="020B0604020202020204" pitchFamily="34" charset="0"/>
              </a:rPr>
              <a:t>Parents/guardians </a:t>
            </a:r>
            <a:r>
              <a:rPr lang="en-US" sz="1050">
                <a:latin typeface="Arial" panose="020B0604020202020204" pitchFamily="34" charset="0"/>
                <a:cs typeface="Arial" panose="020B0604020202020204" pitchFamily="34" charset="0"/>
              </a:rPr>
              <a:t>seeking care and treatment for their child’s seizure disorder for seizures experienced at school or school related events are </a:t>
            </a:r>
            <a:r>
              <a:rPr lang="en-US" sz="1050" b="1">
                <a:solidFill>
                  <a:schemeClr val="tx2"/>
                </a:solidFill>
                <a:latin typeface="Arial" panose="020B0604020202020204" pitchFamily="34" charset="0"/>
                <a:cs typeface="Arial" panose="020B0604020202020204" pitchFamily="34" charset="0"/>
              </a:rPr>
              <a:t>required to submit the approved form. </a:t>
            </a:r>
            <a:endParaRPr lang="en-US" sz="1051" b="1">
              <a:solidFill>
                <a:schemeClr val="tx2"/>
              </a:solidFill>
              <a:latin typeface="Arial" panose="020B0604020202020204" pitchFamily="34" charset="0"/>
              <a:ea typeface="Calibri" panose="020F0502020204030204" pitchFamily="34" charset="0"/>
              <a:cs typeface="Arial" panose="020B0604020202020204" pitchFamily="34" charset="0"/>
            </a:endParaRP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35</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08533" y="1118101"/>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451"/>
              </a:spcAft>
            </a:pPr>
            <a:r>
              <a:rPr lang="en-US" sz="1100" b="1">
                <a:solidFill>
                  <a:schemeClr val="tx2"/>
                </a:solidFill>
                <a:latin typeface="Arial" panose="020B0604020202020204" pitchFamily="34" charset="0"/>
                <a:cs typeface="Arial" panose="020B0604020202020204" pitchFamily="34" charset="0"/>
              </a:rPr>
              <a:t>Analysis – Amends Education Code by adding, § 38.032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Inform school nurses of change in law.</a:t>
            </a:r>
          </a:p>
          <a:p>
            <a:pPr>
              <a:spcBef>
                <a:spcPts val="0"/>
              </a:spcBef>
              <a:spcAft>
                <a:spcPts val="400"/>
              </a:spcAft>
              <a:buSzPct val="100000"/>
            </a:pPr>
            <a:r>
              <a:rPr lang="en-US" sz="1051">
                <a:latin typeface="Arial" panose="020B0604020202020204" pitchFamily="34" charset="0"/>
                <a:cs typeface="Arial" panose="020B0604020202020204" pitchFamily="34" charset="0"/>
              </a:rPr>
              <a:t>Communicate with parents regarding updated seizure management plans.   </a:t>
            </a: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 </a:t>
            </a:r>
          </a:p>
          <a:p>
            <a:pPr>
              <a:spcBef>
                <a:spcPts val="0"/>
              </a:spcBef>
              <a:spcAft>
                <a:spcPts val="400"/>
              </a:spcAft>
            </a:pPr>
            <a:r>
              <a:rPr lang="en-US" sz="1051">
                <a:latin typeface="Arial" panose="020B0604020202020204" pitchFamily="34" charset="0"/>
                <a:cs typeface="Arial" panose="020B0604020202020204" pitchFamily="34" charset="0"/>
              </a:rPr>
              <a:t>School nurses and parents/guardians of students seeking care for their child’s seizure disorder</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Senator Hughes</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12" name="Graphic 11" descr="Medical with solid fill">
            <a:extLst>
              <a:ext uri="{FF2B5EF4-FFF2-40B4-BE49-F238E27FC236}">
                <a16:creationId xmlns:a16="http://schemas.microsoft.com/office/drawing/2014/main" id="{B41A265E-68A7-9204-7F95-4F133FF39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6402" y="79362"/>
            <a:ext cx="506624" cy="506624"/>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687" y="1108653"/>
            <a:ext cx="328183" cy="328183"/>
          </a:xfrm>
          <a:prstGeom prst="rect">
            <a:avLst/>
          </a:prstGeom>
        </p:spPr>
      </p:pic>
    </p:spTree>
    <p:extLst>
      <p:ext uri="{BB962C8B-B14F-4D97-AF65-F5344CB8AC3E}">
        <p14:creationId xmlns:p14="http://schemas.microsoft.com/office/powerpoint/2010/main" val="2238278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32374"/>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SB 1720</a:t>
            </a:r>
            <a:r>
              <a:rPr lang="en-US" sz="2100">
                <a:solidFill>
                  <a:schemeClr val="tx2"/>
                </a:solidFill>
                <a:latin typeface="Arial" panose="020B0604020202020204" pitchFamily="34" charset="0"/>
                <a:cs typeface="Arial" panose="020B0604020202020204" pitchFamily="34" charset="0"/>
              </a:rPr>
              <a:t>: Threat Assessment Reporting - Confidentiality</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The threat assessment team (part of the threat assessment and safe and supportive school program) must provide a </a:t>
            </a:r>
            <a:r>
              <a:rPr lang="en-US" sz="1051" b="1">
                <a:solidFill>
                  <a:schemeClr val="tx2"/>
                </a:solidFill>
                <a:latin typeface="Arial" panose="020B0604020202020204" pitchFamily="34" charset="0"/>
                <a:cs typeface="Arial" panose="020B0604020202020204" pitchFamily="34" charset="0"/>
              </a:rPr>
              <a:t>district employee</a:t>
            </a:r>
            <a:r>
              <a:rPr lang="en-US" sz="1051">
                <a:latin typeface="Arial" panose="020B0604020202020204" pitchFamily="34" charset="0"/>
                <a:cs typeface="Arial" panose="020B0604020202020204" pitchFamily="34" charset="0"/>
              </a:rPr>
              <a:t>, who reports a potential threat to a team, </a:t>
            </a:r>
            <a:r>
              <a:rPr lang="en-US" sz="1051" b="1">
                <a:solidFill>
                  <a:srgbClr val="44546A"/>
                </a:solidFill>
                <a:latin typeface="Arial" panose="020B0604020202020204" pitchFamily="34" charset="0"/>
                <a:cs typeface="Arial" panose="020B0604020202020204" pitchFamily="34" charset="0"/>
              </a:rPr>
              <a:t>with the option to elect for their identity to remain confidential and not subject to disclosure </a:t>
            </a:r>
            <a:r>
              <a:rPr lang="en-US" sz="1051">
                <a:latin typeface="Arial" panose="020B0604020202020204" pitchFamily="34" charset="0"/>
                <a:cs typeface="Arial" panose="020B0604020202020204" pitchFamily="34" charset="0"/>
              </a:rPr>
              <a:t>under Chapter 552 (Public Information), Government Code, except as necessary for the team, the district, or law enforcement to investigate the potential threat.</a:t>
            </a:r>
          </a:p>
          <a:p>
            <a:pPr marL="228600" indent="-228600">
              <a:spcBef>
                <a:spcPts val="0"/>
              </a:spcBef>
              <a:spcAft>
                <a:spcPts val="400"/>
              </a:spcAft>
            </a:pPr>
            <a:r>
              <a:rPr lang="en-US" sz="1051">
                <a:latin typeface="Arial" panose="020B0604020202020204" pitchFamily="34" charset="0"/>
                <a:cs typeface="Arial" panose="020B0604020202020204" pitchFamily="34" charset="0"/>
              </a:rPr>
              <a:t>The </a:t>
            </a:r>
            <a:r>
              <a:rPr lang="en-US" sz="1051" b="1">
                <a:solidFill>
                  <a:srgbClr val="44546A"/>
                </a:solidFill>
                <a:latin typeface="Arial" panose="020B0604020202020204" pitchFamily="34" charset="0"/>
                <a:cs typeface="Arial" panose="020B0604020202020204" pitchFamily="34" charset="0"/>
              </a:rPr>
              <a:t>district must maintain a record </a:t>
            </a:r>
            <a:r>
              <a:rPr lang="en-US" sz="1051">
                <a:latin typeface="Arial" panose="020B0604020202020204" pitchFamily="34" charset="0"/>
                <a:cs typeface="Arial" panose="020B0604020202020204" pitchFamily="34" charset="0"/>
              </a:rPr>
              <a:t>of the identity of a district employee who elects for confidentiality in their reporting. </a:t>
            </a: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36</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08533" y="1118101"/>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451"/>
              </a:spcAft>
            </a:pPr>
            <a:r>
              <a:rPr lang="en-US" sz="1100" b="1">
                <a:solidFill>
                  <a:schemeClr val="tx2"/>
                </a:solidFill>
                <a:latin typeface="Arial" panose="020B0604020202020204" pitchFamily="34" charset="0"/>
                <a:cs typeface="Arial" panose="020B0604020202020204" pitchFamily="34" charset="0"/>
              </a:rPr>
              <a:t>Analysis – Amends Education Code, § 37.115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Update policy and procedures related to the threat assessment team.</a:t>
            </a:r>
          </a:p>
          <a:p>
            <a:pPr>
              <a:spcBef>
                <a:spcPts val="0"/>
              </a:spcBef>
              <a:spcAft>
                <a:spcPts val="400"/>
              </a:spcAft>
              <a:buSzPct val="100000"/>
            </a:pPr>
            <a:r>
              <a:rPr lang="en-US" sz="1051">
                <a:latin typeface="Arial" panose="020B0604020202020204" pitchFamily="34" charset="0"/>
                <a:cs typeface="Arial" panose="020B0604020202020204" pitchFamily="34" charset="0"/>
              </a:rPr>
              <a:t>Train threat assessment team on revised procedures.</a:t>
            </a:r>
          </a:p>
          <a:p>
            <a:pPr>
              <a:spcBef>
                <a:spcPts val="0"/>
              </a:spcBef>
              <a:spcAft>
                <a:spcPts val="400"/>
              </a:spcAft>
              <a:buSzPct val="100000"/>
            </a:pPr>
            <a:r>
              <a:rPr lang="en-US" sz="1051">
                <a:latin typeface="Arial" panose="020B0604020202020204" pitchFamily="34" charset="0"/>
                <a:cs typeface="Arial" panose="020B0604020202020204" pitchFamily="34" charset="0"/>
              </a:rPr>
              <a:t>Inform all school staff. </a:t>
            </a: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0">
                <a:latin typeface="Arial" panose="020B0604020202020204" pitchFamily="34" charset="0"/>
                <a:cs typeface="Arial" panose="020B0604020202020204" pitchFamily="34" charset="0"/>
              </a:rPr>
              <a:t>School Districts &amp; Charter Schools: </a:t>
            </a:r>
            <a:endParaRPr lang="en-US" sz="1050" strike="sngStrike">
              <a:latin typeface="Arial" panose="020B0604020202020204" pitchFamily="34" charset="0"/>
              <a:cs typeface="Arial" panose="020B0604020202020204" pitchFamily="34" charset="0"/>
            </a:endParaRPr>
          </a:p>
          <a:p>
            <a:pPr>
              <a:spcBef>
                <a:spcPts val="0"/>
              </a:spcBef>
              <a:spcAft>
                <a:spcPts val="400"/>
              </a:spcAft>
            </a:pPr>
            <a:r>
              <a:rPr lang="en-US" sz="1050">
                <a:latin typeface="Arial" panose="020B0604020202020204" pitchFamily="34" charset="0"/>
                <a:cs typeface="Arial" panose="020B0604020202020204" pitchFamily="34" charset="0"/>
              </a:rPr>
              <a:t>Threat assessment teams and employees reporting potential safety threats</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Senator Kolkhorst</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12" name="Graphic 11" descr="Medical with solid fill">
            <a:extLst>
              <a:ext uri="{FF2B5EF4-FFF2-40B4-BE49-F238E27FC236}">
                <a16:creationId xmlns:a16="http://schemas.microsoft.com/office/drawing/2014/main" id="{B41A265E-68A7-9204-7F95-4F133FF39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6402" y="79362"/>
            <a:ext cx="506624" cy="506624"/>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687" y="1108653"/>
            <a:ext cx="328183" cy="328183"/>
          </a:xfrm>
          <a:prstGeom prst="rect">
            <a:avLst/>
          </a:prstGeom>
        </p:spPr>
      </p:pic>
      <p:sp>
        <p:nvSpPr>
          <p:cNvPr id="15" name="Rectangle 14">
            <a:extLst>
              <a:ext uri="{FF2B5EF4-FFF2-40B4-BE49-F238E27FC236}">
                <a16:creationId xmlns:a16="http://schemas.microsoft.com/office/drawing/2014/main" id="{DBEF7752-DCCD-E66A-2316-005A78AF061A}"/>
              </a:ext>
            </a:extLst>
          </p:cNvPr>
          <p:cNvSpPr/>
          <p:nvPr/>
        </p:nvSpPr>
        <p:spPr>
          <a:xfrm>
            <a:off x="-1918" y="4920305"/>
            <a:ext cx="9144000" cy="1925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latin typeface="Arial" panose="020B0604020202020204" pitchFamily="34" charset="0"/>
                <a:cs typeface="Arial" panose="020B0604020202020204" pitchFamily="34" charset="0"/>
              </a:rPr>
              <a:t>Takes effect immediately but updated policies will likely not be ready by the beginning of the 2023-24 school year. </a:t>
            </a:r>
          </a:p>
        </p:txBody>
      </p:sp>
    </p:spTree>
    <p:extLst>
      <p:ext uri="{BB962C8B-B14F-4D97-AF65-F5344CB8AC3E}">
        <p14:creationId xmlns:p14="http://schemas.microsoft.com/office/powerpoint/2010/main" val="334265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SB 2069</a:t>
            </a:r>
            <a:r>
              <a:rPr lang="en-US" sz="2100">
                <a:solidFill>
                  <a:schemeClr val="tx2"/>
                </a:solidFill>
                <a:latin typeface="Arial" panose="020B0604020202020204" pitchFamily="34" charset="0"/>
                <a:cs typeface="Arial" panose="020B0604020202020204" pitchFamily="34" charset="0"/>
              </a:rPr>
              <a:t>: Posting of Signs Regarding Human Trafficking</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a:spcBef>
                <a:spcPts val="0"/>
              </a:spcBef>
              <a:spcAft>
                <a:spcPts val="451"/>
              </a:spcAft>
            </a:pPr>
            <a:r>
              <a:rPr lang="en-US" sz="1051">
                <a:latin typeface="Arial" panose="020B0604020202020204" pitchFamily="34" charset="0"/>
                <a:cs typeface="Arial" panose="020B0604020202020204" pitchFamily="34" charset="0"/>
              </a:rPr>
              <a:t>Makes minor changes to SB 1831, as passed by the 87</a:t>
            </a:r>
            <a:r>
              <a:rPr lang="en-US" sz="1051" baseline="30000">
                <a:latin typeface="Arial" panose="020B0604020202020204" pitchFamily="34" charset="0"/>
                <a:cs typeface="Arial" panose="020B0604020202020204" pitchFamily="34" charset="0"/>
              </a:rPr>
              <a:t>th</a:t>
            </a:r>
            <a:r>
              <a:rPr lang="en-US" sz="1051">
                <a:latin typeface="Arial" panose="020B0604020202020204" pitchFamily="34" charset="0"/>
                <a:cs typeface="Arial" panose="020B0604020202020204" pitchFamily="34" charset="0"/>
              </a:rPr>
              <a:t> Texas Legislature. </a:t>
            </a:r>
            <a:endParaRPr lang="en-US" sz="1051" strike="sngStrike">
              <a:latin typeface="Arial" panose="020B0604020202020204" pitchFamily="34" charset="0"/>
              <a:cs typeface="Arial" panose="020B0604020202020204" pitchFamily="34" charset="0"/>
            </a:endParaRPr>
          </a:p>
          <a:p>
            <a:pPr>
              <a:spcBef>
                <a:spcPts val="0"/>
              </a:spcBef>
              <a:spcAft>
                <a:spcPts val="451"/>
              </a:spcAft>
            </a:pPr>
            <a:r>
              <a:rPr lang="en-US" sz="1051" b="1">
                <a:solidFill>
                  <a:schemeClr val="tx2"/>
                </a:solidFill>
                <a:latin typeface="Arial" panose="020B0604020202020204" pitchFamily="34" charset="0"/>
                <a:cs typeface="Arial" panose="020B0604020202020204" pitchFamily="34" charset="0"/>
              </a:rPr>
              <a:t>Public schools </a:t>
            </a:r>
            <a:r>
              <a:rPr lang="en-US" sz="1051" b="1">
                <a:solidFill>
                  <a:schemeClr val="tx2">
                    <a:lumMod val="75000"/>
                  </a:schemeClr>
                </a:solidFill>
                <a:latin typeface="Arial" panose="020B0604020202020204" pitchFamily="34" charset="0"/>
                <a:cs typeface="Arial" panose="020B0604020202020204" pitchFamily="34" charset="0"/>
              </a:rPr>
              <a:t>only </a:t>
            </a:r>
            <a:r>
              <a:rPr lang="en-US" sz="1051">
                <a:latin typeface="Arial" panose="020B0604020202020204" pitchFamily="34" charset="0"/>
                <a:cs typeface="Arial" panose="020B0604020202020204" pitchFamily="34" charset="0"/>
              </a:rPr>
              <a:t>are required to post warnings of increased penalties for crimes associated with human trafficking. This amends the original bill requirement for warnings to be posted by both public and private schools. </a:t>
            </a:r>
            <a:r>
              <a:rPr lang="en-US" sz="1051" strike="sngStrike">
                <a:latin typeface="Arial" panose="020B0604020202020204" pitchFamily="34" charset="0"/>
                <a:cs typeface="Arial" panose="020B0604020202020204" pitchFamily="34" charset="0"/>
              </a:rPr>
              <a:t> </a:t>
            </a:r>
          </a:p>
          <a:p>
            <a:pPr>
              <a:spcBef>
                <a:spcPts val="0"/>
              </a:spcBef>
              <a:spcAft>
                <a:spcPts val="451"/>
              </a:spcAft>
            </a:pPr>
            <a:r>
              <a:rPr lang="en-US" sz="1051">
                <a:latin typeface="Arial" panose="020B0604020202020204" pitchFamily="34" charset="0"/>
                <a:cs typeface="Arial" panose="020B0604020202020204" pitchFamily="34" charset="0"/>
              </a:rPr>
              <a:t>Signs must be posted in a </a:t>
            </a:r>
            <a:r>
              <a:rPr lang="en-US" sz="1051" b="1">
                <a:solidFill>
                  <a:schemeClr val="tx2"/>
                </a:solidFill>
                <a:latin typeface="Arial" panose="020B0604020202020204" pitchFamily="34" charset="0"/>
                <a:cs typeface="Arial" panose="020B0604020202020204" pitchFamily="34" charset="0"/>
              </a:rPr>
              <a:t>conspicuous place reasonably likely to be viewed </a:t>
            </a:r>
            <a:r>
              <a:rPr lang="en-US" sz="1051">
                <a:latin typeface="Arial" panose="020B0604020202020204" pitchFamily="34" charset="0"/>
                <a:cs typeface="Arial" panose="020B0604020202020204" pitchFamily="34" charset="0"/>
              </a:rPr>
              <a:t>by all employees and visitors. This amends language from the original bill which required signs to be viewable by all persons entering the premises. </a:t>
            </a:r>
          </a:p>
          <a:p>
            <a:pPr>
              <a:spcBef>
                <a:spcPts val="0"/>
              </a:spcBef>
              <a:spcAft>
                <a:spcPts val="451"/>
              </a:spcAft>
            </a:pPr>
            <a:r>
              <a:rPr lang="en-US" sz="1051">
                <a:latin typeface="Arial" panose="020B0604020202020204" pitchFamily="34" charset="0"/>
                <a:cs typeface="Arial" panose="020B0604020202020204" pitchFamily="34" charset="0"/>
              </a:rPr>
              <a:t>Requires TEA to work in consultation with the Human Trafficking Prevention Task Force to adopt rules regarding wording for warning signs. </a:t>
            </a: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37</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451"/>
              </a:spcAft>
            </a:pPr>
            <a:r>
              <a:rPr lang="en-US" sz="1100" b="1">
                <a:solidFill>
                  <a:schemeClr val="tx2"/>
                </a:solidFill>
                <a:latin typeface="Arial" panose="020B0604020202020204" pitchFamily="34" charset="0"/>
                <a:cs typeface="Arial" panose="020B0604020202020204" pitchFamily="34" charset="0"/>
              </a:rPr>
              <a:t>Analysis – Amends Education Code, § 37.086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58350"/>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Inform facilities manager.</a:t>
            </a:r>
          </a:p>
          <a:p>
            <a:pPr>
              <a:spcBef>
                <a:spcPts val="0"/>
              </a:spcBef>
              <a:spcAft>
                <a:spcPts val="400"/>
              </a:spcAft>
              <a:buSzPct val="100000"/>
            </a:pPr>
            <a:r>
              <a:rPr lang="en-US" sz="1051">
                <a:latin typeface="Arial" panose="020B0604020202020204" pitchFamily="34" charset="0"/>
                <a:cs typeface="Arial" panose="020B0604020202020204" pitchFamily="34" charset="0"/>
              </a:rPr>
              <a:t>Move and/or place signs, as appropriate.   </a:t>
            </a: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 </a:t>
            </a:r>
          </a:p>
          <a:p>
            <a:pPr>
              <a:spcBef>
                <a:spcPts val="0"/>
              </a:spcBef>
              <a:spcAft>
                <a:spcPts val="400"/>
              </a:spcAft>
            </a:pPr>
            <a:r>
              <a:rPr lang="en-US" sz="1051">
                <a:latin typeface="Arial" panose="020B0604020202020204" pitchFamily="34" charset="0"/>
                <a:cs typeface="Arial" panose="020B0604020202020204" pitchFamily="34" charset="0"/>
              </a:rPr>
              <a:t>Facilities department, employees and guests</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Senator Bettencourt</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12" name="Graphic 11" descr="Medical with solid fill">
            <a:extLst>
              <a:ext uri="{FF2B5EF4-FFF2-40B4-BE49-F238E27FC236}">
                <a16:creationId xmlns:a16="http://schemas.microsoft.com/office/drawing/2014/main" id="{B41A265E-68A7-9204-7F95-4F133FF399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6402" y="79362"/>
            <a:ext cx="506624" cy="506624"/>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687" y="1108653"/>
            <a:ext cx="328183" cy="328183"/>
          </a:xfrm>
          <a:prstGeom prst="rect">
            <a:avLst/>
          </a:prstGeom>
        </p:spPr>
      </p:pic>
    </p:spTree>
    <p:extLst>
      <p:ext uri="{BB962C8B-B14F-4D97-AF65-F5344CB8AC3E}">
        <p14:creationId xmlns:p14="http://schemas.microsoft.com/office/powerpoint/2010/main" val="292987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161D00-1A50-9F9A-9BC6-9D2B5F883704}"/>
              </a:ext>
            </a:extLst>
          </p:cNvPr>
          <p:cNvSpPr>
            <a:spLocks noGrp="1"/>
          </p:cNvSpPr>
          <p:nvPr>
            <p:ph type="title"/>
          </p:nvPr>
        </p:nvSpPr>
        <p:spPr>
          <a:xfrm>
            <a:off x="628650" y="2300782"/>
            <a:ext cx="7886700" cy="2139553"/>
          </a:xfrm>
        </p:spPr>
        <p:txBody>
          <a:bodyPr/>
          <a:lstStyle/>
          <a:p>
            <a:r>
              <a:rPr lang="en-US">
                <a:solidFill>
                  <a:schemeClr val="bg1"/>
                </a:solidFill>
                <a:latin typeface="Arial" panose="020B0604020202020204" pitchFamily="34" charset="0"/>
                <a:cs typeface="Arial" panose="020B0604020202020204" pitchFamily="34" charset="0"/>
              </a:rPr>
              <a:t>Assessment, Accountability and Instruction</a:t>
            </a:r>
          </a:p>
        </p:txBody>
      </p:sp>
      <p:sp>
        <p:nvSpPr>
          <p:cNvPr id="4" name="Slide Number Placeholder 3">
            <a:extLst>
              <a:ext uri="{FF2B5EF4-FFF2-40B4-BE49-F238E27FC236}">
                <a16:creationId xmlns:a16="http://schemas.microsoft.com/office/drawing/2014/main" id="{A6EACE70-2525-9B65-B587-6AE25761B4CD}"/>
              </a:ext>
            </a:extLst>
          </p:cNvPr>
          <p:cNvSpPr>
            <a:spLocks noGrp="1"/>
          </p:cNvSpPr>
          <p:nvPr>
            <p:ph type="sldNum" sz="quarter" idx="12"/>
          </p:nvPr>
        </p:nvSpPr>
        <p:spPr/>
        <p:txBody>
          <a:bodyPr/>
          <a:lstStyle/>
          <a:p>
            <a:fld id="{5CBB254D-182E-404A-804D-D98E6FDB1AF7}" type="slidenum">
              <a:rPr lang="en-US" smtClean="0"/>
              <a:t>38</a:t>
            </a:fld>
            <a:endParaRPr lang="en-US"/>
          </a:p>
        </p:txBody>
      </p:sp>
    </p:spTree>
    <p:extLst>
      <p:ext uri="{BB962C8B-B14F-4D97-AF65-F5344CB8AC3E}">
        <p14:creationId xmlns:p14="http://schemas.microsoft.com/office/powerpoint/2010/main" val="2950868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HB 900</a:t>
            </a:r>
            <a:r>
              <a:rPr lang="en-US" sz="2100">
                <a:solidFill>
                  <a:schemeClr val="tx2"/>
                </a:solidFill>
                <a:latin typeface="Arial" panose="020B0604020202020204" pitchFamily="34" charset="0"/>
                <a:cs typeface="Arial" panose="020B0604020202020204" pitchFamily="34" charset="0"/>
              </a:rPr>
              <a:t>: Public School Library Materials – “Reader Act”</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300"/>
              </a:spcAft>
            </a:pPr>
            <a:r>
              <a:rPr lang="en-US" sz="1051">
                <a:latin typeface="Arial" panose="020B0604020202020204" pitchFamily="34" charset="0"/>
                <a:cs typeface="Arial" panose="020B0604020202020204" pitchFamily="34" charset="0"/>
              </a:rPr>
              <a:t>The Texas State Library and Archives Commission, with approval by the State Board of Education, will adopt mandatory standards for school library collection development.</a:t>
            </a:r>
          </a:p>
          <a:p>
            <a:pPr marL="228600" indent="-228600">
              <a:spcBef>
                <a:spcPts val="0"/>
              </a:spcBef>
              <a:spcAft>
                <a:spcPts val="300"/>
              </a:spcAft>
            </a:pPr>
            <a:r>
              <a:rPr lang="en-US" sz="1051">
                <a:latin typeface="Arial" panose="020B0604020202020204" pitchFamily="34" charset="0"/>
                <a:ea typeface="Calibri" panose="020F0502020204030204" pitchFamily="34" charset="0"/>
                <a:cs typeface="Arial" panose="020B0604020202020204" pitchFamily="34" charset="0"/>
              </a:rPr>
              <a:t>Standards will be updated at least once every 5 years and must prohibit the possession, acquisition and purchase of harmful material, material rated as sexually explicit by the selling vendor, and/or material that is pervasively vulgar or educationally unsuitable (Pico V. Board of Education, 457 U.S. 853, 1982).  </a:t>
            </a:r>
          </a:p>
          <a:p>
            <a:pPr marL="228600" indent="-228600">
              <a:spcBef>
                <a:spcPts val="0"/>
              </a:spcBef>
              <a:spcAft>
                <a:spcPts val="300"/>
              </a:spcAft>
            </a:pPr>
            <a:r>
              <a:rPr lang="en-US" sz="1051" b="1">
                <a:solidFill>
                  <a:schemeClr val="tx2"/>
                </a:solidFill>
                <a:latin typeface="Arial" panose="020B0604020202020204" pitchFamily="34" charset="0"/>
                <a:ea typeface="Calibri" panose="020F0502020204030204" pitchFamily="34" charset="0"/>
                <a:cs typeface="Arial" panose="020B0604020202020204" pitchFamily="34" charset="0"/>
              </a:rPr>
              <a:t>Standards adherence is required for all library materials </a:t>
            </a:r>
            <a:r>
              <a:rPr lang="en-US" sz="1051">
                <a:latin typeface="Arial" panose="020B0604020202020204" pitchFamily="34" charset="0"/>
                <a:ea typeface="Calibri" panose="020F0502020204030204" pitchFamily="34" charset="0"/>
                <a:cs typeface="Arial" panose="020B0604020202020204" pitchFamily="34" charset="0"/>
              </a:rPr>
              <a:t>available for use or display in school libraries, classroom libraries and online catalogs. </a:t>
            </a:r>
          </a:p>
          <a:p>
            <a:pPr marL="228600" indent="-228600">
              <a:spcBef>
                <a:spcPts val="0"/>
              </a:spcBef>
              <a:spcAft>
                <a:spcPts val="300"/>
              </a:spcAft>
            </a:pPr>
            <a:r>
              <a:rPr lang="en-US" sz="1051">
                <a:latin typeface="Arial" panose="020B0604020202020204" pitchFamily="34" charset="0"/>
                <a:ea typeface="Calibri" panose="020F0502020204030204" pitchFamily="34" charset="0"/>
                <a:cs typeface="Arial" panose="020B0604020202020204" pitchFamily="34" charset="0"/>
              </a:rPr>
              <a:t>Standards must be designed to recognize parental rights in granting a child’s access to library materials, encourage transparency and encourage effective communication with parents.</a:t>
            </a:r>
          </a:p>
          <a:p>
            <a:pPr marL="228600" indent="-228600">
              <a:spcBef>
                <a:spcPts val="0"/>
              </a:spcBef>
              <a:spcAft>
                <a:spcPts val="300"/>
              </a:spcAft>
            </a:pPr>
            <a:r>
              <a:rPr lang="en-US" sz="1051">
                <a:latin typeface="Arial" panose="020B0604020202020204" pitchFamily="34" charset="0"/>
                <a:ea typeface="Calibri" panose="020F0502020204030204" pitchFamily="34" charset="0"/>
                <a:cs typeface="Arial" panose="020B0604020202020204" pitchFamily="34" charset="0"/>
              </a:rPr>
              <a:t>Provides safeguards to prevent the removal of certain library materials.</a:t>
            </a:r>
          </a:p>
          <a:p>
            <a:pPr marL="228600" indent="-228600">
              <a:spcBef>
                <a:spcPts val="0"/>
              </a:spcBef>
              <a:spcAft>
                <a:spcPts val="300"/>
              </a:spcAft>
            </a:pPr>
            <a:r>
              <a:rPr lang="en-US" sz="1051">
                <a:latin typeface="Arial" panose="020B0604020202020204" pitchFamily="34" charset="0"/>
                <a:ea typeface="Calibri" panose="020F0502020204030204" pitchFamily="34" charset="0"/>
                <a:cs typeface="Arial" panose="020B0604020202020204" pitchFamily="34" charset="0"/>
              </a:rPr>
              <a:t>Requires reviews and ratings of materials by vendors and provides specific criteria. </a:t>
            </a:r>
            <a:r>
              <a:rPr lang="en-US" sz="1051" b="1">
                <a:solidFill>
                  <a:schemeClr val="tx2"/>
                </a:solidFill>
                <a:latin typeface="Arial" panose="020B0604020202020204" pitchFamily="34" charset="0"/>
                <a:ea typeface="Calibri" panose="020F0502020204030204" pitchFamily="34" charset="0"/>
                <a:cs typeface="Arial" panose="020B0604020202020204" pitchFamily="34" charset="0"/>
              </a:rPr>
              <a:t>TEA must post lists of sexually explicit rated material and sales records of those materials to schools</a:t>
            </a:r>
            <a:r>
              <a:rPr lang="en-US" sz="1051">
                <a:latin typeface="Arial" panose="020B0604020202020204" pitchFamily="34" charset="0"/>
                <a:ea typeface="Calibri" panose="020F0502020204030204" pitchFamily="34" charset="0"/>
                <a:cs typeface="Arial" panose="020B0604020202020204" pitchFamily="34" charset="0"/>
              </a:rPr>
              <a:t>.</a:t>
            </a:r>
          </a:p>
          <a:p>
            <a:pPr marL="228600" indent="-228600">
              <a:spcBef>
                <a:spcPts val="0"/>
              </a:spcBef>
              <a:spcAft>
                <a:spcPts val="300"/>
              </a:spcAft>
            </a:pPr>
            <a:r>
              <a:rPr lang="en-US" sz="1051" b="1">
                <a:solidFill>
                  <a:schemeClr val="tx2"/>
                </a:solidFill>
                <a:latin typeface="Arial" panose="020B0604020202020204" pitchFamily="34" charset="0"/>
                <a:ea typeface="Calibri" panose="020F0502020204030204" pitchFamily="34" charset="0"/>
                <a:cs typeface="Arial" panose="020B0604020202020204" pitchFamily="34" charset="0"/>
              </a:rPr>
              <a:t>Schools must gain parental consent </a:t>
            </a:r>
            <a:r>
              <a:rPr lang="en-US" sz="1051">
                <a:latin typeface="Arial" panose="020B0604020202020204" pitchFamily="34" charset="0"/>
                <a:ea typeface="Calibri" panose="020F0502020204030204" pitchFamily="34" charset="0"/>
                <a:cs typeface="Arial" panose="020B0604020202020204" pitchFamily="34" charset="0"/>
              </a:rPr>
              <a:t>for use of certain library materials.</a:t>
            </a:r>
          </a:p>
          <a:p>
            <a:pPr marL="228600" indent="-228600">
              <a:spcBef>
                <a:spcPts val="0"/>
              </a:spcBef>
              <a:spcAft>
                <a:spcPts val="300"/>
              </a:spcAft>
            </a:pPr>
            <a:r>
              <a:rPr lang="en-US" sz="1051">
                <a:latin typeface="Arial" panose="020B0604020202020204" pitchFamily="34" charset="0"/>
                <a:ea typeface="Calibri" panose="020F0502020204030204" pitchFamily="34" charset="0"/>
                <a:cs typeface="Arial" panose="020B0604020202020204" pitchFamily="34" charset="0"/>
              </a:rPr>
              <a:t>Districts and charters must </a:t>
            </a:r>
            <a:r>
              <a:rPr lang="en-US" sz="1051" b="1">
                <a:solidFill>
                  <a:schemeClr val="tx2"/>
                </a:solidFill>
                <a:latin typeface="Arial" panose="020B0604020202020204" pitchFamily="34" charset="0"/>
                <a:ea typeface="Calibri" panose="020F0502020204030204" pitchFamily="34" charset="0"/>
                <a:cs typeface="Arial" panose="020B0604020202020204" pitchFamily="34" charset="0"/>
              </a:rPr>
              <a:t>conduct regular reviews of library materials.</a:t>
            </a:r>
            <a:endParaRPr lang="en-US" sz="1051">
              <a:latin typeface="Arial" panose="020B0604020202020204" pitchFamily="34" charset="0"/>
              <a:cs typeface="Arial" panose="020B0604020202020204" pitchFamily="34" charset="0"/>
            </a:endParaRP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39</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 33.021 and Adds Chapter 35 </a:t>
            </a:r>
            <a:r>
              <a:rPr lang="en-US" sz="1100" b="1">
                <a:solidFill>
                  <a:srgbClr val="44546A"/>
                </a:solidFill>
                <a:latin typeface="Arial" panose="020B0604020202020204" pitchFamily="34" charset="0"/>
                <a:ea typeface="+mn-ea"/>
                <a:cs typeface="Arial" panose="020B0604020202020204" pitchFamily="34" charset="0"/>
              </a:rPr>
              <a:t> </a:t>
            </a:r>
            <a:r>
              <a:rPr lang="en-US" sz="1100" b="1">
                <a:solidFill>
                  <a:schemeClr val="tx2"/>
                </a:solidFill>
                <a:latin typeface="Arial" panose="020B0604020202020204" pitchFamily="34" charset="0"/>
                <a:cs typeface="Arial" panose="020B0604020202020204" pitchFamily="34" charset="0"/>
              </a:rPr>
              <a:t>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Update policies related to book adoption.</a:t>
            </a:r>
          </a:p>
          <a:p>
            <a:pPr>
              <a:spcBef>
                <a:spcPts val="0"/>
              </a:spcBef>
              <a:spcAft>
                <a:spcPts val="400"/>
              </a:spcAft>
              <a:buSzPct val="100000"/>
            </a:pPr>
            <a:r>
              <a:rPr lang="en-US" sz="1051">
                <a:latin typeface="Arial" panose="020B0604020202020204" pitchFamily="34" charset="0"/>
                <a:cs typeface="Arial" panose="020B0604020202020204" pitchFamily="34" charset="0"/>
              </a:rPr>
              <a:t>Develop </a:t>
            </a:r>
            <a:r>
              <a:rPr lang="en-US" sz="1051" dirty="0">
                <a:latin typeface="Arial" panose="020B0604020202020204" pitchFamily="34" charset="0"/>
                <a:cs typeface="Arial" panose="020B0604020202020204" pitchFamily="34" charset="0"/>
              </a:rPr>
              <a:t>library review </a:t>
            </a:r>
            <a:r>
              <a:rPr lang="en-US" sz="1051">
                <a:latin typeface="Arial" panose="020B0604020202020204" pitchFamily="34" charset="0"/>
                <a:cs typeface="Arial" panose="020B0604020202020204" pitchFamily="34" charset="0"/>
              </a:rPr>
              <a:t>procedures based on new standards.</a:t>
            </a:r>
          </a:p>
          <a:p>
            <a:pPr>
              <a:spcBef>
                <a:spcPts val="0"/>
              </a:spcBef>
              <a:spcAft>
                <a:spcPts val="400"/>
              </a:spcAft>
              <a:buSzPct val="100000"/>
            </a:pPr>
            <a:r>
              <a:rPr lang="en-US" sz="1051">
                <a:latin typeface="Arial" panose="020B0604020202020204" pitchFamily="34" charset="0"/>
                <a:cs typeface="Arial" panose="020B0604020202020204" pitchFamily="34" charset="0"/>
              </a:rPr>
              <a:t>Train librarians and teachers.</a:t>
            </a:r>
          </a:p>
          <a:p>
            <a:pPr>
              <a:spcBef>
                <a:spcPts val="0"/>
              </a:spcBef>
              <a:spcAft>
                <a:spcPts val="400"/>
              </a:spcAft>
              <a:buSzPct val="100000"/>
            </a:pPr>
            <a:r>
              <a:rPr lang="en-US" sz="1051">
                <a:latin typeface="Arial" panose="020B0604020202020204" pitchFamily="34" charset="0"/>
                <a:cs typeface="Arial" panose="020B0604020202020204" pitchFamily="34" charset="0"/>
              </a:rPr>
              <a:t>Develop communication plan for parents and students.</a:t>
            </a: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a:t>
            </a:r>
          </a:p>
          <a:p>
            <a:pPr>
              <a:spcBef>
                <a:spcPts val="0"/>
              </a:spcBef>
              <a:spcAft>
                <a:spcPts val="400"/>
              </a:spcAft>
            </a:pPr>
            <a:r>
              <a:rPr lang="en-US" sz="1051">
                <a:latin typeface="Arial" panose="020B0604020202020204" pitchFamily="34" charset="0"/>
                <a:cs typeface="Arial" panose="020B0604020202020204" pitchFamily="34" charset="0"/>
              </a:rPr>
              <a:t>Students, parents, school librarians, teachers, school administrators and school boards  </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Representatives </a:t>
            </a:r>
            <a:r>
              <a:rPr lang="en-US" sz="1200" dirty="0">
                <a:solidFill>
                  <a:schemeClr val="tx2"/>
                </a:solidFill>
                <a:latin typeface="Arial" panose="020B0604020202020204" pitchFamily="34" charset="0"/>
                <a:cs typeface="Arial" panose="020B0604020202020204" pitchFamily="34" charset="0"/>
              </a:rPr>
              <a:t>Patterson; </a:t>
            </a:r>
            <a:r>
              <a:rPr lang="en-US" sz="1200">
                <a:solidFill>
                  <a:schemeClr val="tx2"/>
                </a:solidFill>
                <a:latin typeface="Arial" panose="020B0604020202020204" pitchFamily="34" charset="0"/>
                <a:cs typeface="Arial" panose="020B0604020202020204" pitchFamily="34" charset="0"/>
              </a:rPr>
              <a:t>Buckley; Burrows; Shaheen</a:t>
            </a:r>
            <a:r>
              <a:rPr lang="en-US" sz="1200" dirty="0">
                <a:solidFill>
                  <a:schemeClr val="tx2"/>
                </a:solidFill>
                <a:latin typeface="Arial" panose="020B0604020202020204" pitchFamily="34" charset="0"/>
                <a:cs typeface="Arial" panose="020B0604020202020204" pitchFamily="34" charset="0"/>
              </a:rPr>
              <a:t>;</a:t>
            </a:r>
            <a:r>
              <a:rPr lang="en-US" sz="1200">
                <a:solidFill>
                  <a:schemeClr val="tx2"/>
                </a:solidFill>
                <a:latin typeface="Arial" panose="020B0604020202020204" pitchFamily="34" charset="0"/>
                <a:cs typeface="Arial" panose="020B0604020202020204" pitchFamily="34" charset="0"/>
              </a:rPr>
              <a:t> Longoria</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265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pic>
        <p:nvPicPr>
          <p:cNvPr id="15" name="Graphic 14" descr="Classroom with solid fill">
            <a:extLst>
              <a:ext uri="{FF2B5EF4-FFF2-40B4-BE49-F238E27FC236}">
                <a16:creationId xmlns:a16="http://schemas.microsoft.com/office/drawing/2014/main" id="{D9DE373D-1E44-9D7E-03E3-D74CAA1103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05544" y="28575"/>
            <a:ext cx="586905" cy="586905"/>
          </a:xfrm>
          <a:prstGeom prst="rect">
            <a:avLst/>
          </a:prstGeom>
        </p:spPr>
      </p:pic>
    </p:spTree>
    <p:extLst>
      <p:ext uri="{BB962C8B-B14F-4D97-AF65-F5344CB8AC3E}">
        <p14:creationId xmlns:p14="http://schemas.microsoft.com/office/powerpoint/2010/main" val="1208456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505DAB7-4610-552E-8E7B-B277D46548B7}"/>
              </a:ext>
            </a:extLst>
          </p:cNvPr>
          <p:cNvSpPr>
            <a:spLocks noGrp="1"/>
          </p:cNvSpPr>
          <p:nvPr>
            <p:ph type="sldNum" sz="quarter" idx="12"/>
          </p:nvPr>
        </p:nvSpPr>
        <p:spPr/>
        <p:txBody>
          <a:bodyPr/>
          <a:lstStyle/>
          <a:p>
            <a:fld id="{5CBB254D-182E-404A-804D-D98E6FDB1AF7}" type="slidenum">
              <a:rPr lang="en-US" smtClean="0"/>
              <a:t>4</a:t>
            </a:fld>
            <a:endParaRPr lang="en-US"/>
          </a:p>
        </p:txBody>
      </p:sp>
      <p:pic>
        <p:nvPicPr>
          <p:cNvPr id="15" name="Graphic 14" descr="Medical with solid fill">
            <a:extLst>
              <a:ext uri="{FF2B5EF4-FFF2-40B4-BE49-F238E27FC236}">
                <a16:creationId xmlns:a16="http://schemas.microsoft.com/office/drawing/2014/main" id="{9B9B8971-BDA0-ED73-D33C-91BD06E571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289" y="175752"/>
            <a:ext cx="411817" cy="411817"/>
          </a:xfrm>
          <a:prstGeom prst="rect">
            <a:avLst/>
          </a:prstGeom>
        </p:spPr>
      </p:pic>
      <p:pic>
        <p:nvPicPr>
          <p:cNvPr id="16" name="Graphic 15" descr="Medical with solid fill">
            <a:extLst>
              <a:ext uri="{FF2B5EF4-FFF2-40B4-BE49-F238E27FC236}">
                <a16:creationId xmlns:a16="http://schemas.microsoft.com/office/drawing/2014/main" id="{BC6538CA-B320-E5D9-3805-2D4C3D70C6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0788" y="175753"/>
            <a:ext cx="411817" cy="411817"/>
          </a:xfrm>
          <a:prstGeom prst="rect">
            <a:avLst/>
          </a:prstGeom>
        </p:spPr>
      </p:pic>
      <p:pic>
        <p:nvPicPr>
          <p:cNvPr id="17" name="Graphic 16" descr="Medical with solid fill">
            <a:extLst>
              <a:ext uri="{FF2B5EF4-FFF2-40B4-BE49-F238E27FC236}">
                <a16:creationId xmlns:a16="http://schemas.microsoft.com/office/drawing/2014/main" id="{B21DC5AF-8D60-D7C0-822C-1AD5F120BE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288" y="4471829"/>
            <a:ext cx="411817" cy="411817"/>
          </a:xfrm>
          <a:prstGeom prst="rect">
            <a:avLst/>
          </a:prstGeom>
        </p:spPr>
      </p:pic>
      <p:pic>
        <p:nvPicPr>
          <p:cNvPr id="18" name="Graphic 17" descr="Medical with solid fill">
            <a:extLst>
              <a:ext uri="{FF2B5EF4-FFF2-40B4-BE49-F238E27FC236}">
                <a16:creationId xmlns:a16="http://schemas.microsoft.com/office/drawing/2014/main" id="{3EAC66A5-A2DE-F6DE-6A8A-C7E6BAC86D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7204" y="4428387"/>
            <a:ext cx="411817" cy="411817"/>
          </a:xfrm>
          <a:prstGeom prst="rect">
            <a:avLst/>
          </a:prstGeom>
        </p:spPr>
      </p:pic>
      <p:graphicFrame>
        <p:nvGraphicFramePr>
          <p:cNvPr id="14" name="Table 18">
            <a:extLst>
              <a:ext uri="{FF2B5EF4-FFF2-40B4-BE49-F238E27FC236}">
                <a16:creationId xmlns:a16="http://schemas.microsoft.com/office/drawing/2014/main" id="{B46AD142-5D16-84EA-8D79-3946340A6A14}"/>
              </a:ext>
            </a:extLst>
          </p:cNvPr>
          <p:cNvGraphicFramePr>
            <a:graphicFrameLocks noGrp="1"/>
          </p:cNvGraphicFramePr>
          <p:nvPr>
            <p:extLst>
              <p:ext uri="{D42A27DB-BD31-4B8C-83A1-F6EECF244321}">
                <p14:modId xmlns:p14="http://schemas.microsoft.com/office/powerpoint/2010/main" val="2787868022"/>
              </p:ext>
            </p:extLst>
          </p:nvPr>
        </p:nvGraphicFramePr>
        <p:xfrm>
          <a:off x="604378" y="863193"/>
          <a:ext cx="7932137" cy="2743200"/>
        </p:xfrm>
        <a:graphic>
          <a:graphicData uri="http://schemas.openxmlformats.org/drawingml/2006/table">
            <a:tbl>
              <a:tblPr firstRow="1" bandRow="1">
                <a:tableStyleId>{5C22544A-7EE6-4342-B048-85BDC9FD1C3A}</a:tableStyleId>
              </a:tblPr>
              <a:tblGrid>
                <a:gridCol w="694570">
                  <a:extLst>
                    <a:ext uri="{9D8B030D-6E8A-4147-A177-3AD203B41FA5}">
                      <a16:colId xmlns:a16="http://schemas.microsoft.com/office/drawing/2014/main" val="3162652342"/>
                    </a:ext>
                  </a:extLst>
                </a:gridCol>
                <a:gridCol w="848625">
                  <a:extLst>
                    <a:ext uri="{9D8B030D-6E8A-4147-A177-3AD203B41FA5}">
                      <a16:colId xmlns:a16="http://schemas.microsoft.com/office/drawing/2014/main" val="875902121"/>
                    </a:ext>
                  </a:extLst>
                </a:gridCol>
                <a:gridCol w="2149364">
                  <a:extLst>
                    <a:ext uri="{9D8B030D-6E8A-4147-A177-3AD203B41FA5}">
                      <a16:colId xmlns:a16="http://schemas.microsoft.com/office/drawing/2014/main" val="1592165069"/>
                    </a:ext>
                  </a:extLst>
                </a:gridCol>
                <a:gridCol w="319668">
                  <a:extLst>
                    <a:ext uri="{9D8B030D-6E8A-4147-A177-3AD203B41FA5}">
                      <a16:colId xmlns:a16="http://schemas.microsoft.com/office/drawing/2014/main" val="1942624791"/>
                    </a:ext>
                  </a:extLst>
                </a:gridCol>
                <a:gridCol w="728546">
                  <a:extLst>
                    <a:ext uri="{9D8B030D-6E8A-4147-A177-3AD203B41FA5}">
                      <a16:colId xmlns:a16="http://schemas.microsoft.com/office/drawing/2014/main" val="3658470772"/>
                    </a:ext>
                  </a:extLst>
                </a:gridCol>
                <a:gridCol w="847493">
                  <a:extLst>
                    <a:ext uri="{9D8B030D-6E8A-4147-A177-3AD203B41FA5}">
                      <a16:colId xmlns:a16="http://schemas.microsoft.com/office/drawing/2014/main" val="964689781"/>
                    </a:ext>
                  </a:extLst>
                </a:gridCol>
                <a:gridCol w="2343871">
                  <a:extLst>
                    <a:ext uri="{9D8B030D-6E8A-4147-A177-3AD203B41FA5}">
                      <a16:colId xmlns:a16="http://schemas.microsoft.com/office/drawing/2014/main" val="3497054922"/>
                    </a:ext>
                  </a:extLst>
                </a:gridCol>
              </a:tblGrid>
              <a:tr h="265258">
                <a:tc>
                  <a:txBody>
                    <a:bodyPr/>
                    <a:lstStyle/>
                    <a:p>
                      <a:r>
                        <a:rPr lang="en-US" sz="1200">
                          <a:latin typeface="Arial" panose="020B0604020202020204" pitchFamily="34" charset="0"/>
                          <a:cs typeface="Arial" panose="020B0604020202020204" pitchFamily="34" charset="0"/>
                        </a:rPr>
                        <a:t>Slide #</a:t>
                      </a:r>
                    </a:p>
                  </a:txBody>
                  <a:tcPr>
                    <a:lnL w="9525" cap="flat" cmpd="sng" algn="ctr">
                      <a:noFill/>
                      <a:prstDash val="dash"/>
                      <a:round/>
                      <a:headEnd type="none" w="med" len="med"/>
                      <a:tailEnd type="none" w="med" len="med"/>
                    </a:lnL>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1200" dirty="0">
                          <a:latin typeface="Arial" panose="020B0604020202020204" pitchFamily="34" charset="0"/>
                          <a:cs typeface="Arial" panose="020B0604020202020204" pitchFamily="34" charset="0"/>
                        </a:rPr>
                        <a:t>Bill #</a:t>
                      </a:r>
                    </a:p>
                  </a:txBody>
                  <a:tcPr>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1200">
                          <a:latin typeface="Arial" panose="020B0604020202020204" pitchFamily="34" charset="0"/>
                          <a:cs typeface="Arial" panose="020B0604020202020204" pitchFamily="34" charset="0"/>
                        </a:rPr>
                        <a:t>Bill Description</a:t>
                      </a:r>
                    </a:p>
                  </a:txBody>
                  <a:tcPr>
                    <a:lnR w="12700" cmpd="sng">
                      <a:noFill/>
                    </a:lnR>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endParaRPr lang="en-US" sz="1200">
                        <a:latin typeface="Arial" panose="020B0604020202020204" pitchFamily="34" charset="0"/>
                        <a:cs typeface="Arial" panose="020B0604020202020204" pitchFamily="34" charset="0"/>
                      </a:endParaRPr>
                    </a:p>
                  </a:txBody>
                  <a:tcPr>
                    <a:lnL w="12700" cmpd="sng">
                      <a:noFill/>
                    </a:lnL>
                    <a:lnR w="12700" cmpd="sng">
                      <a:noFill/>
                    </a:lnR>
                    <a:lnT w="9525" cap="flat" cmpd="sng" algn="ctr">
                      <a:no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a:latin typeface="Arial" panose="020B0604020202020204" pitchFamily="34" charset="0"/>
                          <a:cs typeface="Arial" panose="020B0604020202020204" pitchFamily="34" charset="0"/>
                        </a:rPr>
                        <a:t>Slide #</a:t>
                      </a:r>
                    </a:p>
                  </a:txBody>
                  <a:tcPr>
                    <a:lnL w="12700" cmpd="sng">
                      <a:noFill/>
                    </a:lnL>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1200" dirty="0">
                          <a:latin typeface="Arial" panose="020B0604020202020204" pitchFamily="34" charset="0"/>
                          <a:cs typeface="Arial" panose="020B0604020202020204" pitchFamily="34" charset="0"/>
                        </a:rPr>
                        <a:t>Bill #</a:t>
                      </a:r>
                    </a:p>
                  </a:txBody>
                  <a:tcPr>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1200">
                          <a:latin typeface="Arial" panose="020B0604020202020204" pitchFamily="34" charset="0"/>
                          <a:cs typeface="Arial" panose="020B0604020202020204" pitchFamily="34" charset="0"/>
                        </a:rPr>
                        <a:t>Bill Description</a:t>
                      </a:r>
                    </a:p>
                  </a:txBody>
                  <a:tcPr>
                    <a:lnR w="9525" cap="flat" cmpd="sng" algn="ctr">
                      <a:noFill/>
                      <a:prstDash val="dash"/>
                      <a:round/>
                      <a:headEnd type="none" w="med" len="med"/>
                      <a:tailEnd type="none" w="med" len="med"/>
                    </a:lnR>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948662173"/>
                  </a:ext>
                </a:extLst>
              </a:tr>
              <a:tr h="263496">
                <a:tc>
                  <a:txBody>
                    <a:bodyPr/>
                    <a:lstStyle/>
                    <a:p>
                      <a:r>
                        <a:rPr lang="en-US" sz="1200" b="0" dirty="0">
                          <a:latin typeface="Arial" panose="020B0604020202020204" pitchFamily="34" charset="0"/>
                          <a:cs typeface="Arial" panose="020B0604020202020204" pitchFamily="34" charset="0"/>
                        </a:rPr>
                        <a:t>39</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900</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a:latin typeface="Arial" panose="020B0604020202020204" pitchFamily="34" charset="0"/>
                          <a:cs typeface="Arial" panose="020B0604020202020204" pitchFamily="34" charset="0"/>
                        </a:rPr>
                        <a:t>School Libraries</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no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latin typeface="Arial" panose="020B0604020202020204" pitchFamily="34" charset="0"/>
                          <a:cs typeface="Arial" panose="020B0604020202020204" pitchFamily="34" charset="0"/>
                        </a:rPr>
                        <a:t>48</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5195</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a:latin typeface="Arial" panose="020B0604020202020204" pitchFamily="34" charset="0"/>
                          <a:cs typeface="Arial" panose="020B0604020202020204" pitchFamily="34" charset="0"/>
                        </a:rPr>
                        <a:t>Education for Adjudicated Youth</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2954826182"/>
                  </a:ext>
                </a:extLst>
              </a:tr>
              <a:tr h="263496">
                <a:tc>
                  <a:txBody>
                    <a:bodyPr/>
                    <a:lstStyle/>
                    <a:p>
                      <a:r>
                        <a:rPr lang="en-US" sz="1200" b="0" dirty="0">
                          <a:latin typeface="Arial" panose="020B0604020202020204" pitchFamily="34" charset="0"/>
                          <a:cs typeface="Arial" panose="020B0604020202020204" pitchFamily="34" charset="0"/>
                        </a:rPr>
                        <a:t>40</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1225</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Paper Assessments</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49</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SB 1647</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Dropout Recovery</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895207716"/>
                  </a:ext>
                </a:extLst>
              </a:tr>
              <a:tr h="263496">
                <a:tc>
                  <a:txBody>
                    <a:bodyPr/>
                    <a:lstStyle/>
                    <a:p>
                      <a:r>
                        <a:rPr lang="en-US" sz="1200" b="0" dirty="0">
                          <a:latin typeface="Arial" panose="020B0604020202020204" pitchFamily="34" charset="0"/>
                          <a:cs typeface="Arial" panose="020B0604020202020204" pitchFamily="34" charset="0"/>
                        </a:rPr>
                        <a:t>41</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1416</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a:latin typeface="Arial" panose="020B0604020202020204" pitchFamily="34" charset="0"/>
                          <a:cs typeface="Arial" panose="020B0604020202020204" pitchFamily="34" charset="0"/>
                        </a:rPr>
                        <a:t>Accelerated Instruction</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latin typeface="Arial" panose="020B0604020202020204" pitchFamily="34" charset="0"/>
                          <a:cs typeface="Arial" panose="020B0604020202020204" pitchFamily="34" charset="0"/>
                        </a:rPr>
                        <a:t>50</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SB 2032</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a:latin typeface="Arial" panose="020B0604020202020204" pitchFamily="34" charset="0"/>
                          <a:cs typeface="Arial" panose="020B0604020202020204" pitchFamily="34" charset="0"/>
                        </a:rPr>
                        <a:t>Adult Charters</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2184516234"/>
                  </a:ext>
                </a:extLst>
              </a:tr>
              <a:tr h="263496">
                <a:tc>
                  <a:txBody>
                    <a:bodyPr/>
                    <a:lstStyle/>
                    <a:p>
                      <a:r>
                        <a:rPr lang="en-US" sz="1200" b="0" dirty="0">
                          <a:latin typeface="Arial" panose="020B0604020202020204" pitchFamily="34" charset="0"/>
                          <a:cs typeface="Arial" panose="020B0604020202020204" pitchFamily="34" charset="0"/>
                        </a:rPr>
                        <a:t>42</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1605</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a:latin typeface="Arial" panose="020B0604020202020204" pitchFamily="34" charset="0"/>
                          <a:cs typeface="Arial" panose="020B0604020202020204" pitchFamily="34" charset="0"/>
                        </a:rPr>
                        <a:t>Foundation Curriculum</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latin typeface="Arial" panose="020B0604020202020204" pitchFamily="34" charset="0"/>
                          <a:cs typeface="Arial" panose="020B0604020202020204" pitchFamily="34" charset="0"/>
                        </a:rPr>
                        <a:t>51</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SB 2124</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a:latin typeface="Arial" panose="020B0604020202020204" pitchFamily="34" charset="0"/>
                          <a:cs typeface="Arial" panose="020B0604020202020204" pitchFamily="34" charset="0"/>
                        </a:rPr>
                        <a:t>Accelerated Mathematics</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1212986437"/>
                  </a:ext>
                </a:extLst>
              </a:tr>
              <a:tr h="263496">
                <a:tc>
                  <a:txBody>
                    <a:bodyPr/>
                    <a:lstStyle/>
                    <a:p>
                      <a:r>
                        <a:rPr lang="en-US" sz="1200" b="0" dirty="0">
                          <a:latin typeface="Arial" panose="020B0604020202020204" pitchFamily="34" charset="0"/>
                          <a:cs typeface="Arial" panose="020B0604020202020204" pitchFamily="34" charset="0"/>
                        </a:rPr>
                        <a:t>43</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1615</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Child-Care/Pre-k</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52</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SB 2139</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Opportunity High School</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2733498116"/>
                  </a:ext>
                </a:extLst>
              </a:tr>
              <a:tr h="263496">
                <a:tc>
                  <a:txBody>
                    <a:bodyPr/>
                    <a:lstStyle/>
                    <a:p>
                      <a:r>
                        <a:rPr lang="en-US" sz="1200" b="0" dirty="0">
                          <a:latin typeface="Arial" panose="020B0604020202020204" pitchFamily="34" charset="0"/>
                          <a:cs typeface="Arial" panose="020B0604020202020204" pitchFamily="34" charset="0"/>
                        </a:rPr>
                        <a:t>44</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2209</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Rural Pathways Excellence</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53</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SB 2294</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Early Graduation Program</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3625873672"/>
                  </a:ext>
                </a:extLst>
              </a:tr>
              <a:tr h="263496">
                <a:tc>
                  <a:txBody>
                    <a:bodyPr/>
                    <a:lstStyle/>
                    <a:p>
                      <a:r>
                        <a:rPr lang="en-US" sz="1200" b="0" dirty="0">
                          <a:latin typeface="Arial" panose="020B0604020202020204" pitchFamily="34" charset="0"/>
                          <a:cs typeface="Arial" panose="020B0604020202020204" pitchFamily="34" charset="0"/>
                        </a:rPr>
                        <a:t>45</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2575</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Workforce Diploma Program</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54</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SB 2304</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Disability Driver Training</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4060016917"/>
                  </a:ext>
                </a:extLst>
              </a:tr>
              <a:tr h="263496">
                <a:tc>
                  <a:txBody>
                    <a:bodyPr/>
                    <a:lstStyle/>
                    <a:p>
                      <a:r>
                        <a:rPr lang="en-US" sz="1200" b="0" dirty="0">
                          <a:latin typeface="Arial" panose="020B0604020202020204" pitchFamily="34" charset="0"/>
                          <a:cs typeface="Arial" panose="020B0604020202020204" pitchFamily="34" charset="0"/>
                        </a:rPr>
                        <a:t>46</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3803</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Course &amp; Grade Retention</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55</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Multiple</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Higher Education I</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3160708397"/>
                  </a:ext>
                </a:extLst>
              </a:tr>
              <a:tr h="263496">
                <a:tc>
                  <a:txBody>
                    <a:bodyPr/>
                    <a:lstStyle/>
                    <a:p>
                      <a:r>
                        <a:rPr lang="en-US" sz="1200" b="0" dirty="0">
                          <a:latin typeface="Arial" panose="020B0604020202020204" pitchFamily="34" charset="0"/>
                          <a:cs typeface="Arial" panose="020B0604020202020204" pitchFamily="34" charset="0"/>
                        </a:rPr>
                        <a:t>47</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r>
                        <a:rPr lang="en-US" sz="1200" dirty="0">
                          <a:latin typeface="Arial" panose="020B0604020202020204" pitchFamily="34" charset="0"/>
                          <a:cs typeface="Arial" panose="020B0604020202020204" pitchFamily="34" charset="0"/>
                        </a:rPr>
                        <a:t>HB 3928</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12700" cap="flat" cmpd="sng" algn="ctr">
                      <a:noFill/>
                      <a:prstDash val="solid"/>
                      <a:round/>
                      <a:headEnd type="none" w="med" len="med"/>
                      <a:tailEnd type="none" w="med" len="med"/>
                    </a:lnB>
                    <a:noFill/>
                  </a:tcPr>
                </a:tc>
                <a:tc>
                  <a:txBody>
                    <a:bodyPr/>
                    <a:lstStyle/>
                    <a:p>
                      <a:r>
                        <a:rPr lang="en-US" sz="1200">
                          <a:latin typeface="Arial" panose="020B0604020202020204" pitchFamily="34" charset="0"/>
                          <a:cs typeface="Arial" panose="020B0604020202020204" pitchFamily="34" charset="0"/>
                        </a:rPr>
                        <a:t>Dyslexia</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latin typeface="Arial" panose="020B0604020202020204" pitchFamily="34" charset="0"/>
                          <a:cs typeface="Arial" panose="020B0604020202020204" pitchFamily="34" charset="0"/>
                        </a:rPr>
                        <a:t>56</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Multiple</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12700" cap="flat" cmpd="sng" algn="ctr">
                      <a:noFill/>
                      <a:prstDash val="solid"/>
                      <a:round/>
                      <a:headEnd type="none" w="med" len="med"/>
                      <a:tailEnd type="none" w="med" len="med"/>
                    </a:lnB>
                    <a:noFill/>
                  </a:tcPr>
                </a:tc>
                <a:tc>
                  <a:txBody>
                    <a:bodyPr/>
                    <a:lstStyle/>
                    <a:p>
                      <a:r>
                        <a:rPr lang="en-US" sz="1200" dirty="0">
                          <a:latin typeface="Arial" panose="020B0604020202020204" pitchFamily="34" charset="0"/>
                          <a:cs typeface="Arial" panose="020B0604020202020204" pitchFamily="34" charset="0"/>
                        </a:rPr>
                        <a:t>Higher Education II</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31415496"/>
                  </a:ext>
                </a:extLst>
              </a:tr>
            </a:tbl>
          </a:graphicData>
        </a:graphic>
      </p:graphicFrame>
      <p:sp>
        <p:nvSpPr>
          <p:cNvPr id="25" name="Title 1">
            <a:extLst>
              <a:ext uri="{FF2B5EF4-FFF2-40B4-BE49-F238E27FC236}">
                <a16:creationId xmlns:a16="http://schemas.microsoft.com/office/drawing/2014/main" id="{7066D0A9-D644-E931-2DB4-3C4005693358}"/>
              </a:ext>
            </a:extLst>
          </p:cNvPr>
          <p:cNvSpPr txBox="1">
            <a:spLocks/>
          </p:cNvSpPr>
          <p:nvPr/>
        </p:nvSpPr>
        <p:spPr>
          <a:xfrm>
            <a:off x="576030" y="276288"/>
            <a:ext cx="7897284" cy="58690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100">
                <a:solidFill>
                  <a:schemeClr val="tx2"/>
                </a:solidFill>
                <a:latin typeface="Arial" panose="020B0604020202020204" pitchFamily="34" charset="0"/>
                <a:cs typeface="Arial" panose="020B0604020202020204" pitchFamily="34" charset="0"/>
              </a:rPr>
              <a:t>Assessment, Accountability &amp; Instruction</a:t>
            </a:r>
            <a:endParaRPr lang="en-US" sz="2100" dirty="0">
              <a:solidFill>
                <a:schemeClr val="tx2"/>
              </a:solidFill>
              <a:latin typeface="Arial" panose="020B0604020202020204" pitchFamily="34" charset="0"/>
              <a:cs typeface="Arial" panose="020B0604020202020204" pitchFamily="34" charset="0"/>
            </a:endParaRPr>
          </a:p>
        </p:txBody>
      </p:sp>
      <p:sp>
        <p:nvSpPr>
          <p:cNvPr id="2" name="Right Triangle 1">
            <a:extLst>
              <a:ext uri="{FF2B5EF4-FFF2-40B4-BE49-F238E27FC236}">
                <a16:creationId xmlns:a16="http://schemas.microsoft.com/office/drawing/2014/main" id="{CF9664AB-7E5A-9CA9-B96A-DE248592DB83}"/>
              </a:ext>
            </a:extLst>
          </p:cNvPr>
          <p:cNvSpPr/>
          <p:nvPr/>
        </p:nvSpPr>
        <p:spPr>
          <a:xfrm rot="10800000">
            <a:off x="7926915" y="-12784"/>
            <a:ext cx="1219200" cy="1180673"/>
          </a:xfrm>
          <a:prstGeom prst="rtTriangle">
            <a:avLst/>
          </a:prstGeom>
          <a:solidFill>
            <a:srgbClr val="265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3" name="Graphic 2" descr="Classroom with solid fill">
            <a:extLst>
              <a:ext uri="{FF2B5EF4-FFF2-40B4-BE49-F238E27FC236}">
                <a16:creationId xmlns:a16="http://schemas.microsoft.com/office/drawing/2014/main" id="{B5167578-5614-3546-DA0D-70D0582AFA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05544" y="28575"/>
            <a:ext cx="586905" cy="586905"/>
          </a:xfrm>
          <a:prstGeom prst="rect">
            <a:avLst/>
          </a:prstGeom>
        </p:spPr>
      </p:pic>
    </p:spTree>
    <p:extLst>
      <p:ext uri="{BB962C8B-B14F-4D97-AF65-F5344CB8AC3E}">
        <p14:creationId xmlns:p14="http://schemas.microsoft.com/office/powerpoint/2010/main" val="2663926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HB 1225</a:t>
            </a:r>
            <a:r>
              <a:rPr lang="en-US" sz="2100">
                <a:solidFill>
                  <a:schemeClr val="tx2"/>
                </a:solidFill>
                <a:latin typeface="Arial" panose="020B0604020202020204" pitchFamily="34" charset="0"/>
                <a:cs typeface="Arial" panose="020B0604020202020204" pitchFamily="34" charset="0"/>
              </a:rPr>
              <a:t>: Paper Administration of Assessment Instruments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Allows districts and charters to </a:t>
            </a:r>
            <a:r>
              <a:rPr lang="en-US" sz="1051" b="1">
                <a:solidFill>
                  <a:schemeClr val="tx2"/>
                </a:solidFill>
                <a:latin typeface="Arial" panose="020B0604020202020204" pitchFamily="34" charset="0"/>
                <a:cs typeface="Arial" panose="020B0604020202020204" pitchFamily="34" charset="0"/>
              </a:rPr>
              <a:t>administer paper versions of assessment instruments </a:t>
            </a:r>
            <a:r>
              <a:rPr lang="en-US" sz="1051">
                <a:latin typeface="Arial" panose="020B0604020202020204" pitchFamily="34" charset="0"/>
                <a:cs typeface="Arial" panose="020B0604020202020204" pitchFamily="34" charset="0"/>
              </a:rPr>
              <a:t>at the request of the student’s parent, guardian or teacher in the respective subject. </a:t>
            </a:r>
          </a:p>
          <a:p>
            <a:pPr marL="228600" indent="-228600">
              <a:spcBef>
                <a:spcPts val="0"/>
              </a:spcBef>
              <a:spcAft>
                <a:spcPts val="400"/>
              </a:spcAft>
            </a:pPr>
            <a:r>
              <a:rPr lang="en-US" sz="1051">
                <a:latin typeface="Arial" panose="020B0604020202020204" pitchFamily="34" charset="0"/>
                <a:cs typeface="Arial" panose="020B0604020202020204" pitchFamily="34" charset="0"/>
              </a:rPr>
              <a:t>Sets timeline for request of September 15, for fall assessments and December 1, for spring assessments. </a:t>
            </a:r>
          </a:p>
          <a:p>
            <a:pPr marL="228600" indent="-228600">
              <a:spcBef>
                <a:spcPts val="0"/>
              </a:spcBef>
              <a:spcAft>
                <a:spcPts val="400"/>
              </a:spcAft>
            </a:pPr>
            <a:r>
              <a:rPr lang="en-US" sz="1051">
                <a:latin typeface="Arial" panose="020B0604020202020204" pitchFamily="34" charset="0"/>
                <a:cs typeface="Arial" panose="020B0604020202020204" pitchFamily="34" charset="0"/>
              </a:rPr>
              <a:t>Limits the number of students </a:t>
            </a:r>
            <a:r>
              <a:rPr lang="en-US" sz="1051" b="1">
                <a:solidFill>
                  <a:schemeClr val="tx2"/>
                </a:solidFill>
                <a:latin typeface="Arial" panose="020B0604020202020204" pitchFamily="34" charset="0"/>
                <a:cs typeface="Arial" panose="020B0604020202020204" pitchFamily="34" charset="0"/>
              </a:rPr>
              <a:t>administered tests in a paper format to 3% of enrollment.</a:t>
            </a:r>
          </a:p>
          <a:p>
            <a:pPr marL="228600" indent="-228600">
              <a:spcBef>
                <a:spcPts val="0"/>
              </a:spcBef>
              <a:spcAft>
                <a:spcPts val="400"/>
              </a:spcAft>
            </a:pPr>
            <a:r>
              <a:rPr lang="en-US" sz="1050">
                <a:latin typeface="Arial" panose="020B0604020202020204" pitchFamily="34" charset="0"/>
                <a:cs typeface="Arial" panose="020B0604020202020204" pitchFamily="34" charset="0"/>
              </a:rPr>
              <a:t>The limitation does not apply to a student whose </a:t>
            </a:r>
            <a:r>
              <a:rPr lang="en-US" sz="1050" dirty="0">
                <a:latin typeface="Arial" panose="020B0604020202020204" pitchFamily="34" charset="0"/>
                <a:cs typeface="Arial" panose="020B0604020202020204" pitchFamily="34" charset="0"/>
              </a:rPr>
              <a:t>Admission</a:t>
            </a:r>
            <a:r>
              <a:rPr lang="en-US" sz="105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Review</a:t>
            </a:r>
            <a:r>
              <a:rPr lang="en-US" sz="1050">
                <a:latin typeface="Arial" panose="020B0604020202020204" pitchFamily="34" charset="0"/>
                <a:cs typeface="Arial" panose="020B0604020202020204" pitchFamily="34" charset="0"/>
              </a:rPr>
              <a:t>, and </a:t>
            </a:r>
            <a:r>
              <a:rPr lang="en-US" sz="1050" dirty="0">
                <a:latin typeface="Arial" panose="020B0604020202020204" pitchFamily="34" charset="0"/>
                <a:cs typeface="Arial" panose="020B0604020202020204" pitchFamily="34" charset="0"/>
              </a:rPr>
              <a:t>Dismissal</a:t>
            </a:r>
            <a:r>
              <a:rPr lang="en-US" sz="1050">
                <a:latin typeface="Arial" panose="020B0604020202020204" pitchFamily="34" charset="0"/>
                <a:cs typeface="Arial" panose="020B0604020202020204" pitchFamily="34" charset="0"/>
              </a:rPr>
              <a:t> committee determines that the administration of an assessment instrument in paper format is a necessary modification for the student. </a:t>
            </a: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40</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by adding § 39.02342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Notify parents</a:t>
            </a:r>
            <a:r>
              <a:rPr lang="en-US" sz="1051" dirty="0">
                <a:latin typeface="Arial" panose="020B0604020202020204" pitchFamily="34" charset="0"/>
                <a:cs typeface="Arial" panose="020B0604020202020204" pitchFamily="34" charset="0"/>
              </a:rPr>
              <a:t>/</a:t>
            </a:r>
            <a:r>
              <a:rPr lang="en-US" sz="1051">
                <a:latin typeface="Arial" panose="020B0604020202020204" pitchFamily="34" charset="0"/>
                <a:cs typeface="Arial" panose="020B0604020202020204" pitchFamily="34" charset="0"/>
              </a:rPr>
              <a:t>guardians of option and request process.</a:t>
            </a:r>
          </a:p>
          <a:p>
            <a:pPr>
              <a:spcBef>
                <a:spcPts val="0"/>
              </a:spcBef>
              <a:spcAft>
                <a:spcPts val="400"/>
              </a:spcAft>
              <a:buSzPct val="100000"/>
            </a:pPr>
            <a:r>
              <a:rPr lang="en-US" sz="1051">
                <a:latin typeface="Arial" panose="020B0604020202020204" pitchFamily="34" charset="0"/>
                <a:cs typeface="Arial" panose="020B0604020202020204" pitchFamily="34" charset="0"/>
              </a:rPr>
              <a:t>Train teachers and assessment staff.</a:t>
            </a: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a:t>
            </a:r>
          </a:p>
          <a:p>
            <a:pPr>
              <a:spcBef>
                <a:spcPts val="0"/>
              </a:spcBef>
              <a:spcAft>
                <a:spcPts val="400"/>
              </a:spcAft>
            </a:pPr>
            <a:r>
              <a:rPr lang="en-US" sz="1051">
                <a:latin typeface="Arial" panose="020B0604020202020204" pitchFamily="34" charset="0"/>
                <a:cs typeface="Arial" panose="020B0604020202020204" pitchFamily="34" charset="0"/>
              </a:rPr>
              <a:t>Students requiring/benefiting from modifications to testing environment </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Representatives Metcalf; Harris, Cody; Hefner; Dean</a:t>
            </a:r>
            <a:r>
              <a:rPr lang="en-US" sz="1200" dirty="0">
                <a:solidFill>
                  <a:schemeClr val="tx2"/>
                </a:solidFill>
                <a:latin typeface="Arial" panose="020B0604020202020204" pitchFamily="34" charset="0"/>
                <a:cs typeface="Arial" panose="020B0604020202020204" pitchFamily="34" charset="0"/>
              </a:rPr>
              <a:t>;</a:t>
            </a:r>
            <a:r>
              <a:rPr lang="en-US" sz="1200">
                <a:solidFill>
                  <a:schemeClr val="tx2"/>
                </a:solidFill>
                <a:latin typeface="Arial" panose="020B0604020202020204" pitchFamily="34" charset="0"/>
                <a:cs typeface="Arial" panose="020B0604020202020204" pitchFamily="34" charset="0"/>
              </a:rPr>
              <a:t> Shaheen</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265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pic>
        <p:nvPicPr>
          <p:cNvPr id="15" name="Graphic 14" descr="Classroom with solid fill">
            <a:extLst>
              <a:ext uri="{FF2B5EF4-FFF2-40B4-BE49-F238E27FC236}">
                <a16:creationId xmlns:a16="http://schemas.microsoft.com/office/drawing/2014/main" id="{D9DE373D-1E44-9D7E-03E3-D74CAA1103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05544" y="28575"/>
            <a:ext cx="586905" cy="586905"/>
          </a:xfrm>
          <a:prstGeom prst="rect">
            <a:avLst/>
          </a:prstGeom>
        </p:spPr>
      </p:pic>
    </p:spTree>
    <p:extLst>
      <p:ext uri="{BB962C8B-B14F-4D97-AF65-F5344CB8AC3E}">
        <p14:creationId xmlns:p14="http://schemas.microsoft.com/office/powerpoint/2010/main" val="2401224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dirty="0">
                <a:solidFill>
                  <a:schemeClr val="tx2"/>
                </a:solidFill>
                <a:latin typeface="Arial" panose="020B0604020202020204" pitchFamily="34" charset="0"/>
                <a:cs typeface="Arial" panose="020B0604020202020204" pitchFamily="34" charset="0"/>
                <a:hlinkClick r:id="rId3"/>
              </a:rPr>
              <a:t>HB 1416</a:t>
            </a:r>
            <a:r>
              <a:rPr lang="en-US" sz="2100" dirty="0">
                <a:solidFill>
                  <a:schemeClr val="tx2"/>
                </a:solidFill>
                <a:latin typeface="Arial" panose="020B0604020202020204" pitchFamily="34" charset="0"/>
                <a:cs typeface="Arial" panose="020B0604020202020204" pitchFamily="34" charset="0"/>
              </a:rPr>
              <a:t>: Accelerated Learning Updates</a:t>
            </a:r>
            <a:endParaRPr lang="en-US" sz="2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Requires school districts to ensure curricular and instructional systems are aligned with TEKS and address deficiencies in prerequisite TEKS.</a:t>
            </a:r>
          </a:p>
          <a:p>
            <a:pPr marL="228600" indent="-228600">
              <a:spcBef>
                <a:spcPts val="0"/>
              </a:spcBef>
              <a:spcAft>
                <a:spcPts val="400"/>
              </a:spcAft>
            </a:pPr>
            <a:r>
              <a:rPr lang="en-US" sz="1051" b="1">
                <a:solidFill>
                  <a:schemeClr val="tx2"/>
                </a:solidFill>
                <a:latin typeface="Arial" panose="020B0604020202020204" pitchFamily="34" charset="0"/>
                <a:cs typeface="Arial" panose="020B0604020202020204" pitchFamily="34" charset="0"/>
              </a:rPr>
              <a:t>Removes requirement for “Accelerated Learning Committee.” </a:t>
            </a:r>
          </a:p>
          <a:p>
            <a:pPr marL="228600" indent="-228600">
              <a:spcBef>
                <a:spcPts val="0"/>
              </a:spcBef>
              <a:spcAft>
                <a:spcPts val="400"/>
              </a:spcAft>
            </a:pPr>
            <a:r>
              <a:rPr lang="en-US" sz="1051">
                <a:latin typeface="Arial" panose="020B0604020202020204" pitchFamily="34" charset="0"/>
                <a:cs typeface="Arial" panose="020B0604020202020204" pitchFamily="34" charset="0"/>
              </a:rPr>
              <a:t>Accelerated instruction requirement </a:t>
            </a:r>
            <a:r>
              <a:rPr lang="en-US" sz="1051" b="1">
                <a:solidFill>
                  <a:schemeClr val="tx2"/>
                </a:solidFill>
                <a:latin typeface="Arial" panose="020B0604020202020204" pitchFamily="34" charset="0"/>
                <a:cs typeface="Arial" panose="020B0604020202020204" pitchFamily="34" charset="0"/>
              </a:rPr>
              <a:t>lowered from 30 to 15 hours </a:t>
            </a:r>
            <a:r>
              <a:rPr lang="en-US" sz="1051">
                <a:latin typeface="Arial" panose="020B0604020202020204" pitchFamily="34" charset="0"/>
                <a:cs typeface="Arial" panose="020B0604020202020204" pitchFamily="34" charset="0"/>
              </a:rPr>
              <a:t>for certain students.</a:t>
            </a:r>
          </a:p>
          <a:p>
            <a:pPr marL="228600" indent="-228600">
              <a:spcBef>
                <a:spcPts val="0"/>
              </a:spcBef>
              <a:spcAft>
                <a:spcPts val="400"/>
              </a:spcAft>
            </a:pPr>
            <a:r>
              <a:rPr lang="en-US" sz="1051" b="1">
                <a:solidFill>
                  <a:schemeClr val="tx2"/>
                </a:solidFill>
                <a:latin typeface="Arial" panose="020B0604020202020204" pitchFamily="34" charset="0"/>
                <a:cs typeface="Arial" panose="020B0604020202020204" pitchFamily="34" charset="0"/>
              </a:rPr>
              <a:t>Increases number of students allowed in group instruction </a:t>
            </a:r>
            <a:r>
              <a:rPr lang="en-US" sz="1051" b="1" dirty="0">
                <a:solidFill>
                  <a:schemeClr val="tx2"/>
                </a:solidFill>
                <a:latin typeface="Arial" panose="020B0604020202020204" pitchFamily="34" charset="0"/>
                <a:cs typeface="Arial" panose="020B0604020202020204" pitchFamily="34" charset="0"/>
              </a:rPr>
              <a:t>to 4 students </a:t>
            </a:r>
            <a:r>
              <a:rPr lang="en-US" sz="1051">
                <a:latin typeface="Arial" panose="020B0604020202020204" pitchFamily="34" charset="0"/>
                <a:cs typeface="Arial" panose="020B0604020202020204" pitchFamily="34" charset="0"/>
              </a:rPr>
              <a:t>unless parent/guardian approve larger group.</a:t>
            </a:r>
          </a:p>
          <a:p>
            <a:pPr marL="228600" indent="-228600">
              <a:spcBef>
                <a:spcPts val="0"/>
              </a:spcBef>
              <a:spcAft>
                <a:spcPts val="400"/>
              </a:spcAft>
            </a:pPr>
            <a:r>
              <a:rPr lang="en-US" sz="1051">
                <a:latin typeface="Arial" panose="020B0604020202020204" pitchFamily="34" charset="0"/>
                <a:cs typeface="Arial" panose="020B0604020202020204" pitchFamily="34" charset="0"/>
              </a:rPr>
              <a:t>Districts are </a:t>
            </a:r>
            <a:r>
              <a:rPr lang="en-US" sz="1051" b="1">
                <a:solidFill>
                  <a:schemeClr val="tx2"/>
                </a:solidFill>
                <a:latin typeface="Arial" panose="020B0604020202020204" pitchFamily="34" charset="0"/>
                <a:cs typeface="Arial" panose="020B0604020202020204" pitchFamily="34" charset="0"/>
              </a:rPr>
              <a:t>not required to provide supplemental instruction in more than </a:t>
            </a:r>
            <a:r>
              <a:rPr lang="en-US" sz="1051" b="1" dirty="0">
                <a:solidFill>
                  <a:schemeClr val="tx2"/>
                </a:solidFill>
                <a:latin typeface="Arial" panose="020B0604020202020204" pitchFamily="34" charset="0"/>
                <a:cs typeface="Arial" panose="020B0604020202020204" pitchFamily="34" charset="0"/>
              </a:rPr>
              <a:t>2</a:t>
            </a:r>
            <a:r>
              <a:rPr lang="en-US" sz="1051" b="1">
                <a:solidFill>
                  <a:schemeClr val="tx2"/>
                </a:solidFill>
                <a:latin typeface="Arial" panose="020B0604020202020204" pitchFamily="34" charset="0"/>
                <a:cs typeface="Arial" panose="020B0604020202020204" pitchFamily="34" charset="0"/>
              </a:rPr>
              <a:t> subject areas per year. </a:t>
            </a:r>
          </a:p>
          <a:p>
            <a:pPr marL="228600" indent="-228600">
              <a:spcBef>
                <a:spcPts val="0"/>
              </a:spcBef>
              <a:spcAft>
                <a:spcPts val="400"/>
              </a:spcAft>
            </a:pPr>
            <a:r>
              <a:rPr lang="en-US" sz="1051" b="1">
                <a:solidFill>
                  <a:schemeClr val="tx2"/>
                </a:solidFill>
                <a:latin typeface="Arial" panose="020B0604020202020204" pitchFamily="34" charset="0"/>
                <a:cs typeface="Arial" panose="020B0604020202020204" pitchFamily="34" charset="0"/>
              </a:rPr>
              <a:t>Provisions: </a:t>
            </a:r>
            <a:r>
              <a:rPr lang="en-US" sz="1051">
                <a:latin typeface="Arial" panose="020B0604020202020204" pitchFamily="34" charset="0"/>
                <a:cs typeface="Arial" panose="020B0604020202020204" pitchFamily="34" charset="0"/>
              </a:rPr>
              <a:t>Parental opt-out, automated/computerized instruction, students who qualify for SPED, transportation.</a:t>
            </a:r>
          </a:p>
          <a:p>
            <a:pPr marL="228600" indent="-228600">
              <a:spcBef>
                <a:spcPts val="0"/>
              </a:spcBef>
              <a:spcAft>
                <a:spcPts val="400"/>
              </a:spcAft>
            </a:pPr>
            <a:r>
              <a:rPr lang="en-US" sz="1051">
                <a:latin typeface="Arial" panose="020B0604020202020204" pitchFamily="34" charset="0"/>
                <a:cs typeface="Arial" panose="020B0604020202020204" pitchFamily="34" charset="0"/>
              </a:rPr>
              <a:t>School </a:t>
            </a:r>
            <a:r>
              <a:rPr lang="en-US" sz="1051" b="1">
                <a:solidFill>
                  <a:schemeClr val="tx2"/>
                </a:solidFill>
                <a:latin typeface="Arial" panose="020B0604020202020204" pitchFamily="34" charset="0"/>
                <a:cs typeface="Arial" panose="020B0604020202020204" pitchFamily="34" charset="0"/>
              </a:rPr>
              <a:t>district waivers available </a:t>
            </a:r>
            <a:r>
              <a:rPr lang="en-US" sz="1051">
                <a:latin typeface="Arial" panose="020B0604020202020204" pitchFamily="34" charset="0"/>
                <a:cs typeface="Arial" panose="020B0604020202020204" pitchFamily="34" charset="0"/>
              </a:rPr>
              <a:t>for districts meeting certain performance criteria. </a:t>
            </a: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41</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a:solidFill>
                  <a:schemeClr val="tx2"/>
                </a:solidFill>
                <a:latin typeface="Arial" panose="020B0604020202020204" pitchFamily="34" charset="0"/>
                <a:cs typeface="Arial" panose="020B0604020202020204" pitchFamily="34" charset="0"/>
              </a:rPr>
              <a:t>Analysis – Amends TEC § 28.0211, § 29.0881, §39.025  </a:t>
            </a:r>
            <a:endParaRPr lang="en-US" sz="12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Update policies</a:t>
            </a:r>
            <a:r>
              <a:rPr lang="en-US" sz="1051" dirty="0">
                <a:latin typeface="Arial" panose="020B0604020202020204" pitchFamily="34" charset="0"/>
                <a:cs typeface="Arial" panose="020B0604020202020204" pitchFamily="34" charset="0"/>
              </a:rPr>
              <a:t> related to accelerated learning</a:t>
            </a:r>
            <a:r>
              <a:rPr lang="en-US" sz="1051">
                <a:latin typeface="Arial" panose="020B0604020202020204" pitchFamily="34" charset="0"/>
                <a:cs typeface="Arial" panose="020B0604020202020204" pitchFamily="34" charset="0"/>
              </a:rPr>
              <a:t>.</a:t>
            </a:r>
            <a:r>
              <a:rPr lang="en-US" sz="1051" dirty="0">
                <a:latin typeface="Arial" panose="020B0604020202020204" pitchFamily="34" charset="0"/>
                <a:cs typeface="Arial" panose="020B0604020202020204" pitchFamily="34" charset="0"/>
              </a:rPr>
              <a:t> </a:t>
            </a:r>
            <a:endParaRPr lang="en-US" sz="1051">
              <a:latin typeface="Arial" panose="020B0604020202020204" pitchFamily="34" charset="0"/>
              <a:cs typeface="Arial" panose="020B0604020202020204" pitchFamily="34" charset="0"/>
            </a:endParaRPr>
          </a:p>
          <a:p>
            <a:pPr>
              <a:spcBef>
                <a:spcPts val="0"/>
              </a:spcBef>
              <a:spcAft>
                <a:spcPts val="400"/>
              </a:spcAft>
              <a:buSzPct val="100000"/>
            </a:pPr>
            <a:r>
              <a:rPr lang="en-US" sz="1051">
                <a:latin typeface="Arial" panose="020B0604020202020204" pitchFamily="34" charset="0"/>
                <a:cs typeface="Arial" panose="020B0604020202020204" pitchFamily="34" charset="0"/>
              </a:rPr>
              <a:t>Inform students</a:t>
            </a:r>
            <a:r>
              <a:rPr lang="en-US" sz="1051" dirty="0">
                <a:latin typeface="Arial" panose="020B0604020202020204" pitchFamily="34" charset="0"/>
                <a:cs typeface="Arial" panose="020B0604020202020204" pitchFamily="34" charset="0"/>
              </a:rPr>
              <a:t>, parents,</a:t>
            </a:r>
            <a:r>
              <a:rPr lang="en-US" sz="1051">
                <a:latin typeface="Arial" panose="020B0604020202020204" pitchFamily="34" charset="0"/>
                <a:cs typeface="Arial" panose="020B0604020202020204" pitchFamily="34" charset="0"/>
              </a:rPr>
              <a:t> and </a:t>
            </a:r>
            <a:r>
              <a:rPr lang="en-US" sz="1051" dirty="0">
                <a:latin typeface="Arial" panose="020B0604020202020204" pitchFamily="34" charset="0"/>
                <a:cs typeface="Arial" panose="020B0604020202020204" pitchFamily="34" charset="0"/>
              </a:rPr>
              <a:t>teachers</a:t>
            </a:r>
            <a:r>
              <a:rPr lang="en-US" sz="1051">
                <a:latin typeface="Arial" panose="020B0604020202020204" pitchFamily="34" charset="0"/>
                <a:cs typeface="Arial" panose="020B0604020202020204" pitchFamily="34" charset="0"/>
              </a:rPr>
              <a:t>.</a:t>
            </a:r>
          </a:p>
          <a:p>
            <a:pPr>
              <a:spcBef>
                <a:spcPts val="0"/>
              </a:spcBef>
              <a:spcAft>
                <a:spcPts val="400"/>
              </a:spcAft>
              <a:buSzPct val="100000"/>
            </a:pPr>
            <a:r>
              <a:rPr lang="en-US" sz="1051">
                <a:latin typeface="Arial" panose="020B0604020202020204" pitchFamily="34" charset="0"/>
                <a:cs typeface="Arial" panose="020B0604020202020204" pitchFamily="34" charset="0"/>
              </a:rPr>
              <a:t>Train staff as required and appropriate.</a:t>
            </a:r>
          </a:p>
          <a:p>
            <a:pPr marL="0" indent="0">
              <a:spcBef>
                <a:spcPts val="0"/>
              </a:spcBef>
              <a:spcAft>
                <a:spcPts val="400"/>
              </a:spcAft>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a:t>
            </a:r>
          </a:p>
          <a:p>
            <a:pPr>
              <a:spcBef>
                <a:spcPts val="0"/>
              </a:spcBef>
              <a:spcAft>
                <a:spcPts val="400"/>
              </a:spcAft>
            </a:pPr>
            <a:r>
              <a:rPr lang="en-US" sz="1051">
                <a:latin typeface="Arial" panose="020B0604020202020204" pitchFamily="34" charset="0"/>
                <a:cs typeface="Arial" panose="020B0604020202020204" pitchFamily="34" charset="0"/>
              </a:rPr>
              <a:t>Core content teachers, extra/co-curricular coaches &amp; sponsors</a:t>
            </a:r>
            <a:r>
              <a:rPr lang="en-US" sz="1051" dirty="0">
                <a:latin typeface="Arial" panose="020B0604020202020204" pitchFamily="34" charset="0"/>
                <a:cs typeface="Arial" panose="020B0604020202020204" pitchFamily="34" charset="0"/>
              </a:rPr>
              <a:t>, </a:t>
            </a:r>
            <a:r>
              <a:rPr lang="en-US" sz="1051">
                <a:latin typeface="Arial" panose="020B0604020202020204" pitchFamily="34" charset="0"/>
                <a:cs typeface="Arial" panose="020B0604020202020204" pitchFamily="34" charset="0"/>
              </a:rPr>
              <a:t>students </a:t>
            </a:r>
            <a:r>
              <a:rPr lang="en-US" sz="1051" dirty="0">
                <a:latin typeface="Arial" panose="020B0604020202020204" pitchFamily="34" charset="0"/>
                <a:cs typeface="Arial" panose="020B0604020202020204" pitchFamily="34" charset="0"/>
              </a:rPr>
              <a:t>and</a:t>
            </a:r>
            <a:r>
              <a:rPr lang="en-US" sz="1051">
                <a:latin typeface="Arial" panose="020B0604020202020204" pitchFamily="34" charset="0"/>
                <a:cs typeface="Arial" panose="020B0604020202020204" pitchFamily="34" charset="0"/>
              </a:rPr>
              <a:t> parents </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5077435" cy="26044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tx2"/>
                </a:solidFill>
                <a:latin typeface="Arial" panose="020B0604020202020204" pitchFamily="34" charset="0"/>
                <a:cs typeface="Arial" panose="020B0604020202020204" pitchFamily="34" charset="0"/>
              </a:rPr>
              <a:t>Representatives Bell, Keith; Dutton; Buckley; VanDeaver; King, Ken</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265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pic>
        <p:nvPicPr>
          <p:cNvPr id="15" name="Graphic 14" descr="Classroom with solid fill">
            <a:extLst>
              <a:ext uri="{FF2B5EF4-FFF2-40B4-BE49-F238E27FC236}">
                <a16:creationId xmlns:a16="http://schemas.microsoft.com/office/drawing/2014/main" id="{D9DE373D-1E44-9D7E-03E3-D74CAA1103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05544" y="28575"/>
            <a:ext cx="586905" cy="586905"/>
          </a:xfrm>
          <a:prstGeom prst="rect">
            <a:avLst/>
          </a:prstGeom>
        </p:spPr>
      </p:pic>
    </p:spTree>
    <p:extLst>
      <p:ext uri="{BB962C8B-B14F-4D97-AF65-F5344CB8AC3E}">
        <p14:creationId xmlns:p14="http://schemas.microsoft.com/office/powerpoint/2010/main" val="1746578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HB 1605</a:t>
            </a:r>
            <a:r>
              <a:rPr lang="en-US" sz="2100">
                <a:solidFill>
                  <a:schemeClr val="tx2"/>
                </a:solidFill>
                <a:latin typeface="Arial" panose="020B0604020202020204" pitchFamily="34" charset="0"/>
                <a:cs typeface="Arial" panose="020B0604020202020204" pitchFamily="34" charset="0"/>
              </a:rPr>
              <a:t>: Instructional Materials/Technology/TEKS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Limits requirements for written teacher lesson plans.</a:t>
            </a:r>
          </a:p>
          <a:p>
            <a:pPr marL="228600" indent="-228600">
              <a:spcBef>
                <a:spcPts val="0"/>
              </a:spcBef>
              <a:spcAft>
                <a:spcPts val="400"/>
              </a:spcAft>
            </a:pPr>
            <a:r>
              <a:rPr lang="en-US" sz="1051">
                <a:latin typeface="Arial" panose="020B0604020202020204" pitchFamily="34" charset="0"/>
                <a:cs typeface="Arial" panose="020B0604020202020204" pitchFamily="34" charset="0"/>
              </a:rPr>
              <a:t>Expands teacher certification requirements to include open education resource instructional materials (OERIMs).</a:t>
            </a:r>
          </a:p>
          <a:p>
            <a:pPr marL="228600" indent="-228600">
              <a:spcBef>
                <a:spcPts val="0"/>
              </a:spcBef>
              <a:spcAft>
                <a:spcPts val="400"/>
              </a:spcAft>
            </a:pPr>
            <a:r>
              <a:rPr lang="en-US" sz="1051">
                <a:latin typeface="Arial" panose="020B0604020202020204" pitchFamily="34" charset="0"/>
                <a:cs typeface="Arial" panose="020B0604020202020204" pitchFamily="34" charset="0"/>
              </a:rPr>
              <a:t>Limits teacher liability when using only instructional materials approved and included on the list maintained by the State Board of Education.</a:t>
            </a:r>
          </a:p>
          <a:p>
            <a:pPr marL="228600" indent="-228600">
              <a:spcBef>
                <a:spcPts val="0"/>
              </a:spcBef>
              <a:spcAft>
                <a:spcPts val="400"/>
              </a:spcAft>
            </a:pPr>
            <a:r>
              <a:rPr lang="en-US" sz="1051">
                <a:latin typeface="Arial" panose="020B0604020202020204" pitchFamily="34" charset="0"/>
                <a:cs typeface="Arial" panose="020B0604020202020204" pitchFamily="34" charset="0"/>
              </a:rPr>
              <a:t>School districts must </a:t>
            </a:r>
            <a:r>
              <a:rPr lang="en-US" sz="1051" b="1">
                <a:solidFill>
                  <a:schemeClr val="tx2"/>
                </a:solidFill>
                <a:latin typeface="Arial" panose="020B0604020202020204" pitchFamily="34" charset="0"/>
                <a:cs typeface="Arial" panose="020B0604020202020204" pitchFamily="34" charset="0"/>
              </a:rPr>
              <a:t>make teaching materials and tests readily available for review </a:t>
            </a:r>
            <a:r>
              <a:rPr lang="en-US" sz="1051">
                <a:latin typeface="Arial" panose="020B0604020202020204" pitchFamily="34" charset="0"/>
                <a:cs typeface="Arial" panose="020B0604020202020204" pitchFamily="34" charset="0"/>
              </a:rPr>
              <a:t>by parents and provide a </a:t>
            </a:r>
            <a:r>
              <a:rPr lang="en-US" sz="1051" b="1">
                <a:solidFill>
                  <a:schemeClr val="tx2"/>
                </a:solidFill>
                <a:latin typeface="Arial" panose="020B0604020202020204" pitchFamily="34" charset="0"/>
                <a:cs typeface="Arial" panose="020B0604020202020204" pitchFamily="34" charset="0"/>
              </a:rPr>
              <a:t>process for parents to request a formal review of instructional materials. </a:t>
            </a:r>
          </a:p>
          <a:p>
            <a:pPr marL="228600" indent="-228600">
              <a:spcBef>
                <a:spcPts val="0"/>
              </a:spcBef>
              <a:spcAft>
                <a:spcPts val="400"/>
              </a:spcAft>
            </a:pPr>
            <a:r>
              <a:rPr lang="en-US" sz="1051">
                <a:latin typeface="Arial" panose="020B0604020202020204" pitchFamily="34" charset="0"/>
                <a:cs typeface="Arial" panose="020B0604020202020204" pitchFamily="34" charset="0"/>
              </a:rPr>
              <a:t>TEA must provide a website for assisting districts in selecting instructional materials. Publishers must provide a parent portal for access to all approved instructional materials. </a:t>
            </a:r>
          </a:p>
          <a:p>
            <a:pPr marL="228600" indent="-228600">
              <a:spcBef>
                <a:spcPts val="0"/>
              </a:spcBef>
              <a:spcAft>
                <a:spcPts val="400"/>
              </a:spcAft>
            </a:pPr>
            <a:r>
              <a:rPr lang="en-US" sz="1051" dirty="0">
                <a:latin typeface="Arial" panose="020B0604020202020204" pitchFamily="34" charset="0"/>
                <a:cs typeface="Arial" panose="020B0604020202020204" pitchFamily="34" charset="0"/>
              </a:rPr>
              <a:t>The </a:t>
            </a:r>
            <a:r>
              <a:rPr lang="en-US" sz="1051">
                <a:latin typeface="Arial" panose="020B0604020202020204" pitchFamily="34" charset="0"/>
                <a:cs typeface="Arial" panose="020B0604020202020204" pitchFamily="34" charset="0"/>
              </a:rPr>
              <a:t>Commissioner must develop a repository for OERIMs with access through the website and parent portal.</a:t>
            </a:r>
          </a:p>
          <a:p>
            <a:pPr marL="228600" indent="-228600">
              <a:spcBef>
                <a:spcPts val="0"/>
              </a:spcBef>
              <a:spcAft>
                <a:spcPts val="400"/>
              </a:spcAft>
            </a:pPr>
            <a:r>
              <a:rPr lang="en-US" sz="1051">
                <a:latin typeface="Arial" panose="020B0604020202020204" pitchFamily="34" charset="0"/>
                <a:cs typeface="Arial" panose="020B0604020202020204" pitchFamily="34" charset="0"/>
              </a:rPr>
              <a:t>Adds </a:t>
            </a:r>
            <a:r>
              <a:rPr lang="en-US" sz="1051" b="1">
                <a:solidFill>
                  <a:schemeClr val="tx2"/>
                </a:solidFill>
                <a:latin typeface="Arial" panose="020B0604020202020204" pitchFamily="34" charset="0"/>
                <a:cs typeface="Arial" panose="020B0604020202020204" pitchFamily="34" charset="0"/>
              </a:rPr>
              <a:t>requirements to processes for review and selection of instructional materials </a:t>
            </a:r>
            <a:r>
              <a:rPr lang="en-US" sz="1051">
                <a:latin typeface="Arial" panose="020B0604020202020204" pitchFamily="34" charset="0"/>
                <a:cs typeface="Arial" panose="020B0604020202020204" pitchFamily="34" charset="0"/>
              </a:rPr>
              <a:t>by SBOE, TEA, school districts and Charter schools. </a:t>
            </a:r>
          </a:p>
          <a:p>
            <a:pPr marL="228600" indent="-228600">
              <a:spcBef>
                <a:spcPts val="0"/>
              </a:spcBef>
              <a:spcAft>
                <a:spcPts val="400"/>
              </a:spcAft>
            </a:pPr>
            <a:r>
              <a:rPr lang="en-US" sz="1051" b="1">
                <a:solidFill>
                  <a:schemeClr val="tx2"/>
                </a:solidFill>
                <a:latin typeface="Arial" panose="020B0604020202020204" pitchFamily="34" charset="0"/>
                <a:cs typeface="Arial" panose="020B0604020202020204" pitchFamily="34" charset="0"/>
              </a:rPr>
              <a:t>Alters instructional material purchasing from an allotment to a requisition system </a:t>
            </a:r>
            <a:r>
              <a:rPr lang="en-US" sz="1051">
                <a:latin typeface="Arial" panose="020B0604020202020204" pitchFamily="34" charset="0"/>
                <a:cs typeface="Arial" panose="020B0604020202020204" pitchFamily="34" charset="0"/>
              </a:rPr>
              <a:t>through TEA and significantly expands Commissioner authority. </a:t>
            </a:r>
          </a:p>
          <a:p>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42</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and Adds Multiple Education Code Sections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Update policies related to instructional program and instructional materials.</a:t>
            </a:r>
          </a:p>
          <a:p>
            <a:pPr>
              <a:spcBef>
                <a:spcPts val="0"/>
              </a:spcBef>
              <a:spcAft>
                <a:spcPts val="400"/>
              </a:spcAft>
              <a:buSzPct val="100000"/>
            </a:pPr>
            <a:r>
              <a:rPr lang="en-US" sz="1051">
                <a:latin typeface="Arial" panose="020B0604020202020204" pitchFamily="34" charset="0"/>
                <a:cs typeface="Arial" panose="020B0604020202020204" pitchFamily="34" charset="0"/>
              </a:rPr>
              <a:t>Develop procedures to allow parent access to materials.</a:t>
            </a:r>
          </a:p>
          <a:p>
            <a:pPr>
              <a:spcBef>
                <a:spcPts val="0"/>
              </a:spcBef>
              <a:spcAft>
                <a:spcPts val="400"/>
              </a:spcAft>
              <a:buSzPct val="100000"/>
            </a:pPr>
            <a:r>
              <a:rPr lang="en-US" sz="1051">
                <a:latin typeface="Arial" panose="020B0604020202020204" pitchFamily="34" charset="0"/>
                <a:cs typeface="Arial" panose="020B0604020202020204" pitchFamily="34" charset="0"/>
              </a:rPr>
              <a:t>Inform parents</a:t>
            </a:r>
            <a:r>
              <a:rPr lang="en-US" sz="1051" dirty="0">
                <a:latin typeface="Arial" panose="020B0604020202020204" pitchFamily="34" charset="0"/>
                <a:cs typeface="Arial" panose="020B0604020202020204" pitchFamily="34" charset="0"/>
              </a:rPr>
              <a:t> and teachers</a:t>
            </a:r>
            <a:r>
              <a:rPr lang="en-US" sz="1051">
                <a:latin typeface="Arial" panose="020B0604020202020204" pitchFamily="34" charset="0"/>
                <a:cs typeface="Arial" panose="020B0604020202020204" pitchFamily="34" charset="0"/>
              </a:rPr>
              <a:t>.</a:t>
            </a:r>
          </a:p>
          <a:p>
            <a:pPr>
              <a:spcBef>
                <a:spcPts val="0"/>
              </a:spcBef>
              <a:spcAft>
                <a:spcPts val="400"/>
              </a:spcAft>
              <a:buSzPct val="100000"/>
            </a:pPr>
            <a:r>
              <a:rPr lang="en-US" sz="1051">
                <a:latin typeface="Arial" panose="020B0604020202020204" pitchFamily="34" charset="0"/>
                <a:cs typeface="Arial" panose="020B0604020202020204" pitchFamily="34" charset="0"/>
              </a:rPr>
              <a:t>Train staff as required and appropriate.</a:t>
            </a:r>
          </a:p>
          <a:p>
            <a:pPr marL="0" indent="0">
              <a:spcBef>
                <a:spcPts val="0"/>
              </a:spcBef>
              <a:spcAft>
                <a:spcPts val="400"/>
              </a:spcAft>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a:t>
            </a:r>
          </a:p>
          <a:p>
            <a:pPr>
              <a:spcBef>
                <a:spcPts val="0"/>
              </a:spcBef>
              <a:spcAft>
                <a:spcPts val="400"/>
              </a:spcAft>
              <a:buFont typeface="Arial" panose="020B0604020202020204" pitchFamily="34" charset="0"/>
              <a:buChar char="•"/>
            </a:pPr>
            <a:r>
              <a:rPr lang="en-US" sz="1051" dirty="0">
                <a:latin typeface="Arial" panose="020B0604020202020204" pitchFamily="34" charset="0"/>
                <a:cs typeface="Arial" panose="020B0604020202020204" pitchFamily="34" charset="0"/>
              </a:rPr>
              <a:t>Teachers</a:t>
            </a:r>
            <a:r>
              <a:rPr lang="en-US" sz="1051">
                <a:latin typeface="Arial" panose="020B0604020202020204" pitchFamily="34" charset="0"/>
                <a:cs typeface="Arial" panose="020B0604020202020204" pitchFamily="34" charset="0"/>
              </a:rPr>
              <a:t>, parents</a:t>
            </a:r>
            <a:r>
              <a:rPr lang="en-US" sz="1051" dirty="0">
                <a:latin typeface="Arial" panose="020B0604020202020204" pitchFamily="34" charset="0"/>
                <a:cs typeface="Arial" panose="020B0604020202020204" pitchFamily="34" charset="0"/>
              </a:rPr>
              <a:t> and</a:t>
            </a:r>
            <a:r>
              <a:rPr lang="en-US" sz="1051">
                <a:latin typeface="Arial" panose="020B0604020202020204" pitchFamily="34" charset="0"/>
                <a:cs typeface="Arial" panose="020B0604020202020204" pitchFamily="34" charset="0"/>
              </a:rPr>
              <a:t> district leadership</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tx2"/>
                </a:solidFill>
                <a:latin typeface="Arial" panose="020B0604020202020204" pitchFamily="34" charset="0"/>
                <a:cs typeface="Arial" panose="020B0604020202020204" pitchFamily="34" charset="0"/>
              </a:rPr>
              <a:t>Representatives Buckley; Dutton; Bonnen; King, Ken; Bell, Keith</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265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pic>
        <p:nvPicPr>
          <p:cNvPr id="15" name="Graphic 14" descr="Classroom with solid fill">
            <a:extLst>
              <a:ext uri="{FF2B5EF4-FFF2-40B4-BE49-F238E27FC236}">
                <a16:creationId xmlns:a16="http://schemas.microsoft.com/office/drawing/2014/main" id="{D9DE373D-1E44-9D7E-03E3-D74CAA1103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05544" y="28575"/>
            <a:ext cx="586905" cy="586905"/>
          </a:xfrm>
          <a:prstGeom prst="rect">
            <a:avLst/>
          </a:prstGeom>
        </p:spPr>
      </p:pic>
      <p:sp>
        <p:nvSpPr>
          <p:cNvPr id="12" name="Rectangle 11">
            <a:extLst>
              <a:ext uri="{FF2B5EF4-FFF2-40B4-BE49-F238E27FC236}">
                <a16:creationId xmlns:a16="http://schemas.microsoft.com/office/drawing/2014/main" id="{33617839-0A82-D48B-A2CE-AF4A79F1677A}"/>
              </a:ext>
            </a:extLst>
          </p:cNvPr>
          <p:cNvSpPr/>
          <p:nvPr/>
        </p:nvSpPr>
        <p:spPr>
          <a:xfrm>
            <a:off x="0" y="4914317"/>
            <a:ext cx="9144000" cy="1925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latin typeface="Arial" panose="020B0604020202020204" pitchFamily="34" charset="0"/>
                <a:cs typeface="Arial" panose="020B0604020202020204" pitchFamily="34" charset="0"/>
              </a:rPr>
              <a:t>Most of HB 1605 takes effect immediately, prior to new and revised TEA &amp; SBOE rules. See attached summary document for additional details.  </a:t>
            </a:r>
          </a:p>
        </p:txBody>
      </p:sp>
    </p:spTree>
    <p:extLst>
      <p:ext uri="{BB962C8B-B14F-4D97-AF65-F5344CB8AC3E}">
        <p14:creationId xmlns:p14="http://schemas.microsoft.com/office/powerpoint/2010/main" val="3614250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dirty="0">
                <a:solidFill>
                  <a:schemeClr val="tx2"/>
                </a:solidFill>
                <a:latin typeface="Arial" panose="020B0604020202020204" pitchFamily="34" charset="0"/>
                <a:cs typeface="Arial" panose="020B0604020202020204" pitchFamily="34" charset="0"/>
                <a:hlinkClick r:id="rId3"/>
              </a:rPr>
              <a:t>HB 1615</a:t>
            </a:r>
            <a:r>
              <a:rPr lang="en-US" sz="2100" dirty="0">
                <a:solidFill>
                  <a:schemeClr val="tx2"/>
                </a:solidFill>
                <a:latin typeface="Arial" panose="020B0604020202020204" pitchFamily="34" charset="0"/>
                <a:cs typeface="Arial" panose="020B0604020202020204" pitchFamily="34" charset="0"/>
              </a:rPr>
              <a:t>: Availability of Pre-K Programs</a:t>
            </a:r>
            <a:endParaRPr lang="en-US" sz="2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Texas Workforce Commission (TWC) will establish and administer a pre-k partnership program to assist child-care providers who meet the definition of an “eligible private provider” under Section 29.171, Education Code. This program involves</a:t>
            </a:r>
            <a:r>
              <a:rPr lang="en-US" sz="1051" b="1">
                <a:latin typeface="Arial" panose="020B0604020202020204" pitchFamily="34" charset="0"/>
                <a:cs typeface="Arial" panose="020B0604020202020204" pitchFamily="34" charset="0"/>
              </a:rPr>
              <a:t> </a:t>
            </a:r>
            <a:r>
              <a:rPr lang="en-US" sz="1051" b="1">
                <a:solidFill>
                  <a:srgbClr val="44546A"/>
                </a:solidFill>
                <a:latin typeface="Arial" panose="020B0604020202020204" pitchFamily="34" charset="0"/>
                <a:cs typeface="Arial" panose="020B0604020202020204" pitchFamily="34" charset="0"/>
              </a:rPr>
              <a:t>TWC</a:t>
            </a:r>
            <a:r>
              <a:rPr lang="en-US" sz="1051" b="1">
                <a:solidFill>
                  <a:srgbClr val="FF0000"/>
                </a:solidFill>
                <a:latin typeface="Arial" panose="020B0604020202020204" pitchFamily="34" charset="0"/>
                <a:cs typeface="Arial" panose="020B0604020202020204" pitchFamily="34" charset="0"/>
              </a:rPr>
              <a:t> </a:t>
            </a:r>
            <a:r>
              <a:rPr lang="en-US" sz="1051" b="1">
                <a:solidFill>
                  <a:schemeClr val="tx2"/>
                </a:solidFill>
                <a:latin typeface="Arial" panose="020B0604020202020204" pitchFamily="34" charset="0"/>
                <a:cs typeface="Arial" panose="020B0604020202020204" pitchFamily="34" charset="0"/>
              </a:rPr>
              <a:t>partnership with local school districts and open-enrollment charter schools to provide the pre-k classes </a:t>
            </a:r>
            <a:r>
              <a:rPr lang="en-US" sz="1051">
                <a:latin typeface="Arial" panose="020B0604020202020204" pitchFamily="34" charset="0"/>
                <a:cs typeface="Arial" panose="020B0604020202020204" pitchFamily="34" charset="0"/>
              </a:rPr>
              <a:t>required under Section 29.153, Education Code. </a:t>
            </a:r>
          </a:p>
          <a:p>
            <a:pPr marL="228600" indent="-228600">
              <a:spcBef>
                <a:spcPts val="0"/>
              </a:spcBef>
              <a:spcAft>
                <a:spcPts val="400"/>
              </a:spcAft>
            </a:pPr>
            <a:r>
              <a:rPr lang="en-US" sz="1051">
                <a:latin typeface="Arial" panose="020B0604020202020204" pitchFamily="34" charset="0"/>
                <a:cs typeface="Arial" panose="020B0604020202020204" pitchFamily="34" charset="0"/>
              </a:rPr>
              <a:t>Requires coordination with Texas Education Agency.</a:t>
            </a:r>
          </a:p>
          <a:p>
            <a:pPr marL="228600" indent="-228600">
              <a:spcBef>
                <a:spcPts val="0"/>
              </a:spcBef>
              <a:spcAft>
                <a:spcPts val="400"/>
              </a:spcAft>
            </a:pPr>
            <a:r>
              <a:rPr lang="en-US" sz="1051">
                <a:latin typeface="Arial" panose="020B0604020202020204" pitchFamily="34" charset="0"/>
                <a:cs typeface="Arial" panose="020B0604020202020204" pitchFamily="34" charset="0"/>
              </a:rPr>
              <a:t>Provides for a </a:t>
            </a:r>
            <a:r>
              <a:rPr lang="en-US" sz="1051" b="1">
                <a:solidFill>
                  <a:schemeClr val="tx2"/>
                </a:solidFill>
                <a:latin typeface="Arial" panose="020B0604020202020204" pitchFamily="34" charset="0"/>
                <a:cs typeface="Arial" panose="020B0604020202020204" pitchFamily="34" charset="0"/>
              </a:rPr>
              <a:t>professional development scholarship program</a:t>
            </a:r>
            <a:r>
              <a:rPr lang="en-US" sz="1051">
                <a:latin typeface="Arial" panose="020B0604020202020204" pitchFamily="34" charset="0"/>
                <a:cs typeface="Arial" panose="020B0604020202020204" pitchFamily="34" charset="0"/>
              </a:rPr>
              <a:t> for current and prospective child-care workers.</a:t>
            </a:r>
          </a:p>
          <a:p>
            <a:pPr marL="0" indent="0">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43</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Subchapter A, Labor Code, § 302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dirty="0">
                <a:latin typeface="Arial" panose="020B0604020202020204" pitchFamily="34" charset="0"/>
                <a:cs typeface="Arial" panose="020B0604020202020204" pitchFamily="34" charset="0"/>
              </a:rPr>
              <a:t>Inform </a:t>
            </a:r>
            <a:r>
              <a:rPr lang="en-US" sz="1051">
                <a:latin typeface="Arial" panose="020B0604020202020204" pitchFamily="34" charset="0"/>
                <a:cs typeface="Arial" panose="020B0604020202020204" pitchFamily="34" charset="0"/>
              </a:rPr>
              <a:t>administrators and staff associated with district and charter school pre-k programs.</a:t>
            </a:r>
          </a:p>
          <a:p>
            <a:pPr>
              <a:spcBef>
                <a:spcPts val="0"/>
              </a:spcBef>
              <a:spcAft>
                <a:spcPts val="400"/>
              </a:spcAft>
              <a:buSzPct val="100000"/>
            </a:pPr>
            <a:r>
              <a:rPr lang="en-US" sz="1051" dirty="0">
                <a:latin typeface="Arial" panose="020B0604020202020204" pitchFamily="34" charset="0"/>
                <a:cs typeface="Arial" panose="020B0604020202020204" pitchFamily="34" charset="0"/>
              </a:rPr>
              <a:t>Inform HR department </a:t>
            </a:r>
            <a:r>
              <a:rPr lang="en-US" sz="1051">
                <a:latin typeface="Arial" panose="020B0604020202020204" pitchFamily="34" charset="0"/>
                <a:cs typeface="Arial" panose="020B0604020202020204" pitchFamily="34" charset="0"/>
              </a:rPr>
              <a:t>of scholarship program.</a:t>
            </a:r>
            <a:r>
              <a:rPr lang="en-US" sz="1051" dirty="0">
                <a:latin typeface="Arial" panose="020B0604020202020204" pitchFamily="34" charset="0"/>
                <a:cs typeface="Arial" panose="020B0604020202020204" pitchFamily="34" charset="0"/>
              </a:rPr>
              <a:t> </a:t>
            </a:r>
            <a:endParaRPr lang="en-US" sz="1051">
              <a:latin typeface="Arial" panose="020B0604020202020204" pitchFamily="34" charset="0"/>
              <a:cs typeface="Arial" panose="020B0604020202020204" pitchFamily="34" charset="0"/>
            </a:endParaRPr>
          </a:p>
          <a:p>
            <a:pPr marL="0" indent="0">
              <a:spcBef>
                <a:spcPts val="0"/>
              </a:spcBef>
              <a:spcAft>
                <a:spcPts val="400"/>
              </a:spcAft>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 </a:t>
            </a:r>
          </a:p>
          <a:p>
            <a:pPr>
              <a:spcBef>
                <a:spcPts val="0"/>
              </a:spcBef>
              <a:spcAft>
                <a:spcPts val="400"/>
              </a:spcAft>
            </a:pPr>
            <a:r>
              <a:rPr lang="en-US" sz="1051">
                <a:latin typeface="Arial" panose="020B0604020202020204" pitchFamily="34" charset="0"/>
                <a:cs typeface="Arial" panose="020B0604020202020204" pitchFamily="34" charset="0"/>
              </a:rPr>
              <a:t>Administrators responsible for pre-k programs</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tx2"/>
                </a:solidFill>
                <a:latin typeface="Arial" panose="020B0604020202020204" pitchFamily="34" charset="0"/>
                <a:cs typeface="Arial" panose="020B0604020202020204" pitchFamily="34" charset="0"/>
              </a:rPr>
              <a:t>Representatives Button; Murr; Talarico; Raney; Morales Shaw</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265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pic>
        <p:nvPicPr>
          <p:cNvPr id="15" name="Graphic 14" descr="Classroom with solid fill">
            <a:extLst>
              <a:ext uri="{FF2B5EF4-FFF2-40B4-BE49-F238E27FC236}">
                <a16:creationId xmlns:a16="http://schemas.microsoft.com/office/drawing/2014/main" id="{D9DE373D-1E44-9D7E-03E3-D74CAA1103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05544" y="28575"/>
            <a:ext cx="586905" cy="586905"/>
          </a:xfrm>
          <a:prstGeom prst="rect">
            <a:avLst/>
          </a:prstGeom>
        </p:spPr>
      </p:pic>
    </p:spTree>
    <p:extLst>
      <p:ext uri="{BB962C8B-B14F-4D97-AF65-F5344CB8AC3E}">
        <p14:creationId xmlns:p14="http://schemas.microsoft.com/office/powerpoint/2010/main" val="36365738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HB 2209</a:t>
            </a:r>
            <a:r>
              <a:rPr lang="en-US" sz="2100">
                <a:solidFill>
                  <a:schemeClr val="tx2"/>
                </a:solidFill>
                <a:latin typeface="Arial" panose="020B0604020202020204" pitchFamily="34" charset="0"/>
                <a:cs typeface="Arial" panose="020B0604020202020204" pitchFamily="34" charset="0"/>
              </a:rPr>
              <a:t>: Rural Pathway Excellence Partnership Program </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Establishes the Rural Pathway Excellence Partnership (R-PEP) program to </a:t>
            </a:r>
            <a:r>
              <a:rPr lang="en-US" sz="1051" b="1">
                <a:solidFill>
                  <a:schemeClr val="tx2"/>
                </a:solidFill>
                <a:latin typeface="Arial" panose="020B0604020202020204" pitchFamily="34" charset="0"/>
                <a:cs typeface="Arial" panose="020B0604020202020204" pitchFamily="34" charset="0"/>
              </a:rPr>
              <a:t>incentivize and support multidistrict, cross-sector, rural college and career pathway partnerships</a:t>
            </a:r>
            <a:r>
              <a:rPr lang="en-US" sz="1051">
                <a:latin typeface="Arial" panose="020B0604020202020204" pitchFamily="34" charset="0"/>
                <a:cs typeface="Arial" panose="020B0604020202020204" pitchFamily="34" charset="0"/>
              </a:rPr>
              <a:t> that expand opportunities for underserved students to succeed in school and life while promoting economic development in rural areas.</a:t>
            </a:r>
          </a:p>
          <a:p>
            <a:pPr marL="228600" indent="-228600">
              <a:spcBef>
                <a:spcPts val="0"/>
              </a:spcBef>
              <a:spcAft>
                <a:spcPts val="400"/>
              </a:spcAft>
            </a:pPr>
            <a:r>
              <a:rPr lang="en-US" sz="1051">
                <a:latin typeface="Arial" panose="020B0604020202020204" pitchFamily="34" charset="0"/>
                <a:cs typeface="Arial" panose="020B0604020202020204" pitchFamily="34" charset="0"/>
              </a:rPr>
              <a:t>Designed to enable an eligible school district that has fewer than 1,600 students in average daily attendance to</a:t>
            </a:r>
            <a:r>
              <a:rPr lang="en-US" sz="1051" b="1">
                <a:solidFill>
                  <a:schemeClr val="tx2"/>
                </a:solidFill>
                <a:latin typeface="Arial" panose="020B0604020202020204" pitchFamily="34" charset="0"/>
                <a:cs typeface="Arial" panose="020B0604020202020204" pitchFamily="34" charset="0"/>
              </a:rPr>
              <a:t> partner with at least 1 other school district located within 100 miles, to offer a broader array of college and career pathways.</a:t>
            </a:r>
          </a:p>
          <a:p>
            <a:pPr marL="228600" indent="-228600">
              <a:spcBef>
                <a:spcPts val="0"/>
              </a:spcBef>
              <a:spcAft>
                <a:spcPts val="400"/>
              </a:spcAft>
            </a:pPr>
            <a:r>
              <a:rPr lang="en-US" sz="1051">
                <a:latin typeface="Arial" panose="020B0604020202020204" pitchFamily="34" charset="0"/>
                <a:cs typeface="Arial" panose="020B0604020202020204" pitchFamily="34" charset="0"/>
              </a:rPr>
              <a:t>Programs are required to align with regional labor market projections for high-wage, high-demand careers, and </a:t>
            </a:r>
            <a:r>
              <a:rPr lang="en-US" sz="1051" b="1">
                <a:solidFill>
                  <a:schemeClr val="tx2"/>
                </a:solidFill>
                <a:latin typeface="Arial" panose="020B0604020202020204" pitchFamily="34" charset="0"/>
                <a:cs typeface="Arial" panose="020B0604020202020204" pitchFamily="34" charset="0"/>
              </a:rPr>
              <a:t>be managed by an eligible coordinating entity. </a:t>
            </a:r>
          </a:p>
          <a:p>
            <a:pPr marL="228600" indent="-228600">
              <a:spcBef>
                <a:spcPts val="0"/>
              </a:spcBef>
              <a:spcAft>
                <a:spcPts val="400"/>
              </a:spcAft>
            </a:pPr>
            <a:r>
              <a:rPr lang="en-US" sz="1051" b="1" dirty="0">
                <a:solidFill>
                  <a:schemeClr val="tx2"/>
                </a:solidFill>
                <a:latin typeface="Arial" panose="020B0604020202020204" pitchFamily="34" charset="0"/>
                <a:cs typeface="Arial" panose="020B0604020202020204" pitchFamily="34" charset="0"/>
              </a:rPr>
              <a:t>Relaxes dropout accountability </a:t>
            </a:r>
            <a:r>
              <a:rPr lang="en-US" sz="1051">
                <a:latin typeface="Arial" panose="020B0604020202020204" pitchFamily="34" charset="0"/>
                <a:cs typeface="Arial" panose="020B0604020202020204" pitchFamily="34" charset="0"/>
              </a:rPr>
              <a:t>for participating students by extending time for graduation to up to </a:t>
            </a:r>
            <a:r>
              <a:rPr lang="en-US" sz="1051" dirty="0">
                <a:latin typeface="Arial" panose="020B0604020202020204" pitchFamily="34" charset="0"/>
                <a:cs typeface="Arial" panose="020B0604020202020204" pitchFamily="34" charset="0"/>
              </a:rPr>
              <a:t>6</a:t>
            </a:r>
            <a:r>
              <a:rPr lang="en-US" sz="1051">
                <a:latin typeface="Arial" panose="020B0604020202020204" pitchFamily="34" charset="0"/>
                <a:cs typeface="Arial" panose="020B0604020202020204" pitchFamily="34" charset="0"/>
              </a:rPr>
              <a:t> years.</a:t>
            </a:r>
          </a:p>
          <a:p>
            <a:pPr marL="228600" indent="-228600">
              <a:spcBef>
                <a:spcPts val="0"/>
              </a:spcBef>
              <a:spcAft>
                <a:spcPts val="400"/>
              </a:spcAft>
            </a:pPr>
            <a:r>
              <a:rPr lang="en-US" sz="1051">
                <a:latin typeface="Arial" panose="020B0604020202020204" pitchFamily="34" charset="0"/>
                <a:cs typeface="Arial" panose="020B0604020202020204" pitchFamily="34" charset="0"/>
              </a:rPr>
              <a:t>Provides for an </a:t>
            </a:r>
            <a:r>
              <a:rPr lang="en-US" sz="1051" b="1">
                <a:solidFill>
                  <a:schemeClr val="tx2"/>
                </a:solidFill>
                <a:latin typeface="Arial" panose="020B0604020202020204" pitchFamily="34" charset="0"/>
                <a:cs typeface="Arial" panose="020B0604020202020204" pitchFamily="34" charset="0"/>
              </a:rPr>
              <a:t>R-PEP allotment and outcomes bonus</a:t>
            </a:r>
            <a:r>
              <a:rPr lang="en-US" sz="1051">
                <a:latin typeface="Arial" panose="020B0604020202020204" pitchFamily="34" charset="0"/>
                <a:cs typeface="Arial" panose="020B0604020202020204" pitchFamily="34" charset="0"/>
              </a:rPr>
              <a:t>.</a:t>
            </a:r>
          </a:p>
          <a:p>
            <a:pPr marL="228600" indent="-228600">
              <a:spcBef>
                <a:spcPts val="0"/>
              </a:spcBef>
              <a:spcAft>
                <a:spcPts val="400"/>
              </a:spcAft>
            </a:pPr>
            <a:r>
              <a:rPr lang="en-US" sz="1051">
                <a:latin typeface="Arial" panose="020B0604020202020204" pitchFamily="34" charset="0"/>
                <a:cs typeface="Arial" panose="020B0604020202020204" pitchFamily="34" charset="0"/>
              </a:rPr>
              <a:t>Caps program funding at $5 million per year/$10 million for the biennium. </a:t>
            </a:r>
          </a:p>
          <a:p>
            <a:pPr marL="0" indent="0">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44</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 and September 1, 2023, depending on the sub-section</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Subchapter Z, by adding, § 29.912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dirty="0">
                <a:latin typeface="Arial" panose="020B0604020202020204" pitchFamily="34" charset="0"/>
                <a:cs typeface="Arial" panose="020B0604020202020204" pitchFamily="34" charset="0"/>
              </a:rPr>
              <a:t>Inform </a:t>
            </a:r>
            <a:r>
              <a:rPr lang="en-US" sz="1051">
                <a:latin typeface="Arial" panose="020B0604020202020204" pitchFamily="34" charset="0"/>
                <a:cs typeface="Arial" panose="020B0604020202020204" pitchFamily="34" charset="0"/>
              </a:rPr>
              <a:t>board </a:t>
            </a:r>
            <a:r>
              <a:rPr lang="en-US" sz="1051" dirty="0">
                <a:latin typeface="Arial" panose="020B0604020202020204" pitchFamily="34" charset="0"/>
                <a:cs typeface="Arial" panose="020B0604020202020204" pitchFamily="34" charset="0"/>
              </a:rPr>
              <a:t>of trustees and</a:t>
            </a:r>
            <a:r>
              <a:rPr lang="en-US" sz="1051">
                <a:latin typeface="Arial" panose="020B0604020202020204" pitchFamily="34" charset="0"/>
                <a:cs typeface="Arial" panose="020B0604020202020204" pitchFamily="34" charset="0"/>
              </a:rPr>
              <a:t> CTE administrators</a:t>
            </a: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t>
            </a:r>
          </a:p>
          <a:p>
            <a:pPr>
              <a:spcBef>
                <a:spcPts val="0"/>
              </a:spcBef>
              <a:spcAft>
                <a:spcPts val="400"/>
              </a:spcAft>
            </a:pPr>
            <a:r>
              <a:rPr lang="en-US" sz="1051">
                <a:latin typeface="Arial" panose="020B0604020202020204" pitchFamily="34" charset="0"/>
                <a:cs typeface="Arial" panose="020B0604020202020204" pitchFamily="34" charset="0"/>
              </a:rPr>
              <a:t>Rural School Districts – CTE Programs</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6"/>
            <a:ext cx="4584093" cy="170992"/>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 Lozano; Raymond</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265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pic>
        <p:nvPicPr>
          <p:cNvPr id="15" name="Graphic 14" descr="Classroom with solid fill">
            <a:extLst>
              <a:ext uri="{FF2B5EF4-FFF2-40B4-BE49-F238E27FC236}">
                <a16:creationId xmlns:a16="http://schemas.microsoft.com/office/drawing/2014/main" id="{D9DE373D-1E44-9D7E-03E3-D74CAA1103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05544" y="28575"/>
            <a:ext cx="586905" cy="586905"/>
          </a:xfrm>
          <a:prstGeom prst="rect">
            <a:avLst/>
          </a:prstGeom>
        </p:spPr>
      </p:pic>
    </p:spTree>
    <p:extLst>
      <p:ext uri="{BB962C8B-B14F-4D97-AF65-F5344CB8AC3E}">
        <p14:creationId xmlns:p14="http://schemas.microsoft.com/office/powerpoint/2010/main" val="249573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HB 2575</a:t>
            </a:r>
            <a:r>
              <a:rPr lang="en-US" sz="2100">
                <a:solidFill>
                  <a:schemeClr val="tx2"/>
                </a:solidFill>
                <a:latin typeface="Arial" panose="020B0604020202020204" pitchFamily="34" charset="0"/>
                <a:cs typeface="Arial" panose="020B0604020202020204" pitchFamily="34" charset="0"/>
              </a:rPr>
              <a:t>: Workforce Diploma Pilot Program </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Extends the expiration date of the Workforce Diploma Pilot Program from September 1, 2025, to September 1, 2027.</a:t>
            </a:r>
          </a:p>
          <a:p>
            <a:pPr marL="228600" indent="-228600">
              <a:spcBef>
                <a:spcPts val="0"/>
              </a:spcBef>
              <a:spcAft>
                <a:spcPts val="400"/>
              </a:spcAft>
            </a:pPr>
            <a:r>
              <a:rPr lang="en-US" sz="1051">
                <a:latin typeface="Arial" panose="020B0604020202020204" pitchFamily="34" charset="0"/>
                <a:cs typeface="Arial" panose="020B0604020202020204" pitchFamily="34" charset="0"/>
              </a:rPr>
              <a:t>Program is designed to </a:t>
            </a:r>
            <a:r>
              <a:rPr lang="en-US" sz="1051">
                <a:solidFill>
                  <a:srgbClr val="000000"/>
                </a:solidFill>
                <a:latin typeface="Arial" panose="020B0604020202020204" pitchFamily="34" charset="0"/>
                <a:cs typeface="Arial" panose="020B0604020202020204" pitchFamily="34" charset="0"/>
              </a:rPr>
              <a:t>successfully assist adult students in obtaining a high school diploma and developing technical career readiness skills and employability.</a:t>
            </a:r>
            <a:endParaRPr lang="en-US" sz="1051">
              <a:latin typeface="Arial" panose="020B0604020202020204" pitchFamily="34" charset="0"/>
              <a:cs typeface="Arial" panose="020B0604020202020204" pitchFamily="34" charset="0"/>
            </a:endParaRPr>
          </a:p>
          <a:p>
            <a:pPr marL="228600" indent="-228600">
              <a:spcBef>
                <a:spcPts val="0"/>
              </a:spcBef>
              <a:spcAft>
                <a:spcPts val="400"/>
              </a:spcAft>
            </a:pPr>
            <a:r>
              <a:rPr lang="en-US" sz="1051">
                <a:latin typeface="Arial" panose="020B0604020202020204" pitchFamily="34" charset="0"/>
                <a:cs typeface="Arial" panose="020B0604020202020204" pitchFamily="34" charset="0"/>
              </a:rPr>
              <a:t>Primary change to the law requires eligible program providers (Texas Workforce Commission certified) to </a:t>
            </a:r>
            <a:r>
              <a:rPr lang="en-US" sz="1051" b="1">
                <a:solidFill>
                  <a:schemeClr val="tx2"/>
                </a:solidFill>
                <a:latin typeface="Arial" panose="020B0604020202020204" pitchFamily="34" charset="0"/>
                <a:cs typeface="Arial" panose="020B0604020202020204" pitchFamily="34" charset="0"/>
              </a:rPr>
              <a:t>partner with entities authorized under the Education Code or other state law to grant a high school diploma.</a:t>
            </a:r>
          </a:p>
          <a:p>
            <a:pPr marL="0" indent="0">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45</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Labor Code, § 317.004 &amp; 317.010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dirty="0">
                <a:latin typeface="Arial" panose="020B0604020202020204" pitchFamily="34" charset="0"/>
                <a:cs typeface="Arial" panose="020B0604020202020204" pitchFamily="34" charset="0"/>
              </a:rPr>
              <a:t>Inform </a:t>
            </a:r>
            <a:r>
              <a:rPr lang="en-US" sz="1051">
                <a:latin typeface="Arial" panose="020B0604020202020204" pitchFamily="34" charset="0"/>
                <a:cs typeface="Arial" panose="020B0604020202020204" pitchFamily="34" charset="0"/>
              </a:rPr>
              <a:t>board </a:t>
            </a:r>
            <a:r>
              <a:rPr lang="en-US" sz="1051" dirty="0">
                <a:latin typeface="Arial" panose="020B0604020202020204" pitchFamily="34" charset="0"/>
                <a:cs typeface="Arial" panose="020B0604020202020204" pitchFamily="34" charset="0"/>
              </a:rPr>
              <a:t>of trustees and</a:t>
            </a:r>
            <a:r>
              <a:rPr lang="en-US" sz="1051">
                <a:latin typeface="Arial" panose="020B0604020202020204" pitchFamily="34" charset="0"/>
                <a:cs typeface="Arial" panose="020B0604020202020204" pitchFamily="34" charset="0"/>
              </a:rPr>
              <a:t> adult education and CTE administrators. </a:t>
            </a: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a:t>
            </a:r>
          </a:p>
          <a:p>
            <a:pPr>
              <a:spcBef>
                <a:spcPts val="0"/>
              </a:spcBef>
              <a:spcAft>
                <a:spcPts val="400"/>
              </a:spcAft>
            </a:pPr>
            <a:r>
              <a:rPr lang="en-US" sz="1051">
                <a:latin typeface="Arial" panose="020B0604020202020204" pitchFamily="34" charset="0"/>
                <a:cs typeface="Arial" panose="020B0604020202020204" pitchFamily="34" charset="0"/>
              </a:rPr>
              <a:t>Adult education and CTE programs</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Representatives Button; </a:t>
            </a:r>
            <a:r>
              <a:rPr lang="en-US" sz="1200" b="0" i="0" dirty="0">
                <a:solidFill>
                  <a:schemeClr val="tx2"/>
                </a:solidFill>
                <a:effectLst/>
                <a:latin typeface="Arial" panose="020B0604020202020204" pitchFamily="34" charset="0"/>
                <a:cs typeface="Arial" panose="020B0604020202020204" pitchFamily="34" charset="0"/>
              </a:rPr>
              <a:t>González,</a:t>
            </a:r>
            <a:r>
              <a:rPr lang="en-US" sz="1200">
                <a:solidFill>
                  <a:schemeClr val="tx2"/>
                </a:solidFill>
                <a:latin typeface="Arial" panose="020B0604020202020204" pitchFamily="34" charset="0"/>
                <a:cs typeface="Arial" panose="020B0604020202020204" pitchFamily="34" charset="0"/>
              </a:rPr>
              <a:t> Mary; Smith; Morales, Christina</a:t>
            </a:r>
            <a:r>
              <a:rPr lang="en-US" sz="1200" dirty="0">
                <a:solidFill>
                  <a:schemeClr val="tx2"/>
                </a:solidFill>
                <a:latin typeface="Arial" panose="020B0604020202020204" pitchFamily="34" charset="0"/>
                <a:cs typeface="Arial" panose="020B0604020202020204" pitchFamily="34" charset="0"/>
              </a:rPr>
              <a:t>;</a:t>
            </a:r>
            <a:r>
              <a:rPr lang="en-US" sz="1200">
                <a:solidFill>
                  <a:schemeClr val="tx2"/>
                </a:solidFill>
                <a:latin typeface="Arial" panose="020B0604020202020204" pitchFamily="34" charset="0"/>
                <a:cs typeface="Arial" panose="020B0604020202020204" pitchFamily="34" charset="0"/>
              </a:rPr>
              <a:t> Lopez, Janie</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265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pic>
        <p:nvPicPr>
          <p:cNvPr id="15" name="Graphic 14" descr="Classroom with solid fill">
            <a:extLst>
              <a:ext uri="{FF2B5EF4-FFF2-40B4-BE49-F238E27FC236}">
                <a16:creationId xmlns:a16="http://schemas.microsoft.com/office/drawing/2014/main" id="{D9DE373D-1E44-9D7E-03E3-D74CAA1103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05544" y="28575"/>
            <a:ext cx="586905" cy="586905"/>
          </a:xfrm>
          <a:prstGeom prst="rect">
            <a:avLst/>
          </a:prstGeom>
        </p:spPr>
      </p:pic>
    </p:spTree>
    <p:extLst>
      <p:ext uri="{BB962C8B-B14F-4D97-AF65-F5344CB8AC3E}">
        <p14:creationId xmlns:p14="http://schemas.microsoft.com/office/powerpoint/2010/main" val="3342217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HB 3803</a:t>
            </a:r>
            <a:r>
              <a:rPr lang="en-US" sz="2100">
                <a:solidFill>
                  <a:schemeClr val="tx2"/>
                </a:solidFill>
                <a:latin typeface="Arial" panose="020B0604020202020204" pitchFamily="34" charset="0"/>
                <a:cs typeface="Arial" panose="020B0604020202020204" pitchFamily="34" charset="0"/>
              </a:rPr>
              <a:t>:  Parental Rights – Student Course or Grade Retention</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Allows a parent or guardian to </a:t>
            </a:r>
            <a:r>
              <a:rPr lang="en-US" sz="1051" b="1">
                <a:solidFill>
                  <a:schemeClr val="tx2"/>
                </a:solidFill>
                <a:latin typeface="Arial" panose="020B0604020202020204" pitchFamily="34" charset="0"/>
                <a:cs typeface="Arial" panose="020B0604020202020204" pitchFamily="34" charset="0"/>
              </a:rPr>
              <a:t>elect for a student to repeat any grade </a:t>
            </a:r>
            <a:r>
              <a:rPr lang="en-US" sz="1051">
                <a:latin typeface="Arial" panose="020B0604020202020204" pitchFamily="34" charset="0"/>
                <a:cs typeface="Arial" panose="020B0604020202020204" pitchFamily="34" charset="0"/>
              </a:rPr>
              <a:t>(1-8) or course (courses for high school credit) in which the student was enrolled during the previous school year. </a:t>
            </a:r>
          </a:p>
          <a:p>
            <a:pPr marL="228600" indent="-228600">
              <a:spcBef>
                <a:spcPts val="0"/>
              </a:spcBef>
              <a:spcAft>
                <a:spcPts val="400"/>
              </a:spcAft>
            </a:pPr>
            <a:r>
              <a:rPr lang="en-US" sz="1051">
                <a:latin typeface="Arial" panose="020B0604020202020204" pitchFamily="34" charset="0"/>
                <a:cs typeface="Arial" panose="020B0604020202020204" pitchFamily="34" charset="0"/>
              </a:rPr>
              <a:t>Does not allow a parent or guardian to elect for a student to repeat a course under this subsection if the school district or open-enrollment charter school determines the student has met all the requirements for graduation.   </a:t>
            </a:r>
          </a:p>
          <a:p>
            <a:pPr marL="0" indent="0">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46</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31126" y="1110409"/>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 28.02124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Inform board </a:t>
            </a:r>
            <a:r>
              <a:rPr lang="en-US" sz="1051" dirty="0">
                <a:latin typeface="Arial" panose="020B0604020202020204" pitchFamily="34" charset="0"/>
                <a:cs typeface="Arial" panose="020B0604020202020204" pitchFamily="34" charset="0"/>
              </a:rPr>
              <a:t>of trustees</a:t>
            </a:r>
            <a:r>
              <a:rPr lang="en-US" sz="1051">
                <a:latin typeface="Arial" panose="020B0604020202020204" pitchFamily="34" charset="0"/>
                <a:cs typeface="Arial" panose="020B0604020202020204" pitchFamily="34" charset="0"/>
              </a:rPr>
              <a:t>.</a:t>
            </a:r>
            <a:r>
              <a:rPr lang="en-US" sz="1051" dirty="0">
                <a:latin typeface="Arial" panose="020B0604020202020204" pitchFamily="34" charset="0"/>
                <a:cs typeface="Arial" panose="020B0604020202020204" pitchFamily="34" charset="0"/>
              </a:rPr>
              <a:t> </a:t>
            </a:r>
            <a:endParaRPr lang="en-US" sz="1051">
              <a:latin typeface="Arial" panose="020B0604020202020204" pitchFamily="34" charset="0"/>
              <a:cs typeface="Arial" panose="020B0604020202020204" pitchFamily="34" charset="0"/>
            </a:endParaRPr>
          </a:p>
          <a:p>
            <a:pPr>
              <a:spcBef>
                <a:spcPts val="0"/>
              </a:spcBef>
              <a:spcAft>
                <a:spcPts val="400"/>
              </a:spcAft>
              <a:buSzPct val="100000"/>
            </a:pPr>
            <a:r>
              <a:rPr lang="en-US" sz="1051">
                <a:latin typeface="Arial" panose="020B0604020202020204" pitchFamily="34" charset="0"/>
                <a:cs typeface="Arial" panose="020B0604020202020204" pitchFamily="34" charset="0"/>
              </a:rPr>
              <a:t>Update policies </a:t>
            </a:r>
            <a:r>
              <a:rPr lang="en-US" sz="1051" dirty="0">
                <a:latin typeface="Arial" panose="020B0604020202020204" pitchFamily="34" charset="0"/>
                <a:cs typeface="Arial" panose="020B0604020202020204" pitchFamily="34" charset="0"/>
              </a:rPr>
              <a:t>related to retention</a:t>
            </a:r>
            <a:r>
              <a:rPr lang="en-US" sz="1051">
                <a:latin typeface="Arial" panose="020B0604020202020204" pitchFamily="34" charset="0"/>
                <a:cs typeface="Arial" panose="020B0604020202020204" pitchFamily="34" charset="0"/>
              </a:rPr>
              <a:t>.</a:t>
            </a:r>
            <a:r>
              <a:rPr lang="en-US" sz="1051" dirty="0">
                <a:latin typeface="Arial" panose="020B0604020202020204" pitchFamily="34" charset="0"/>
                <a:cs typeface="Arial" panose="020B0604020202020204" pitchFamily="34" charset="0"/>
              </a:rPr>
              <a:t> </a:t>
            </a:r>
            <a:endParaRPr lang="en-US" sz="1051">
              <a:latin typeface="Arial" panose="020B0604020202020204" pitchFamily="34" charset="0"/>
              <a:cs typeface="Arial" panose="020B0604020202020204" pitchFamily="34" charset="0"/>
            </a:endParaRPr>
          </a:p>
          <a:p>
            <a:pPr>
              <a:spcBef>
                <a:spcPts val="0"/>
              </a:spcBef>
              <a:spcAft>
                <a:spcPts val="400"/>
              </a:spcAft>
              <a:buSzPct val="100000"/>
            </a:pPr>
            <a:r>
              <a:rPr lang="en-US" sz="1051">
                <a:latin typeface="Arial" panose="020B0604020202020204" pitchFamily="34" charset="0"/>
                <a:cs typeface="Arial" panose="020B0604020202020204" pitchFamily="34" charset="0"/>
              </a:rPr>
              <a:t>Update student handbook.</a:t>
            </a:r>
          </a:p>
          <a:p>
            <a:pPr>
              <a:spcBef>
                <a:spcPts val="0"/>
              </a:spcBef>
              <a:spcAft>
                <a:spcPts val="400"/>
              </a:spcAft>
              <a:buSzPct val="100000"/>
            </a:pPr>
            <a:r>
              <a:rPr lang="en-US" sz="1051">
                <a:latin typeface="Arial" panose="020B0604020202020204" pitchFamily="34" charset="0"/>
                <a:cs typeface="Arial" panose="020B0604020202020204" pitchFamily="34" charset="0"/>
              </a:rPr>
              <a:t>Train counselors, registrars and other staff as appropriate.</a:t>
            </a: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  </a:t>
            </a:r>
          </a:p>
          <a:p>
            <a:pPr>
              <a:spcBef>
                <a:spcPts val="0"/>
              </a:spcBef>
              <a:spcAft>
                <a:spcPts val="400"/>
              </a:spcAft>
            </a:pPr>
            <a:r>
              <a:rPr lang="en-US" sz="1051">
                <a:latin typeface="Arial" panose="020B0604020202020204" pitchFamily="34" charset="0"/>
                <a:cs typeface="Arial" panose="020B0604020202020204" pitchFamily="34" charset="0"/>
              </a:rPr>
              <a:t>Students, parents, campus administrators and counselors</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tx2"/>
                </a:solidFill>
                <a:latin typeface="Arial" panose="020B0604020202020204" pitchFamily="34" charset="0"/>
                <a:cs typeface="Arial" panose="020B0604020202020204" pitchFamily="34" charset="0"/>
              </a:rPr>
              <a:t>Representatives Cunningham; Thimesch; DeAyala ; Allen</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265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pic>
        <p:nvPicPr>
          <p:cNvPr id="15" name="Graphic 14" descr="Classroom with solid fill">
            <a:extLst>
              <a:ext uri="{FF2B5EF4-FFF2-40B4-BE49-F238E27FC236}">
                <a16:creationId xmlns:a16="http://schemas.microsoft.com/office/drawing/2014/main" id="{D9DE373D-1E44-9D7E-03E3-D74CAA1103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05544" y="28575"/>
            <a:ext cx="586905" cy="586905"/>
          </a:xfrm>
          <a:prstGeom prst="rect">
            <a:avLst/>
          </a:prstGeom>
        </p:spPr>
      </p:pic>
    </p:spTree>
    <p:extLst>
      <p:ext uri="{BB962C8B-B14F-4D97-AF65-F5344CB8AC3E}">
        <p14:creationId xmlns:p14="http://schemas.microsoft.com/office/powerpoint/2010/main" val="16151617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6" y="523138"/>
            <a:ext cx="3153424"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HB 3928</a:t>
            </a:r>
            <a:r>
              <a:rPr lang="en-US" sz="2100">
                <a:solidFill>
                  <a:schemeClr val="tx2"/>
                </a:solidFill>
                <a:latin typeface="Arial" panose="020B0604020202020204" pitchFamily="34" charset="0"/>
                <a:cs typeface="Arial" panose="020B0604020202020204" pitchFamily="34" charset="0"/>
              </a:rPr>
              <a:t>: Dyslexia Evaluations and Services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20522"/>
            <a:ext cx="4980063" cy="3169738"/>
          </a:xfrm>
        </p:spPr>
        <p:txBody>
          <a:bodyPr>
            <a:noAutofit/>
          </a:bodyPr>
          <a:lstStyle/>
          <a:p>
            <a:pPr marL="228600" indent="-228600">
              <a:spcBef>
                <a:spcPts val="0"/>
              </a:spcBef>
              <a:spcAft>
                <a:spcPts val="200"/>
              </a:spcAft>
            </a:pPr>
            <a:r>
              <a:rPr lang="en-US" sz="950" dirty="0">
                <a:latin typeface="Arial" panose="020B0604020202020204" pitchFamily="34" charset="0"/>
                <a:cs typeface="Arial" panose="020B0604020202020204" pitchFamily="34" charset="0"/>
              </a:rPr>
              <a:t>Adds specific requirements for State Board of Education (SBOE) approval of program for testing students for dyslexia and related disorders.  </a:t>
            </a:r>
          </a:p>
          <a:p>
            <a:pPr marL="228600" indent="-228600">
              <a:spcBef>
                <a:spcPts val="0"/>
              </a:spcBef>
              <a:spcAft>
                <a:spcPts val="200"/>
              </a:spcAft>
            </a:pPr>
            <a:r>
              <a:rPr lang="en-US" sz="950" dirty="0">
                <a:latin typeface="Arial" panose="020B0604020202020204" pitchFamily="34" charset="0"/>
                <a:cs typeface="Arial" panose="020B0604020202020204" pitchFamily="34" charset="0"/>
              </a:rPr>
              <a:t>If a district suspects or has reason to </a:t>
            </a:r>
            <a:r>
              <a:rPr lang="en-US" sz="950" b="1" dirty="0">
                <a:solidFill>
                  <a:schemeClr val="tx2"/>
                </a:solidFill>
                <a:latin typeface="Arial" panose="020B0604020202020204" pitchFamily="34" charset="0"/>
                <a:cs typeface="Arial" panose="020B0604020202020204" pitchFamily="34" charset="0"/>
              </a:rPr>
              <a:t>suspect a student may have dyslexia</a:t>
            </a:r>
            <a:r>
              <a:rPr lang="en-US" sz="950" dirty="0">
                <a:latin typeface="Arial" panose="020B0604020202020204" pitchFamily="34" charset="0"/>
                <a:cs typeface="Arial" panose="020B0604020202020204" pitchFamily="34" charset="0"/>
              </a:rPr>
              <a:t>, including after evaluation, and the </a:t>
            </a:r>
            <a:r>
              <a:rPr lang="en-US" sz="950" b="1" dirty="0">
                <a:solidFill>
                  <a:schemeClr val="tx2"/>
                </a:solidFill>
                <a:latin typeface="Arial" panose="020B0604020202020204" pitchFamily="34" charset="0"/>
                <a:cs typeface="Arial" panose="020B0604020202020204" pitchFamily="34" charset="0"/>
              </a:rPr>
              <a:t>student may be a child with a disability </a:t>
            </a:r>
            <a:r>
              <a:rPr lang="en-US" sz="950" dirty="0">
                <a:latin typeface="Arial" panose="020B0604020202020204" pitchFamily="34" charset="0"/>
                <a:cs typeface="Arial" panose="020B0604020202020204" pitchFamily="34" charset="0"/>
              </a:rPr>
              <a:t>under the Individuals with Disabilities Act (IDEA), then additional requirements are initiated:  </a:t>
            </a:r>
          </a:p>
          <a:p>
            <a:pPr marL="571500" lvl="2" indent="-228600">
              <a:lnSpc>
                <a:spcPct val="100000"/>
              </a:lnSpc>
              <a:spcBef>
                <a:spcPts val="0"/>
              </a:spcBef>
              <a:spcAft>
                <a:spcPts val="200"/>
              </a:spcAft>
            </a:pPr>
            <a:r>
              <a:rPr lang="en-US" sz="950" dirty="0">
                <a:latin typeface="Arial" panose="020B0604020202020204" pitchFamily="34" charset="0"/>
                <a:cs typeface="Arial" panose="020B0604020202020204" pitchFamily="34" charset="0"/>
              </a:rPr>
              <a:t>Parental notification of parent rights under IDEA and Section 504.</a:t>
            </a:r>
          </a:p>
          <a:p>
            <a:pPr marL="571500" lvl="2" indent="-228600">
              <a:lnSpc>
                <a:spcPct val="100000"/>
              </a:lnSpc>
              <a:spcBef>
                <a:spcPts val="0"/>
              </a:spcBef>
              <a:spcAft>
                <a:spcPts val="200"/>
              </a:spcAft>
            </a:pPr>
            <a:r>
              <a:rPr lang="en-US" sz="950" dirty="0">
                <a:latin typeface="Arial" panose="020B0604020202020204" pitchFamily="34" charset="0"/>
                <a:cs typeface="Arial" panose="020B0604020202020204" pitchFamily="34" charset="0"/>
              </a:rPr>
              <a:t>Compliance with all state and federal requirements including the dyslexia handbook, as adopted by the SBOE.</a:t>
            </a:r>
          </a:p>
          <a:p>
            <a:pPr marL="571500" lvl="2" indent="-228600">
              <a:lnSpc>
                <a:spcPct val="100000"/>
              </a:lnSpc>
              <a:spcBef>
                <a:spcPts val="0"/>
              </a:spcBef>
              <a:spcAft>
                <a:spcPts val="200"/>
              </a:spcAft>
            </a:pPr>
            <a:r>
              <a:rPr lang="en-US" sz="950" dirty="0">
                <a:latin typeface="Arial" panose="020B0604020202020204" pitchFamily="34" charset="0"/>
                <a:cs typeface="Arial" panose="020B0604020202020204" pitchFamily="34" charset="0"/>
              </a:rPr>
              <a:t>Students evaluated for dyslexia, or a related disorder must also be evaluated in any other areas in which the district suspects the student may have a disability. </a:t>
            </a:r>
          </a:p>
          <a:p>
            <a:pPr marL="571500" lvl="2" indent="-228600">
              <a:lnSpc>
                <a:spcPct val="100000"/>
              </a:lnSpc>
              <a:spcBef>
                <a:spcPts val="0"/>
              </a:spcBef>
              <a:spcAft>
                <a:spcPts val="200"/>
              </a:spcAft>
            </a:pPr>
            <a:r>
              <a:rPr lang="en-US" sz="950" dirty="0">
                <a:latin typeface="Arial" panose="020B0604020202020204" pitchFamily="34" charset="0"/>
                <a:cs typeface="Arial" panose="020B0604020202020204" pitchFamily="34" charset="0"/>
              </a:rPr>
              <a:t>The multidisciplinary team must include at least 1 member with specific knowledge regarding dyslexia and related disorders, and dyslexia instruction. </a:t>
            </a:r>
          </a:p>
          <a:p>
            <a:pPr marL="571500" lvl="2" indent="-228600">
              <a:lnSpc>
                <a:spcPct val="100000"/>
              </a:lnSpc>
              <a:spcBef>
                <a:spcPts val="0"/>
              </a:spcBef>
              <a:spcAft>
                <a:spcPts val="200"/>
              </a:spcAft>
            </a:pPr>
            <a:r>
              <a:rPr lang="en-US" sz="950" dirty="0">
                <a:latin typeface="Arial" panose="020B0604020202020204" pitchFamily="34" charset="0"/>
                <a:cs typeface="Arial" panose="020B0604020202020204" pitchFamily="34" charset="0"/>
              </a:rPr>
              <a:t>Requires regular progress reports related to a student’s dyslexia instruction.</a:t>
            </a:r>
          </a:p>
          <a:p>
            <a:pPr marL="571500" lvl="2" indent="-228600">
              <a:lnSpc>
                <a:spcPct val="100000"/>
              </a:lnSpc>
              <a:spcBef>
                <a:spcPts val="0"/>
              </a:spcBef>
              <a:spcAft>
                <a:spcPts val="200"/>
              </a:spcAft>
            </a:pPr>
            <a:r>
              <a:rPr lang="en-US" sz="950" dirty="0">
                <a:latin typeface="Arial" panose="020B0604020202020204" pitchFamily="34" charset="0"/>
                <a:cs typeface="Arial" panose="020B0604020202020204" pitchFamily="34" charset="0"/>
              </a:rPr>
              <a:t>Adds requirements for providers of dyslexia instruction. </a:t>
            </a:r>
          </a:p>
          <a:p>
            <a:pPr marL="571500" lvl="2" indent="-228600">
              <a:lnSpc>
                <a:spcPct val="100000"/>
              </a:lnSpc>
              <a:spcBef>
                <a:spcPts val="0"/>
              </a:spcBef>
              <a:spcAft>
                <a:spcPts val="200"/>
              </a:spcAft>
            </a:pPr>
            <a:r>
              <a:rPr lang="en-US" sz="950" dirty="0">
                <a:latin typeface="Arial" panose="020B0604020202020204" pitchFamily="34" charset="0"/>
                <a:cs typeface="Arial" panose="020B0604020202020204" pitchFamily="34" charset="0"/>
              </a:rPr>
              <a:t>Adds requirements for parental notification related to certain student disciplinary placements.</a:t>
            </a:r>
          </a:p>
          <a:p>
            <a:pPr marL="571500" lvl="2" indent="-228600">
              <a:lnSpc>
                <a:spcPct val="100000"/>
              </a:lnSpc>
              <a:spcBef>
                <a:spcPts val="0"/>
              </a:spcBef>
              <a:spcAft>
                <a:spcPts val="200"/>
              </a:spcAft>
            </a:pPr>
            <a:r>
              <a:rPr lang="en-US" sz="950" dirty="0">
                <a:latin typeface="Arial" panose="020B0604020202020204" pitchFamily="34" charset="0"/>
                <a:cs typeface="Arial" panose="020B0604020202020204" pitchFamily="34" charset="0"/>
              </a:rPr>
              <a:t>Requires new board policy associated with rules and SBOE handbook compliance.</a:t>
            </a:r>
          </a:p>
          <a:p>
            <a:pPr marL="571500" lvl="2" indent="-228600">
              <a:lnSpc>
                <a:spcPct val="100000"/>
              </a:lnSpc>
              <a:spcBef>
                <a:spcPts val="0"/>
              </a:spcBef>
              <a:spcAft>
                <a:spcPts val="200"/>
              </a:spcAft>
            </a:pPr>
            <a:r>
              <a:rPr lang="en-US" sz="950" dirty="0">
                <a:latin typeface="Arial" panose="020B0604020202020204" pitchFamily="34" charset="0"/>
                <a:cs typeface="Arial" panose="020B0604020202020204" pitchFamily="34" charset="0"/>
              </a:rPr>
              <a:t>Adds requirements for TEA regarding parental program input and monitoring school district compliance with all rules.  </a:t>
            </a:r>
          </a:p>
          <a:p>
            <a:pPr marL="0" indent="0">
              <a:buNone/>
            </a:pPr>
            <a:endParaRPr lang="en-US" sz="1051" dirty="0">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47</a:t>
            </a:fld>
            <a:endParaRPr lang="en-US"/>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 28.02124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950">
                <a:latin typeface="Arial" panose="020B0604020202020204" pitchFamily="34" charset="0"/>
                <a:cs typeface="Arial" panose="020B0604020202020204" pitchFamily="34" charset="0"/>
              </a:rPr>
              <a:t>Update policies and procedures related to dyslexia identification and testing. </a:t>
            </a:r>
          </a:p>
          <a:p>
            <a:pPr>
              <a:spcBef>
                <a:spcPts val="0"/>
              </a:spcBef>
              <a:spcAft>
                <a:spcPts val="400"/>
              </a:spcAft>
              <a:buSzPct val="100000"/>
            </a:pPr>
            <a:r>
              <a:rPr lang="en-US" sz="950">
                <a:latin typeface="Arial" panose="020B0604020202020204" pitchFamily="34" charset="0"/>
                <a:cs typeface="Arial" panose="020B0604020202020204" pitchFamily="34" charset="0"/>
              </a:rPr>
              <a:t>Train dyslexia and special education staff.</a:t>
            </a:r>
          </a:p>
          <a:p>
            <a:pPr>
              <a:spcBef>
                <a:spcPts val="0"/>
              </a:spcBef>
              <a:spcAft>
                <a:spcPts val="400"/>
              </a:spcAft>
              <a:buSzPct val="100000"/>
            </a:pPr>
            <a:r>
              <a:rPr lang="en-US" sz="950">
                <a:latin typeface="Arial" panose="020B0604020202020204" pitchFamily="34" charset="0"/>
                <a:cs typeface="Arial" panose="020B0604020202020204" pitchFamily="34" charset="0"/>
              </a:rPr>
              <a:t>Inform parents</a:t>
            </a:r>
            <a:r>
              <a:rPr lang="en-US" sz="950" dirty="0">
                <a:latin typeface="Arial" panose="020B0604020202020204" pitchFamily="34" charset="0"/>
                <a:cs typeface="Arial" panose="020B0604020202020204" pitchFamily="34" charset="0"/>
              </a:rPr>
              <a:t>, school psychologist/diagnostician and special education and general </a:t>
            </a:r>
            <a:r>
              <a:rPr lang="en-US" sz="950">
                <a:latin typeface="Arial" panose="020B0604020202020204" pitchFamily="34" charset="0"/>
                <a:cs typeface="Arial" panose="020B0604020202020204" pitchFamily="34" charset="0"/>
              </a:rPr>
              <a:t>education teachers</a:t>
            </a:r>
            <a:endParaRPr lang="en-US" sz="950" strike="sngStrike"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950">
                <a:latin typeface="Arial" panose="020B0604020202020204" pitchFamily="34" charset="0"/>
                <a:cs typeface="Arial" panose="020B0604020202020204" pitchFamily="34" charset="0"/>
              </a:rPr>
              <a:t>School Districts &amp; Charter Schools: </a:t>
            </a:r>
          </a:p>
          <a:p>
            <a:pPr>
              <a:spcBef>
                <a:spcPts val="0"/>
              </a:spcBef>
              <a:spcAft>
                <a:spcPts val="400"/>
              </a:spcAft>
            </a:pPr>
            <a:r>
              <a:rPr lang="en-US" sz="950">
                <a:latin typeface="Arial" panose="020B0604020202020204" pitchFamily="34" charset="0"/>
                <a:cs typeface="Arial" panose="020B0604020202020204" pitchFamily="34" charset="0"/>
              </a:rPr>
              <a:t>Students with dyslexia and other disorders, parents, dyslexia and special education/general education staff</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Representatives Toth; Meyer; Dutton; Anderson</a:t>
            </a:r>
            <a:r>
              <a:rPr lang="en-US" sz="1200" dirty="0">
                <a:solidFill>
                  <a:schemeClr val="tx2"/>
                </a:solidFill>
                <a:latin typeface="Arial" panose="020B0604020202020204" pitchFamily="34" charset="0"/>
                <a:cs typeface="Arial" panose="020B0604020202020204" pitchFamily="34" charset="0"/>
              </a:rPr>
              <a:t>;</a:t>
            </a:r>
            <a:r>
              <a:rPr lang="en-US" sz="1200">
                <a:solidFill>
                  <a:schemeClr val="tx2"/>
                </a:solidFill>
                <a:latin typeface="Arial" panose="020B0604020202020204" pitchFamily="34" charset="0"/>
                <a:cs typeface="Arial" panose="020B0604020202020204" pitchFamily="34" charset="0"/>
              </a:rPr>
              <a:t> Burrows</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265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pic>
        <p:nvPicPr>
          <p:cNvPr id="15" name="Graphic 14" descr="Classroom with solid fill">
            <a:extLst>
              <a:ext uri="{FF2B5EF4-FFF2-40B4-BE49-F238E27FC236}">
                <a16:creationId xmlns:a16="http://schemas.microsoft.com/office/drawing/2014/main" id="{D9DE373D-1E44-9D7E-03E3-D74CAA1103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05544" y="28575"/>
            <a:ext cx="586905" cy="586905"/>
          </a:xfrm>
          <a:prstGeom prst="rect">
            <a:avLst/>
          </a:prstGeom>
        </p:spPr>
      </p:pic>
      <p:sp>
        <p:nvSpPr>
          <p:cNvPr id="12" name="Rectangle 11">
            <a:extLst>
              <a:ext uri="{FF2B5EF4-FFF2-40B4-BE49-F238E27FC236}">
                <a16:creationId xmlns:a16="http://schemas.microsoft.com/office/drawing/2014/main" id="{4619459F-69E7-EBC2-9BAC-FE7BC892AD63}"/>
              </a:ext>
            </a:extLst>
          </p:cNvPr>
          <p:cNvSpPr/>
          <p:nvPr/>
        </p:nvSpPr>
        <p:spPr>
          <a:xfrm>
            <a:off x="-1918" y="4919227"/>
            <a:ext cx="9144000" cy="1925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50" dirty="0">
                <a:latin typeface="Arial" panose="020B0604020202020204" pitchFamily="34" charset="0"/>
                <a:cs typeface="Arial" panose="020B0604020202020204" pitchFamily="34" charset="0"/>
              </a:rPr>
              <a:t>SBOE</a:t>
            </a:r>
            <a:r>
              <a:rPr lang="en-US" sz="950">
                <a:latin typeface="Arial" panose="020B0604020202020204" pitchFamily="34" charset="0"/>
                <a:cs typeface="Arial" panose="020B0604020202020204" pitchFamily="34" charset="0"/>
              </a:rPr>
              <a:t> is required to revise the Dyslexia Handbook by 6/30/2024.</a:t>
            </a:r>
          </a:p>
        </p:txBody>
      </p:sp>
      <p:sp>
        <p:nvSpPr>
          <p:cNvPr id="17" name="Content Placeholder 2">
            <a:extLst>
              <a:ext uri="{FF2B5EF4-FFF2-40B4-BE49-F238E27FC236}">
                <a16:creationId xmlns:a16="http://schemas.microsoft.com/office/drawing/2014/main" id="{1763B85A-2DB4-E2CD-DE09-C748934D8C34}"/>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000" i="1">
                <a:latin typeface="Arial" panose="020B0604020202020204" pitchFamily="34" charset="0"/>
                <a:cs typeface="Arial" panose="020B0604020202020204" pitchFamily="34" charset="0"/>
              </a:rPr>
              <a:t>Effective Date: Immediately</a:t>
            </a:r>
          </a:p>
          <a:p>
            <a:pPr marL="0" indent="0">
              <a:buNone/>
            </a:pPr>
            <a:endParaRPr lang="en-US" sz="2100"/>
          </a:p>
        </p:txBody>
      </p:sp>
    </p:spTree>
    <p:extLst>
      <p:ext uri="{BB962C8B-B14F-4D97-AF65-F5344CB8AC3E}">
        <p14:creationId xmlns:p14="http://schemas.microsoft.com/office/powerpoint/2010/main" val="1327461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HB 5195</a:t>
            </a:r>
            <a:r>
              <a:rPr lang="en-US" sz="2100">
                <a:solidFill>
                  <a:schemeClr val="tx2"/>
                </a:solidFill>
                <a:latin typeface="Arial" panose="020B0604020202020204" pitchFamily="34" charset="0"/>
                <a:cs typeface="Arial" panose="020B0604020202020204" pitchFamily="34" charset="0"/>
              </a:rPr>
              <a:t>: Services to Students Detained in Juvenile Facilities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A child who has been transferred for criminal prosecution and ordered to be detained in a juvenile facility pending criminal proceedings in adult court</a:t>
            </a:r>
            <a:r>
              <a:rPr lang="en-US" sz="1051" b="1">
                <a:solidFill>
                  <a:schemeClr val="tx2"/>
                </a:solidFill>
                <a:latin typeface="Arial" panose="020B0604020202020204" pitchFamily="34" charset="0"/>
                <a:cs typeface="Arial" panose="020B0604020202020204" pitchFamily="34" charset="0"/>
              </a:rPr>
              <a:t> must receive education, programming, and services consistent with minimum standards already in place </a:t>
            </a:r>
            <a:r>
              <a:rPr lang="en-US" sz="1051">
                <a:latin typeface="Arial" panose="020B0604020202020204" pitchFamily="34" charset="0"/>
                <a:cs typeface="Arial" panose="020B0604020202020204" pitchFamily="34" charset="0"/>
              </a:rPr>
              <a:t>for children in a juvenile facility.</a:t>
            </a:r>
            <a:endParaRPr lang="en-US" sz="1051" dirty="0">
              <a:latin typeface="Arial" panose="020B0604020202020204" pitchFamily="34" charset="0"/>
              <a:cs typeface="Arial" panose="020B0604020202020204" pitchFamily="34" charset="0"/>
            </a:endParaRPr>
          </a:p>
          <a:p>
            <a:pPr marL="228600" indent="-228600">
              <a:spcBef>
                <a:spcPts val="0"/>
              </a:spcBef>
              <a:spcAft>
                <a:spcPts val="400"/>
              </a:spcAft>
            </a:pPr>
            <a:r>
              <a:rPr lang="en-US" sz="1051">
                <a:latin typeface="Arial" panose="020B0604020202020204" pitchFamily="34" charset="0"/>
                <a:cs typeface="Arial" panose="020B0604020202020204" pitchFamily="34" charset="0"/>
              </a:rPr>
              <a:t>Requires the facility administrator, or the administrator's designee, of a juvenile detention facility to </a:t>
            </a:r>
            <a:r>
              <a:rPr lang="en-US" sz="1051" b="1">
                <a:solidFill>
                  <a:schemeClr val="tx2"/>
                </a:solidFill>
                <a:latin typeface="Arial" panose="020B0604020202020204" pitchFamily="34" charset="0"/>
                <a:cs typeface="Arial" panose="020B0604020202020204" pitchFamily="34" charset="0"/>
              </a:rPr>
              <a:t>complete an initial educational needs assessment and develop a written plan for progress </a:t>
            </a:r>
            <a:r>
              <a:rPr lang="en-US" sz="1051">
                <a:latin typeface="Arial" panose="020B0604020202020204" pitchFamily="34" charset="0"/>
                <a:cs typeface="Arial" panose="020B0604020202020204" pitchFamily="34" charset="0"/>
              </a:rPr>
              <a:t>on rehabilitation goals, no later than the 21</a:t>
            </a:r>
            <a:r>
              <a:rPr lang="en-US" sz="1051" baseline="30000">
                <a:latin typeface="Arial" panose="020B0604020202020204" pitchFamily="34" charset="0"/>
                <a:cs typeface="Arial" panose="020B0604020202020204" pitchFamily="34" charset="0"/>
              </a:rPr>
              <a:t>st</a:t>
            </a:r>
            <a:r>
              <a:rPr lang="en-US" sz="1051">
                <a:latin typeface="Arial" panose="020B0604020202020204" pitchFamily="34" charset="0"/>
                <a:cs typeface="Arial" panose="020B0604020202020204" pitchFamily="34" charset="0"/>
              </a:rPr>
              <a:t> day after the date on which the child was detained. </a:t>
            </a:r>
            <a:endParaRPr lang="en-US" sz="1051" strike="sngStrike" dirty="0">
              <a:latin typeface="Arial" panose="020B0604020202020204" pitchFamily="34" charset="0"/>
              <a:cs typeface="Arial" panose="020B0604020202020204" pitchFamily="34" charset="0"/>
            </a:endParaRPr>
          </a:p>
          <a:p>
            <a:pPr marL="228600" indent="-228600">
              <a:spcBef>
                <a:spcPts val="0"/>
              </a:spcBef>
              <a:spcAft>
                <a:spcPts val="400"/>
              </a:spcAft>
            </a:pPr>
            <a:r>
              <a:rPr lang="en-US" sz="1051">
                <a:latin typeface="Arial" panose="020B0604020202020204" pitchFamily="34" charset="0"/>
                <a:cs typeface="Arial" panose="020B0604020202020204" pitchFamily="34" charset="0"/>
              </a:rPr>
              <a:t>Provide on at least a quarterly basis, documentation on education programming and other services provided</a:t>
            </a:r>
            <a:r>
              <a:rPr lang="en-US" sz="1051">
                <a:solidFill>
                  <a:srgbClr val="FF0000"/>
                </a:solidFill>
                <a:latin typeface="Arial" panose="020B0604020202020204" pitchFamily="34" charset="0"/>
                <a:cs typeface="Arial" panose="020B0604020202020204" pitchFamily="34" charset="0"/>
              </a:rPr>
              <a:t> </a:t>
            </a:r>
            <a:r>
              <a:rPr lang="en-US" sz="1051">
                <a:latin typeface="Arial" panose="020B0604020202020204" pitchFamily="34" charset="0"/>
                <a:cs typeface="Arial" panose="020B0604020202020204" pitchFamily="34" charset="0"/>
              </a:rPr>
              <a:t>to</a:t>
            </a:r>
            <a:r>
              <a:rPr lang="en-US" sz="1051">
                <a:solidFill>
                  <a:srgbClr val="FF0000"/>
                </a:solidFill>
                <a:latin typeface="Arial" panose="020B0604020202020204" pitchFamily="34" charset="0"/>
                <a:cs typeface="Arial" panose="020B0604020202020204" pitchFamily="34" charset="0"/>
              </a:rPr>
              <a:t> </a:t>
            </a:r>
            <a:r>
              <a:rPr lang="en-US" sz="1051">
                <a:latin typeface="Arial" panose="020B0604020202020204" pitchFamily="34" charset="0"/>
                <a:cs typeface="Arial" panose="020B0604020202020204" pitchFamily="34" charset="0"/>
              </a:rPr>
              <a:t>the child, behavioral compliance or incidences, measurable progress on rehabilitation goals, and other pertinent information, as required. </a:t>
            </a:r>
            <a:endParaRPr lang="en-US" sz="1051" dirty="0">
              <a:latin typeface="Arial" panose="020B0604020202020204" pitchFamily="34" charset="0"/>
              <a:cs typeface="Arial" panose="020B0604020202020204" pitchFamily="34" charset="0"/>
            </a:endParaRPr>
          </a:p>
          <a:p>
            <a:pPr marL="0" indent="0">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48</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Family Code by adding, § 54.021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No specific action required</a:t>
            </a:r>
            <a:r>
              <a:rPr lang="en-US" sz="1051" dirty="0">
                <a:latin typeface="Arial" panose="020B0604020202020204" pitchFamily="34" charset="0"/>
                <a:cs typeface="Arial" panose="020B0604020202020204" pitchFamily="34" charset="0"/>
              </a:rPr>
              <a:t> by school districts or charter schools. </a:t>
            </a: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400"/>
              </a:spcAft>
              <a:buNone/>
            </a:pPr>
            <a:r>
              <a:rPr lang="en-US" sz="1051">
                <a:latin typeface="Arial" panose="020B0604020202020204" pitchFamily="34" charset="0"/>
                <a:cs typeface="Arial" panose="020B0604020202020204" pitchFamily="34" charset="0"/>
              </a:rPr>
              <a:t>Juvenile Facilities: </a:t>
            </a:r>
          </a:p>
          <a:p>
            <a:pPr>
              <a:spcBef>
                <a:spcPts val="0"/>
              </a:spcBef>
              <a:spcAft>
                <a:spcPts val="400"/>
              </a:spcAft>
            </a:pPr>
            <a:r>
              <a:rPr lang="en-US" sz="1051">
                <a:latin typeface="Arial" panose="020B0604020202020204" pitchFamily="34" charset="0"/>
                <a:cs typeface="Arial" panose="020B0604020202020204" pitchFamily="34" charset="0"/>
              </a:rPr>
              <a:t>Students detained in juvenile facilities </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tx2"/>
                </a:solidFill>
                <a:latin typeface="Arial" panose="020B0604020202020204" pitchFamily="34" charset="0"/>
                <a:cs typeface="Arial" panose="020B0604020202020204" pitchFamily="34" charset="0"/>
              </a:rPr>
              <a:t>Representative Thompson, Senfronia</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265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pic>
        <p:nvPicPr>
          <p:cNvPr id="15" name="Graphic 14" descr="Classroom with solid fill">
            <a:extLst>
              <a:ext uri="{FF2B5EF4-FFF2-40B4-BE49-F238E27FC236}">
                <a16:creationId xmlns:a16="http://schemas.microsoft.com/office/drawing/2014/main" id="{D9DE373D-1E44-9D7E-03E3-D74CAA1103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05544" y="28575"/>
            <a:ext cx="586905" cy="586905"/>
          </a:xfrm>
          <a:prstGeom prst="rect">
            <a:avLst/>
          </a:prstGeom>
        </p:spPr>
      </p:pic>
    </p:spTree>
    <p:extLst>
      <p:ext uri="{BB962C8B-B14F-4D97-AF65-F5344CB8AC3E}">
        <p14:creationId xmlns:p14="http://schemas.microsoft.com/office/powerpoint/2010/main" val="21603530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SB 1647</a:t>
            </a:r>
            <a:r>
              <a:rPr lang="en-US" sz="2100">
                <a:solidFill>
                  <a:schemeClr val="tx2"/>
                </a:solidFill>
                <a:latin typeface="Arial" panose="020B0604020202020204" pitchFamily="34" charset="0"/>
                <a:cs typeface="Arial" panose="020B0604020202020204" pitchFamily="34" charset="0"/>
              </a:rPr>
              <a:t>: Dropout Recovery Education Programs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Authorizes a school district or open-enrollment charter school to use a private or public community-based dropout recovery education program or education management organization to </a:t>
            </a:r>
            <a:r>
              <a:rPr lang="en-US" sz="1051" b="1">
                <a:solidFill>
                  <a:schemeClr val="tx2"/>
                </a:solidFill>
                <a:latin typeface="Arial" panose="020B0604020202020204" pitchFamily="34" charset="0"/>
                <a:cs typeface="Arial" panose="020B0604020202020204" pitchFamily="34" charset="0"/>
              </a:rPr>
              <a:t>provide alternative education programs for students at risk of dropping out of school</a:t>
            </a:r>
            <a:r>
              <a:rPr lang="en-US" sz="1051">
                <a:latin typeface="Arial" panose="020B0604020202020204" pitchFamily="34" charset="0"/>
                <a:cs typeface="Arial" panose="020B0604020202020204" pitchFamily="34" charset="0"/>
              </a:rPr>
              <a:t>. Authorizes programs to be offered in person at a campus, remotely, or through a hybrid of in-person and remote instruction that leads to a high school diploma and prepares the student to enter the workforce.</a:t>
            </a:r>
          </a:p>
          <a:p>
            <a:pPr marL="228600" indent="-228600">
              <a:spcBef>
                <a:spcPts val="0"/>
              </a:spcBef>
              <a:spcAft>
                <a:spcPts val="400"/>
              </a:spcAft>
            </a:pPr>
            <a:r>
              <a:rPr lang="en-US" sz="1051">
                <a:latin typeface="Arial" panose="020B0604020202020204" pitchFamily="34" charset="0"/>
                <a:cs typeface="Arial" panose="020B0604020202020204" pitchFamily="34" charset="0"/>
              </a:rPr>
              <a:t>Adds specific requirements for in-person, campus-based dropout recovery programs, and adds additional requirements for remote or hybrid programs, including but not limited to requiring the provider to operate an in-person student engagement center at a suitable location for high school students, accreditation, and offer referrals for mental health services.</a:t>
            </a:r>
          </a:p>
          <a:p>
            <a:pPr marL="228600" indent="-228600">
              <a:spcBef>
                <a:spcPts val="0"/>
              </a:spcBef>
              <a:spcAft>
                <a:spcPts val="400"/>
              </a:spcAft>
            </a:pPr>
            <a:r>
              <a:rPr lang="en-US" sz="1051">
                <a:latin typeface="Arial" panose="020B0604020202020204" pitchFamily="34" charset="0"/>
                <a:cs typeface="Arial" panose="020B0604020202020204" pitchFamily="34" charset="0"/>
              </a:rPr>
              <a:t>Requires </a:t>
            </a:r>
            <a:r>
              <a:rPr lang="en-US" sz="1051" b="1" dirty="0">
                <a:solidFill>
                  <a:schemeClr val="tx2"/>
                </a:solidFill>
                <a:latin typeface="Arial" panose="020B0604020202020204" pitchFamily="34" charset="0"/>
                <a:cs typeface="Arial" panose="020B0604020202020204" pitchFamily="34" charset="0"/>
              </a:rPr>
              <a:t>specific reporting/internet posting requirements </a:t>
            </a:r>
            <a:r>
              <a:rPr lang="en-US" sz="1051">
                <a:latin typeface="Arial" panose="020B0604020202020204" pitchFamily="34" charset="0"/>
                <a:cs typeface="Arial" panose="020B0604020202020204" pitchFamily="34" charset="0"/>
              </a:rPr>
              <a:t>for school districts and charters related to dropout recovery programs. </a:t>
            </a:r>
          </a:p>
          <a:p>
            <a:pPr marL="228600" indent="-228600">
              <a:spcBef>
                <a:spcPts val="0"/>
              </a:spcBef>
              <a:spcAft>
                <a:spcPts val="400"/>
              </a:spcAft>
            </a:pPr>
            <a:r>
              <a:rPr lang="en-US" sz="1051">
                <a:latin typeface="Arial" panose="020B0604020202020204" pitchFamily="34" charset="0"/>
                <a:cs typeface="Arial" panose="020B0604020202020204" pitchFamily="34" charset="0"/>
              </a:rPr>
              <a:t>Allows students who successfully complete an in-person or remote course offered through the program to be </a:t>
            </a:r>
            <a:r>
              <a:rPr lang="en-US" sz="1051" b="1" dirty="0">
                <a:solidFill>
                  <a:schemeClr val="tx2"/>
                </a:solidFill>
                <a:latin typeface="Arial" panose="020B0604020202020204" pitchFamily="34" charset="0"/>
                <a:cs typeface="Arial" panose="020B0604020202020204" pitchFamily="34" charset="0"/>
              </a:rPr>
              <a:t>included in the schools ADA for funding purposes.</a:t>
            </a:r>
            <a:r>
              <a:rPr lang="en-US" sz="1051">
                <a:latin typeface="Arial" panose="020B0604020202020204" pitchFamily="34" charset="0"/>
                <a:cs typeface="Arial" panose="020B0604020202020204" pitchFamily="34" charset="0"/>
              </a:rPr>
              <a:t> Does not apply to students enrolled in a course.  </a:t>
            </a:r>
          </a:p>
          <a:p>
            <a:pPr marL="228600" indent="-228600">
              <a:spcBef>
                <a:spcPts val="0"/>
              </a:spcBef>
              <a:spcAft>
                <a:spcPts val="400"/>
              </a:spcAft>
            </a:pPr>
            <a:r>
              <a:rPr lang="en-US" sz="1051">
                <a:latin typeface="Arial" panose="020B0604020202020204" pitchFamily="34" charset="0"/>
                <a:cs typeface="Arial" panose="020B0604020202020204" pitchFamily="34" charset="0"/>
              </a:rPr>
              <a:t>Includes student assessment requirements for entities operating dropout recovery programs. </a:t>
            </a:r>
          </a:p>
          <a:p>
            <a:pPr marL="0" indent="0">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49</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 29.081 and § 39.023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Inform board</a:t>
            </a:r>
            <a:r>
              <a:rPr lang="en-US" sz="1051" dirty="0">
                <a:latin typeface="Arial" panose="020B0604020202020204" pitchFamily="34" charset="0"/>
                <a:cs typeface="Arial" panose="020B0604020202020204" pitchFamily="34" charset="0"/>
              </a:rPr>
              <a:t> of trustees</a:t>
            </a:r>
            <a:r>
              <a:rPr lang="en-US" sz="1051">
                <a:latin typeface="Arial" panose="020B0604020202020204" pitchFamily="34" charset="0"/>
                <a:cs typeface="Arial" panose="020B0604020202020204" pitchFamily="34" charset="0"/>
              </a:rPr>
              <a:t>.</a:t>
            </a:r>
          </a:p>
          <a:p>
            <a:pPr>
              <a:spcBef>
                <a:spcPts val="0"/>
              </a:spcBef>
              <a:spcAft>
                <a:spcPts val="400"/>
              </a:spcAft>
              <a:buSzPct val="100000"/>
            </a:pPr>
            <a:r>
              <a:rPr lang="en-US" sz="1051">
                <a:latin typeface="Arial" panose="020B0604020202020204" pitchFamily="34" charset="0"/>
                <a:cs typeface="Arial" panose="020B0604020202020204" pitchFamily="34" charset="0"/>
              </a:rPr>
              <a:t>Determine dropout recovery needs.</a:t>
            </a:r>
          </a:p>
          <a:p>
            <a:pPr>
              <a:spcBef>
                <a:spcPts val="0"/>
              </a:spcBef>
              <a:spcAft>
                <a:spcPts val="400"/>
              </a:spcAft>
              <a:buSzPct val="100000"/>
            </a:pPr>
            <a:r>
              <a:rPr lang="en-US" sz="1051">
                <a:latin typeface="Arial" panose="020B0604020202020204" pitchFamily="34" charset="0"/>
                <a:cs typeface="Arial" panose="020B0604020202020204" pitchFamily="34" charset="0"/>
              </a:rPr>
              <a:t>Ensure dropout recovery programs meet new requirements</a:t>
            </a:r>
            <a:r>
              <a:rPr lang="en-US" sz="1051" dirty="0">
                <a:latin typeface="Arial" panose="020B0604020202020204" pitchFamily="34" charset="0"/>
                <a:cs typeface="Arial" panose="020B0604020202020204" pitchFamily="34" charset="0"/>
              </a:rPr>
              <a:t>.</a:t>
            </a: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a:t>
            </a:r>
          </a:p>
          <a:p>
            <a:pPr>
              <a:spcBef>
                <a:spcPts val="0"/>
              </a:spcBef>
              <a:spcAft>
                <a:spcPts val="400"/>
              </a:spcAft>
            </a:pPr>
            <a:r>
              <a:rPr lang="en-US" sz="1051">
                <a:latin typeface="Arial" panose="020B0604020202020204" pitchFamily="34" charset="0"/>
                <a:cs typeface="Arial" panose="020B0604020202020204" pitchFamily="34" charset="0"/>
              </a:rPr>
              <a:t>Administrators responsible for dropout recovery and students at risk of dropping out of school</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Senator Parker</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265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pic>
        <p:nvPicPr>
          <p:cNvPr id="15" name="Graphic 14" descr="Classroom with solid fill">
            <a:extLst>
              <a:ext uri="{FF2B5EF4-FFF2-40B4-BE49-F238E27FC236}">
                <a16:creationId xmlns:a16="http://schemas.microsoft.com/office/drawing/2014/main" id="{D9DE373D-1E44-9D7E-03E3-D74CAA1103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05544" y="28575"/>
            <a:ext cx="586905" cy="586905"/>
          </a:xfrm>
          <a:prstGeom prst="rect">
            <a:avLst/>
          </a:prstGeom>
        </p:spPr>
      </p:pic>
    </p:spTree>
    <p:extLst>
      <p:ext uri="{BB962C8B-B14F-4D97-AF65-F5344CB8AC3E}">
        <p14:creationId xmlns:p14="http://schemas.microsoft.com/office/powerpoint/2010/main" val="1084970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505DAB7-4610-552E-8E7B-B277D46548B7}"/>
              </a:ext>
            </a:extLst>
          </p:cNvPr>
          <p:cNvSpPr>
            <a:spLocks noGrp="1"/>
          </p:cNvSpPr>
          <p:nvPr>
            <p:ph type="sldNum" sz="quarter" idx="12"/>
          </p:nvPr>
        </p:nvSpPr>
        <p:spPr/>
        <p:txBody>
          <a:bodyPr/>
          <a:lstStyle/>
          <a:p>
            <a:fld id="{5CBB254D-182E-404A-804D-D98E6FDB1AF7}" type="slidenum">
              <a:rPr lang="en-US" smtClean="0"/>
              <a:t>5</a:t>
            </a:fld>
            <a:endParaRPr lang="en-US"/>
          </a:p>
        </p:txBody>
      </p:sp>
      <p:pic>
        <p:nvPicPr>
          <p:cNvPr id="15" name="Graphic 14" descr="Medical with solid fill">
            <a:extLst>
              <a:ext uri="{FF2B5EF4-FFF2-40B4-BE49-F238E27FC236}">
                <a16:creationId xmlns:a16="http://schemas.microsoft.com/office/drawing/2014/main" id="{9B9B8971-BDA0-ED73-D33C-91BD06E571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289" y="175752"/>
            <a:ext cx="411817" cy="411817"/>
          </a:xfrm>
          <a:prstGeom prst="rect">
            <a:avLst/>
          </a:prstGeom>
        </p:spPr>
      </p:pic>
      <p:pic>
        <p:nvPicPr>
          <p:cNvPr id="16" name="Graphic 15" descr="Medical with solid fill">
            <a:extLst>
              <a:ext uri="{FF2B5EF4-FFF2-40B4-BE49-F238E27FC236}">
                <a16:creationId xmlns:a16="http://schemas.microsoft.com/office/drawing/2014/main" id="{BC6538CA-B320-E5D9-3805-2D4C3D70C6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0788" y="175753"/>
            <a:ext cx="411817" cy="411817"/>
          </a:xfrm>
          <a:prstGeom prst="rect">
            <a:avLst/>
          </a:prstGeom>
        </p:spPr>
      </p:pic>
      <p:pic>
        <p:nvPicPr>
          <p:cNvPr id="17" name="Graphic 16" descr="Medical with solid fill">
            <a:extLst>
              <a:ext uri="{FF2B5EF4-FFF2-40B4-BE49-F238E27FC236}">
                <a16:creationId xmlns:a16="http://schemas.microsoft.com/office/drawing/2014/main" id="{B21DC5AF-8D60-D7C0-822C-1AD5F120BE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288" y="4471829"/>
            <a:ext cx="411817" cy="411817"/>
          </a:xfrm>
          <a:prstGeom prst="rect">
            <a:avLst/>
          </a:prstGeom>
        </p:spPr>
      </p:pic>
      <p:pic>
        <p:nvPicPr>
          <p:cNvPr id="18" name="Graphic 17" descr="Medical with solid fill">
            <a:extLst>
              <a:ext uri="{FF2B5EF4-FFF2-40B4-BE49-F238E27FC236}">
                <a16:creationId xmlns:a16="http://schemas.microsoft.com/office/drawing/2014/main" id="{3EAC66A5-A2DE-F6DE-6A8A-C7E6BAC86D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7204" y="4428387"/>
            <a:ext cx="411817" cy="411817"/>
          </a:xfrm>
          <a:prstGeom prst="rect">
            <a:avLst/>
          </a:prstGeom>
        </p:spPr>
      </p:pic>
      <p:graphicFrame>
        <p:nvGraphicFramePr>
          <p:cNvPr id="14" name="Table 18">
            <a:extLst>
              <a:ext uri="{FF2B5EF4-FFF2-40B4-BE49-F238E27FC236}">
                <a16:creationId xmlns:a16="http://schemas.microsoft.com/office/drawing/2014/main" id="{B46AD142-5D16-84EA-8D79-3946340A6A14}"/>
              </a:ext>
            </a:extLst>
          </p:cNvPr>
          <p:cNvGraphicFramePr>
            <a:graphicFrameLocks noGrp="1"/>
          </p:cNvGraphicFramePr>
          <p:nvPr>
            <p:extLst>
              <p:ext uri="{D42A27DB-BD31-4B8C-83A1-F6EECF244321}">
                <p14:modId xmlns:p14="http://schemas.microsoft.com/office/powerpoint/2010/main" val="2312741764"/>
              </p:ext>
            </p:extLst>
          </p:nvPr>
        </p:nvGraphicFramePr>
        <p:xfrm>
          <a:off x="604378" y="863193"/>
          <a:ext cx="7932137" cy="2468880"/>
        </p:xfrm>
        <a:graphic>
          <a:graphicData uri="http://schemas.openxmlformats.org/drawingml/2006/table">
            <a:tbl>
              <a:tblPr firstRow="1" bandRow="1">
                <a:tableStyleId>{5C22544A-7EE6-4342-B048-85BDC9FD1C3A}</a:tableStyleId>
              </a:tblPr>
              <a:tblGrid>
                <a:gridCol w="694570">
                  <a:extLst>
                    <a:ext uri="{9D8B030D-6E8A-4147-A177-3AD203B41FA5}">
                      <a16:colId xmlns:a16="http://schemas.microsoft.com/office/drawing/2014/main" val="3162652342"/>
                    </a:ext>
                  </a:extLst>
                </a:gridCol>
                <a:gridCol w="848625">
                  <a:extLst>
                    <a:ext uri="{9D8B030D-6E8A-4147-A177-3AD203B41FA5}">
                      <a16:colId xmlns:a16="http://schemas.microsoft.com/office/drawing/2014/main" val="875902121"/>
                    </a:ext>
                  </a:extLst>
                </a:gridCol>
                <a:gridCol w="2149364">
                  <a:extLst>
                    <a:ext uri="{9D8B030D-6E8A-4147-A177-3AD203B41FA5}">
                      <a16:colId xmlns:a16="http://schemas.microsoft.com/office/drawing/2014/main" val="1592165069"/>
                    </a:ext>
                  </a:extLst>
                </a:gridCol>
                <a:gridCol w="319668">
                  <a:extLst>
                    <a:ext uri="{9D8B030D-6E8A-4147-A177-3AD203B41FA5}">
                      <a16:colId xmlns:a16="http://schemas.microsoft.com/office/drawing/2014/main" val="1942624791"/>
                    </a:ext>
                  </a:extLst>
                </a:gridCol>
                <a:gridCol w="728546">
                  <a:extLst>
                    <a:ext uri="{9D8B030D-6E8A-4147-A177-3AD203B41FA5}">
                      <a16:colId xmlns:a16="http://schemas.microsoft.com/office/drawing/2014/main" val="3658470772"/>
                    </a:ext>
                  </a:extLst>
                </a:gridCol>
                <a:gridCol w="847493">
                  <a:extLst>
                    <a:ext uri="{9D8B030D-6E8A-4147-A177-3AD203B41FA5}">
                      <a16:colId xmlns:a16="http://schemas.microsoft.com/office/drawing/2014/main" val="964689781"/>
                    </a:ext>
                  </a:extLst>
                </a:gridCol>
                <a:gridCol w="2343871">
                  <a:extLst>
                    <a:ext uri="{9D8B030D-6E8A-4147-A177-3AD203B41FA5}">
                      <a16:colId xmlns:a16="http://schemas.microsoft.com/office/drawing/2014/main" val="3497054922"/>
                    </a:ext>
                  </a:extLst>
                </a:gridCol>
              </a:tblGrid>
              <a:tr h="265258">
                <a:tc>
                  <a:txBody>
                    <a:bodyPr/>
                    <a:lstStyle/>
                    <a:p>
                      <a:r>
                        <a:rPr lang="en-US" sz="1200">
                          <a:latin typeface="Arial" panose="020B0604020202020204" pitchFamily="34" charset="0"/>
                          <a:cs typeface="Arial" panose="020B0604020202020204" pitchFamily="34" charset="0"/>
                        </a:rPr>
                        <a:t>Slide #</a:t>
                      </a:r>
                    </a:p>
                  </a:txBody>
                  <a:tcPr>
                    <a:lnL w="9525" cap="flat" cmpd="sng" algn="ctr">
                      <a:noFill/>
                      <a:prstDash val="dash"/>
                      <a:round/>
                      <a:headEnd type="none" w="med" len="med"/>
                      <a:tailEnd type="none" w="med" len="med"/>
                    </a:lnL>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1200">
                          <a:latin typeface="Arial" panose="020B0604020202020204" pitchFamily="34" charset="0"/>
                          <a:cs typeface="Arial" panose="020B0604020202020204" pitchFamily="34" charset="0"/>
                        </a:rPr>
                        <a:t>Bill #</a:t>
                      </a:r>
                    </a:p>
                  </a:txBody>
                  <a:tcPr>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1200">
                          <a:latin typeface="Arial" panose="020B0604020202020204" pitchFamily="34" charset="0"/>
                          <a:cs typeface="Arial" panose="020B0604020202020204" pitchFamily="34" charset="0"/>
                        </a:rPr>
                        <a:t>Bill Description</a:t>
                      </a:r>
                    </a:p>
                  </a:txBody>
                  <a:tcPr>
                    <a:lnR w="12700" cmpd="sng">
                      <a:noFill/>
                    </a:lnR>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endParaRPr lang="en-US" sz="1200">
                        <a:latin typeface="Arial" panose="020B0604020202020204" pitchFamily="34" charset="0"/>
                        <a:cs typeface="Arial" panose="020B0604020202020204" pitchFamily="34" charset="0"/>
                      </a:endParaRPr>
                    </a:p>
                  </a:txBody>
                  <a:tcPr>
                    <a:lnL w="12700" cmpd="sng">
                      <a:noFill/>
                    </a:lnL>
                    <a:lnR w="12700" cmpd="sng">
                      <a:noFill/>
                    </a:lnR>
                    <a:lnT w="9525" cap="flat" cmpd="sng" algn="ctr">
                      <a:no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a:latin typeface="Arial" panose="020B0604020202020204" pitchFamily="34" charset="0"/>
                          <a:cs typeface="Arial" panose="020B0604020202020204" pitchFamily="34" charset="0"/>
                        </a:rPr>
                        <a:t>Slide #</a:t>
                      </a:r>
                    </a:p>
                  </a:txBody>
                  <a:tcPr>
                    <a:lnL w="12700" cmpd="sng">
                      <a:noFill/>
                    </a:lnL>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1200">
                          <a:latin typeface="Arial" panose="020B0604020202020204" pitchFamily="34" charset="0"/>
                          <a:cs typeface="Arial" panose="020B0604020202020204" pitchFamily="34" charset="0"/>
                        </a:rPr>
                        <a:t>Bill #</a:t>
                      </a:r>
                    </a:p>
                  </a:txBody>
                  <a:tcPr>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1200">
                          <a:latin typeface="Arial" panose="020B0604020202020204" pitchFamily="34" charset="0"/>
                          <a:cs typeface="Arial" panose="020B0604020202020204" pitchFamily="34" charset="0"/>
                        </a:rPr>
                        <a:t>Bill Description</a:t>
                      </a:r>
                    </a:p>
                  </a:txBody>
                  <a:tcPr>
                    <a:lnR w="9525" cap="flat" cmpd="sng" algn="ctr">
                      <a:noFill/>
                      <a:prstDash val="dash"/>
                      <a:round/>
                      <a:headEnd type="none" w="med" len="med"/>
                      <a:tailEnd type="none" w="med" len="med"/>
                    </a:lnR>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948662173"/>
                  </a:ext>
                </a:extLst>
              </a:tr>
              <a:tr h="263496">
                <a:tc>
                  <a:txBody>
                    <a:bodyPr/>
                    <a:lstStyle/>
                    <a:p>
                      <a:r>
                        <a:rPr lang="en-US" sz="1200" b="0" dirty="0">
                          <a:latin typeface="Arial" panose="020B0604020202020204" pitchFamily="34" charset="0"/>
                          <a:cs typeface="Arial" panose="020B0604020202020204" pitchFamily="34" charset="0"/>
                        </a:rPr>
                        <a:t>58</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699</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a:latin typeface="Arial" panose="020B0604020202020204" pitchFamily="34" charset="0"/>
                          <a:cs typeface="Arial" panose="020B0604020202020204" pitchFamily="34" charset="0"/>
                        </a:rPr>
                        <a:t>Non-Enrolled UIL</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no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latin typeface="Arial" panose="020B0604020202020204" pitchFamily="34" charset="0"/>
                          <a:cs typeface="Arial" panose="020B0604020202020204" pitchFamily="34" charset="0"/>
                        </a:rPr>
                        <a:t>66</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dirty="0">
                          <a:latin typeface="Arial" panose="020B0604020202020204" pitchFamily="34" charset="0"/>
                          <a:cs typeface="Arial" panose="020B0604020202020204" pitchFamily="34" charset="0"/>
                        </a:rPr>
                        <a:t>SB 943</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a:latin typeface="Arial" panose="020B0604020202020204" pitchFamily="34" charset="0"/>
                          <a:cs typeface="Arial" panose="020B0604020202020204" pitchFamily="34" charset="0"/>
                        </a:rPr>
                        <a:t>Public Notices</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2954826182"/>
                  </a:ext>
                </a:extLst>
              </a:tr>
              <a:tr h="263496">
                <a:tc>
                  <a:txBody>
                    <a:bodyPr/>
                    <a:lstStyle/>
                    <a:p>
                      <a:r>
                        <a:rPr lang="en-US" sz="1200" b="0" dirty="0">
                          <a:latin typeface="Arial" panose="020B0604020202020204" pitchFamily="34" charset="0"/>
                          <a:cs typeface="Arial" panose="020B0604020202020204" pitchFamily="34" charset="0"/>
                        </a:rPr>
                        <a:t>59</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1212</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Excused Absences</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67</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SB 1008</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Public School Admissions</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895207716"/>
                  </a:ext>
                </a:extLst>
              </a:tr>
              <a:tr h="263496">
                <a:tc>
                  <a:txBody>
                    <a:bodyPr/>
                    <a:lstStyle/>
                    <a:p>
                      <a:r>
                        <a:rPr lang="en-US" sz="1200" b="0" dirty="0">
                          <a:latin typeface="Arial" panose="020B0604020202020204" pitchFamily="34" charset="0"/>
                          <a:cs typeface="Arial" panose="020B0604020202020204" pitchFamily="34" charset="0"/>
                        </a:rPr>
                        <a:t>60</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1707</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a:latin typeface="Arial" panose="020B0604020202020204" pitchFamily="34" charset="0"/>
                          <a:cs typeface="Arial" panose="020B0604020202020204" pitchFamily="34" charset="0"/>
                        </a:rPr>
                        <a:t>Charter Schools</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latin typeface="Arial" panose="020B0604020202020204" pitchFamily="34" charset="0"/>
                          <a:cs typeface="Arial" panose="020B0604020202020204" pitchFamily="34" charset="0"/>
                        </a:rPr>
                        <a:t>68</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dirty="0">
                          <a:latin typeface="Arial" panose="020B0604020202020204" pitchFamily="34" charset="0"/>
                          <a:cs typeface="Arial" panose="020B0604020202020204" pitchFamily="34" charset="0"/>
                        </a:rPr>
                        <a:t>SB 1045</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a:latin typeface="Arial" panose="020B0604020202020204" pitchFamily="34" charset="0"/>
                          <a:cs typeface="Arial" panose="020B0604020202020204" pitchFamily="34" charset="0"/>
                        </a:rPr>
                        <a:t>15</a:t>
                      </a:r>
                      <a:r>
                        <a:rPr lang="en-US" sz="1200" baseline="30000">
                          <a:latin typeface="Arial" panose="020B0604020202020204" pitchFamily="34" charset="0"/>
                          <a:cs typeface="Arial" panose="020B0604020202020204" pitchFamily="34" charset="0"/>
                        </a:rPr>
                        <a:t>th</a:t>
                      </a:r>
                      <a:r>
                        <a:rPr lang="en-US" sz="1200">
                          <a:latin typeface="Arial" panose="020B0604020202020204" pitchFamily="34" charset="0"/>
                          <a:cs typeface="Arial" panose="020B0604020202020204" pitchFamily="34" charset="0"/>
                        </a:rPr>
                        <a:t> Court of Appeals</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2184516234"/>
                  </a:ext>
                </a:extLst>
              </a:tr>
              <a:tr h="263496">
                <a:tc>
                  <a:txBody>
                    <a:bodyPr/>
                    <a:lstStyle/>
                    <a:p>
                      <a:r>
                        <a:rPr lang="en-US" sz="1200" b="0" dirty="0">
                          <a:latin typeface="Arial" panose="020B0604020202020204" pitchFamily="34" charset="0"/>
                          <a:cs typeface="Arial" panose="020B0604020202020204" pitchFamily="34" charset="0"/>
                        </a:rPr>
                        <a:t>61</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2012</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a:latin typeface="Arial" panose="020B0604020202020204" pitchFamily="34" charset="0"/>
                          <a:cs typeface="Arial" panose="020B0604020202020204" pitchFamily="34" charset="0"/>
                        </a:rPr>
                        <a:t>National Motto Display</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latin typeface="Arial" panose="020B0604020202020204" pitchFamily="34" charset="0"/>
                          <a:cs typeface="Arial" panose="020B0604020202020204" pitchFamily="34" charset="0"/>
                        </a:rPr>
                        <a:t>69</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SB 1098</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a:latin typeface="Arial" panose="020B0604020202020204" pitchFamily="34" charset="0"/>
                          <a:cs typeface="Arial" panose="020B0604020202020204" pitchFamily="34" charset="0"/>
                        </a:rPr>
                        <a:t>Parent Rights - Childcare</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1212986437"/>
                  </a:ext>
                </a:extLst>
              </a:tr>
              <a:tr h="263496">
                <a:tc>
                  <a:txBody>
                    <a:bodyPr/>
                    <a:lstStyle/>
                    <a:p>
                      <a:r>
                        <a:rPr lang="en-US" sz="1200" b="0" dirty="0">
                          <a:latin typeface="Arial" panose="020B0604020202020204" pitchFamily="34" charset="0"/>
                          <a:cs typeface="Arial" panose="020B0604020202020204" pitchFamily="34" charset="0"/>
                        </a:rPr>
                        <a:t>62</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2102</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Charter Schools</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70</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SB 1893</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Social Media Prohibitions</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2733498116"/>
                  </a:ext>
                </a:extLst>
              </a:tr>
              <a:tr h="263496">
                <a:tc>
                  <a:txBody>
                    <a:bodyPr/>
                    <a:lstStyle/>
                    <a:p>
                      <a:r>
                        <a:rPr lang="en-US" sz="1200" b="0" dirty="0">
                          <a:latin typeface="Arial" panose="020B0604020202020204" pitchFamily="34" charset="0"/>
                          <a:cs typeface="Arial" panose="020B0604020202020204" pitchFamily="34" charset="0"/>
                        </a:rPr>
                        <a:t>63</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3440</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Open Meetings</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71</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Multiple</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Elections</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3625873672"/>
                  </a:ext>
                </a:extLst>
              </a:tr>
              <a:tr h="263496">
                <a:tc>
                  <a:txBody>
                    <a:bodyPr/>
                    <a:lstStyle/>
                    <a:p>
                      <a:r>
                        <a:rPr lang="en-US" sz="1200" b="0" dirty="0">
                          <a:latin typeface="Arial" panose="020B0604020202020204" pitchFamily="34" charset="0"/>
                          <a:cs typeface="Arial" panose="020B0604020202020204" pitchFamily="34" charset="0"/>
                        </a:rPr>
                        <a:t>64</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3917</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Student Absences</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72</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Multiple</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District-Specific Bills</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060016917"/>
                  </a:ext>
                </a:extLst>
              </a:tr>
              <a:tr h="263496">
                <a:tc>
                  <a:txBody>
                    <a:bodyPr/>
                    <a:lstStyle/>
                    <a:p>
                      <a:r>
                        <a:rPr lang="en-US" sz="1200" b="0" dirty="0">
                          <a:latin typeface="Arial" panose="020B0604020202020204" pitchFamily="34" charset="0"/>
                          <a:cs typeface="Arial" panose="020B0604020202020204" pitchFamily="34" charset="0"/>
                        </a:rPr>
                        <a:t>65</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3991</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Fruit &amp; Vegetable Day</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160708397"/>
                  </a:ext>
                </a:extLst>
              </a:tr>
            </a:tbl>
          </a:graphicData>
        </a:graphic>
      </p:graphicFrame>
      <p:sp>
        <p:nvSpPr>
          <p:cNvPr id="25" name="Title 1">
            <a:extLst>
              <a:ext uri="{FF2B5EF4-FFF2-40B4-BE49-F238E27FC236}">
                <a16:creationId xmlns:a16="http://schemas.microsoft.com/office/drawing/2014/main" id="{7066D0A9-D644-E931-2DB4-3C4005693358}"/>
              </a:ext>
            </a:extLst>
          </p:cNvPr>
          <p:cNvSpPr txBox="1">
            <a:spLocks/>
          </p:cNvSpPr>
          <p:nvPr/>
        </p:nvSpPr>
        <p:spPr>
          <a:xfrm>
            <a:off x="576030" y="276288"/>
            <a:ext cx="7897284" cy="58690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100">
                <a:solidFill>
                  <a:schemeClr val="tx2"/>
                </a:solidFill>
                <a:latin typeface="Arial" panose="020B0604020202020204" pitchFamily="34" charset="0"/>
                <a:cs typeface="Arial" panose="020B0604020202020204" pitchFamily="34" charset="0"/>
              </a:rPr>
              <a:t>District &amp; Charter School Governance &amp; Open Government</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ight Triangle 1">
            <a:extLst>
              <a:ext uri="{FF2B5EF4-FFF2-40B4-BE49-F238E27FC236}">
                <a16:creationId xmlns:a16="http://schemas.microsoft.com/office/drawing/2014/main" id="{B2F8E2A7-FD93-AE71-AA35-BDCA7C554921}"/>
              </a:ext>
            </a:extLst>
          </p:cNvPr>
          <p:cNvSpPr/>
          <p:nvPr/>
        </p:nvSpPr>
        <p:spPr>
          <a:xfrm rot="10800000">
            <a:off x="7926915" y="-12784"/>
            <a:ext cx="1219200" cy="1180673"/>
          </a:xfrm>
          <a:prstGeom prst="rtTriangle">
            <a:avLst/>
          </a:prstGeom>
          <a:solidFill>
            <a:srgbClr val="144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3" name="Graphic 2" descr="Scales of justice with solid fill">
            <a:extLst>
              <a:ext uri="{FF2B5EF4-FFF2-40B4-BE49-F238E27FC236}">
                <a16:creationId xmlns:a16="http://schemas.microsoft.com/office/drawing/2014/main" id="{5E1F3218-753B-7927-AADA-8EC2FDF9DA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36515" y="62345"/>
            <a:ext cx="506624" cy="506624"/>
          </a:xfrm>
          <a:prstGeom prst="rect">
            <a:avLst/>
          </a:prstGeom>
        </p:spPr>
      </p:pic>
    </p:spTree>
    <p:extLst>
      <p:ext uri="{BB962C8B-B14F-4D97-AF65-F5344CB8AC3E}">
        <p14:creationId xmlns:p14="http://schemas.microsoft.com/office/powerpoint/2010/main" val="3926406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SB 2032</a:t>
            </a:r>
            <a:r>
              <a:rPr lang="en-US" sz="2100">
                <a:solidFill>
                  <a:schemeClr val="tx2"/>
                </a:solidFill>
                <a:latin typeface="Arial" panose="020B0604020202020204" pitchFamily="34" charset="0"/>
                <a:cs typeface="Arial" panose="020B0604020202020204" pitchFamily="34" charset="0"/>
              </a:rPr>
              <a:t>: Adult High School Charter Programs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Authorizes the Commissioner to grant a charter under the adult high school charter school program to an eligible entity, to </a:t>
            </a:r>
            <a:r>
              <a:rPr lang="en-US" sz="1051" b="1">
                <a:solidFill>
                  <a:schemeClr val="tx2"/>
                </a:solidFill>
                <a:latin typeface="Arial" panose="020B0604020202020204" pitchFamily="34" charset="0"/>
                <a:cs typeface="Arial" panose="020B0604020202020204" pitchFamily="34" charset="0"/>
              </a:rPr>
              <a:t>provide an adult education program for individuals between 18 and 50 years of age</a:t>
            </a:r>
            <a:r>
              <a:rPr lang="en-US" sz="1051">
                <a:latin typeface="Arial" panose="020B0604020202020204" pitchFamily="34" charset="0"/>
                <a:cs typeface="Arial" panose="020B0604020202020204" pitchFamily="34" charset="0"/>
              </a:rPr>
              <a:t>, who have not graduated from high school due to failure to complete the required curriculum or failure to perform satisfactorily on a required assessment.  </a:t>
            </a:r>
          </a:p>
          <a:p>
            <a:pPr marL="228600" indent="-228600">
              <a:spcBef>
                <a:spcPts val="0"/>
              </a:spcBef>
              <a:spcAft>
                <a:spcPts val="400"/>
              </a:spcAft>
            </a:pPr>
            <a:r>
              <a:rPr lang="en-US" sz="1051">
                <a:latin typeface="Arial" panose="020B0604020202020204" pitchFamily="34" charset="0"/>
                <a:cs typeface="Arial" panose="020B0604020202020204" pitchFamily="34" charset="0"/>
              </a:rPr>
              <a:t>Adult high school charters are not applied to the limits on new charters granted in a given year or time period. </a:t>
            </a:r>
          </a:p>
          <a:p>
            <a:pPr marL="228600" indent="-228600">
              <a:spcBef>
                <a:spcPts val="0"/>
              </a:spcBef>
              <a:spcAft>
                <a:spcPts val="400"/>
              </a:spcAft>
            </a:pPr>
            <a:r>
              <a:rPr lang="en-US" sz="1051">
                <a:latin typeface="Arial" panose="020B0604020202020204" pitchFamily="34" charset="0"/>
                <a:cs typeface="Arial" panose="020B0604020202020204" pitchFamily="34" charset="0"/>
              </a:rPr>
              <a:t>Eligible entities include nonprofit entities; a school district; an entity currently granted a charter under Subchapter D; or a general academic teaching institution, public junior college, or public technical institute, and the entity, or a member of the entity's executive leadership, has a successful history of providing certain education services to persons meeting certain criteria.</a:t>
            </a:r>
          </a:p>
          <a:p>
            <a:pPr marL="228600" indent="-228600">
              <a:spcBef>
                <a:spcPts val="0"/>
              </a:spcBef>
              <a:spcAft>
                <a:spcPts val="400"/>
              </a:spcAft>
            </a:pPr>
            <a:r>
              <a:rPr lang="en-US" sz="1051">
                <a:latin typeface="Arial" panose="020B0604020202020204" pitchFamily="34" charset="0"/>
                <a:cs typeface="Arial" panose="020B0604020202020204" pitchFamily="34" charset="0"/>
              </a:rPr>
              <a:t>Includes specific requirements related to application process, timeline, approval process, etc. </a:t>
            </a:r>
          </a:p>
          <a:p>
            <a:pPr marL="0" indent="0">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50</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32230" y="891136"/>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 12.251,12.255, 12.256, 12.259, 12.262, 12.263, 12.264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No specific action required by school districts or charter schools.</a:t>
            </a:r>
            <a:r>
              <a:rPr lang="en-US" sz="1051" dirty="0">
                <a:latin typeface="Arial" panose="020B0604020202020204" pitchFamily="34" charset="0"/>
                <a:cs typeface="Arial" panose="020B0604020202020204" pitchFamily="34" charset="0"/>
              </a:rPr>
              <a:t> </a:t>
            </a: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300"/>
              </a:spcAft>
              <a:buNone/>
            </a:pPr>
            <a:r>
              <a:rPr lang="en-US" sz="1051">
                <a:latin typeface="Arial" panose="020B0604020202020204" pitchFamily="34" charset="0"/>
                <a:cs typeface="Arial" panose="020B0604020202020204" pitchFamily="34" charset="0"/>
              </a:rPr>
              <a:t>School Districts &amp; Charter Schools: </a:t>
            </a:r>
          </a:p>
          <a:p>
            <a:pPr>
              <a:spcBef>
                <a:spcPts val="0"/>
              </a:spcBef>
              <a:spcAft>
                <a:spcPts val="300"/>
              </a:spcAft>
            </a:pPr>
            <a:r>
              <a:rPr lang="en-US" sz="1051">
                <a:latin typeface="Arial" panose="020B0604020202020204" pitchFamily="34" charset="0"/>
                <a:cs typeface="Arial" panose="020B0604020202020204" pitchFamily="34" charset="0"/>
              </a:rPr>
              <a:t>Entities with an identified need to expand services to high school dropouts, individuals who have not completed high school</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Senator Creighton</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265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pic>
        <p:nvPicPr>
          <p:cNvPr id="15" name="Graphic 14" descr="Classroom with solid fill">
            <a:extLst>
              <a:ext uri="{FF2B5EF4-FFF2-40B4-BE49-F238E27FC236}">
                <a16:creationId xmlns:a16="http://schemas.microsoft.com/office/drawing/2014/main" id="{D9DE373D-1E44-9D7E-03E3-D74CAA1103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05544" y="28575"/>
            <a:ext cx="586905" cy="586905"/>
          </a:xfrm>
          <a:prstGeom prst="rect">
            <a:avLst/>
          </a:prstGeom>
        </p:spPr>
      </p:pic>
    </p:spTree>
    <p:extLst>
      <p:ext uri="{BB962C8B-B14F-4D97-AF65-F5344CB8AC3E}">
        <p14:creationId xmlns:p14="http://schemas.microsoft.com/office/powerpoint/2010/main" val="16634791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SB 2124</a:t>
            </a:r>
            <a:r>
              <a:rPr lang="en-US" sz="2100">
                <a:solidFill>
                  <a:schemeClr val="tx2"/>
                </a:solidFill>
                <a:latin typeface="Arial" panose="020B0604020202020204" pitchFamily="34" charset="0"/>
                <a:cs typeface="Arial" panose="020B0604020202020204" pitchFamily="34" charset="0"/>
              </a:rPr>
              <a:t>: Advanced Mathematics Courses in Middle Schools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dirty="0">
                <a:latin typeface="Arial" panose="020B0604020202020204" pitchFamily="34" charset="0"/>
                <a:cs typeface="Arial" panose="020B0604020202020204" pitchFamily="34" charset="0"/>
              </a:rPr>
              <a:t>To increase the number of students who complete advanced mathematics courses in high school, each school district and open-enrollment charter school </a:t>
            </a:r>
            <a:r>
              <a:rPr lang="en-US" sz="1051" b="1" dirty="0">
                <a:solidFill>
                  <a:schemeClr val="tx2"/>
                </a:solidFill>
                <a:latin typeface="Arial" panose="020B0604020202020204" pitchFamily="34" charset="0"/>
                <a:cs typeface="Arial" panose="020B0604020202020204" pitchFamily="34" charset="0"/>
              </a:rPr>
              <a:t>is required to develop an advanced mathematics program for middle school students </a:t>
            </a:r>
            <a:r>
              <a:rPr lang="en-US" sz="1051" dirty="0">
                <a:latin typeface="Arial" panose="020B0604020202020204" pitchFamily="34" charset="0"/>
                <a:cs typeface="Arial" panose="020B0604020202020204" pitchFamily="34" charset="0"/>
              </a:rPr>
              <a:t>designed to enable those </a:t>
            </a:r>
            <a:r>
              <a:rPr lang="en-US" sz="1051" b="1" dirty="0">
                <a:solidFill>
                  <a:schemeClr val="tx2"/>
                </a:solidFill>
                <a:latin typeface="Arial" panose="020B0604020202020204" pitchFamily="34" charset="0"/>
                <a:cs typeface="Arial" panose="020B0604020202020204" pitchFamily="34" charset="0"/>
              </a:rPr>
              <a:t>students to enroll in Algebra I in 8th grade. </a:t>
            </a:r>
            <a:endParaRPr lang="en-US" sz="1051" b="1" strike="sngStrike" dirty="0">
              <a:solidFill>
                <a:schemeClr val="tx2"/>
              </a:solidFill>
              <a:latin typeface="Arial" panose="020B0604020202020204" pitchFamily="34" charset="0"/>
              <a:cs typeface="Arial" panose="020B0604020202020204" pitchFamily="34" charset="0"/>
            </a:endParaRPr>
          </a:p>
          <a:p>
            <a:pPr marL="228600" indent="-228600">
              <a:spcBef>
                <a:spcPts val="0"/>
              </a:spcBef>
              <a:spcAft>
                <a:spcPts val="400"/>
              </a:spcAft>
            </a:pPr>
            <a:r>
              <a:rPr lang="en-US" sz="1051" dirty="0">
                <a:latin typeface="Arial" panose="020B0604020202020204" pitchFamily="34" charset="0"/>
                <a:cs typeface="Arial" panose="020B0604020202020204" pitchFamily="34" charset="0"/>
              </a:rPr>
              <a:t>Requires a school district or charter school to automatically enroll 6th grade students who performed in the top 40% on the 5</a:t>
            </a:r>
            <a:r>
              <a:rPr lang="en-US" sz="1051" baseline="30000" dirty="0">
                <a:latin typeface="Arial" panose="020B0604020202020204" pitchFamily="34" charset="0"/>
                <a:cs typeface="Arial" panose="020B0604020202020204" pitchFamily="34" charset="0"/>
              </a:rPr>
              <a:t>th</a:t>
            </a:r>
            <a:r>
              <a:rPr lang="en-US" sz="1051" dirty="0">
                <a:latin typeface="Arial" panose="020B0604020202020204" pitchFamily="34" charset="0"/>
                <a:cs typeface="Arial" panose="020B0604020202020204" pitchFamily="34" charset="0"/>
              </a:rPr>
              <a:t> grade mathematics assessment instrument or a local measure which includes class ranking or other demonstrated mathematics proficiency, in an advanced mathematics course.</a:t>
            </a:r>
          </a:p>
          <a:p>
            <a:pPr marL="228600" indent="-228600">
              <a:spcBef>
                <a:spcPts val="0"/>
              </a:spcBef>
              <a:spcAft>
                <a:spcPts val="400"/>
              </a:spcAft>
            </a:pPr>
            <a:r>
              <a:rPr lang="en-US" sz="1051" dirty="0">
                <a:latin typeface="Arial" panose="020B0604020202020204" pitchFamily="34" charset="0"/>
                <a:cs typeface="Arial" panose="020B0604020202020204" pitchFamily="34" charset="0"/>
              </a:rPr>
              <a:t>Authorizes the parent or guardian of a student to opt the student out of automatic enrollment in an advanced mathematics course.</a:t>
            </a:r>
          </a:p>
          <a:p>
            <a:pPr marL="0" indent="0">
              <a:spcBef>
                <a:spcPts val="0"/>
              </a:spcBef>
              <a:spcAft>
                <a:spcPts val="400"/>
              </a:spcAft>
              <a:buNone/>
            </a:pPr>
            <a:endParaRPr lang="en-US" sz="1051" dirty="0">
              <a:latin typeface="Arial" panose="020B0604020202020204" pitchFamily="34" charset="0"/>
              <a:cs typeface="Arial" panose="020B0604020202020204" pitchFamily="34" charset="0"/>
            </a:endParaRPr>
          </a:p>
          <a:p>
            <a:pPr marL="0" indent="0">
              <a:buNone/>
            </a:pPr>
            <a:endParaRPr lang="en-US" sz="1051" dirty="0">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51</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by adding § 28.029</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Inform </a:t>
            </a:r>
            <a:r>
              <a:rPr lang="en-US" sz="1051" dirty="0">
                <a:latin typeface="Arial" panose="020B0604020202020204" pitchFamily="34" charset="0"/>
                <a:cs typeface="Arial" panose="020B0604020202020204" pitchFamily="34" charset="0"/>
              </a:rPr>
              <a:t>board of trustees and middle </a:t>
            </a:r>
            <a:r>
              <a:rPr lang="en-US" sz="1051">
                <a:latin typeface="Arial" panose="020B0604020202020204" pitchFamily="34" charset="0"/>
                <a:cs typeface="Arial" panose="020B0604020202020204" pitchFamily="34" charset="0"/>
              </a:rPr>
              <a:t>school </a:t>
            </a:r>
            <a:r>
              <a:rPr lang="en-US" sz="1051" dirty="0">
                <a:latin typeface="Arial" panose="020B0604020202020204" pitchFamily="34" charset="0"/>
                <a:cs typeface="Arial" panose="020B0604020202020204" pitchFamily="34" charset="0"/>
              </a:rPr>
              <a:t>administrators</a:t>
            </a:r>
            <a:r>
              <a:rPr lang="en-US" sz="1051">
                <a:latin typeface="Arial" panose="020B0604020202020204" pitchFamily="34" charset="0"/>
                <a:cs typeface="Arial" panose="020B0604020202020204" pitchFamily="34" charset="0"/>
              </a:rPr>
              <a:t>.</a:t>
            </a:r>
            <a:r>
              <a:rPr lang="en-US" sz="1051" dirty="0">
                <a:latin typeface="Arial" panose="020B0604020202020204" pitchFamily="34" charset="0"/>
                <a:cs typeface="Arial" panose="020B0604020202020204" pitchFamily="34" charset="0"/>
              </a:rPr>
              <a:t> </a:t>
            </a:r>
            <a:endParaRPr lang="en-US" sz="1051">
              <a:latin typeface="Arial" panose="020B0604020202020204" pitchFamily="34" charset="0"/>
              <a:cs typeface="Arial" panose="020B0604020202020204" pitchFamily="34" charset="0"/>
            </a:endParaRPr>
          </a:p>
          <a:p>
            <a:pPr>
              <a:spcBef>
                <a:spcPts val="0"/>
              </a:spcBef>
              <a:spcAft>
                <a:spcPts val="400"/>
              </a:spcAft>
              <a:buSzPct val="100000"/>
            </a:pPr>
            <a:r>
              <a:rPr lang="en-US" sz="1051">
                <a:latin typeface="Arial" panose="020B0604020202020204" pitchFamily="34" charset="0"/>
                <a:cs typeface="Arial" panose="020B0604020202020204" pitchFamily="34" charset="0"/>
              </a:rPr>
              <a:t>Train math curriculum leadership.</a:t>
            </a:r>
          </a:p>
          <a:p>
            <a:pPr>
              <a:spcBef>
                <a:spcPts val="0"/>
              </a:spcBef>
              <a:spcAft>
                <a:spcPts val="400"/>
              </a:spcAft>
              <a:buSzPct val="100000"/>
            </a:pPr>
            <a:r>
              <a:rPr lang="en-US" sz="1051">
                <a:latin typeface="Arial" panose="020B0604020202020204" pitchFamily="34" charset="0"/>
                <a:cs typeface="Arial" panose="020B0604020202020204" pitchFamily="34" charset="0"/>
              </a:rPr>
              <a:t>Develop and implement plan </a:t>
            </a:r>
            <a:r>
              <a:rPr lang="en-US" sz="1051" dirty="0">
                <a:latin typeface="Arial" panose="020B0604020202020204" pitchFamily="34" charset="0"/>
                <a:cs typeface="Arial" panose="020B0604020202020204" pitchFamily="34" charset="0"/>
              </a:rPr>
              <a:t>for development of an advanced mathematics program</a:t>
            </a:r>
            <a:r>
              <a:rPr lang="en-US" sz="1051">
                <a:latin typeface="Arial" panose="020B0604020202020204" pitchFamily="34" charset="0"/>
                <a:cs typeface="Arial" panose="020B0604020202020204" pitchFamily="34" charset="0"/>
              </a:rPr>
              <a:t>.</a:t>
            </a:r>
            <a:r>
              <a:rPr lang="en-US" sz="1051" dirty="0">
                <a:latin typeface="Arial" panose="020B0604020202020204" pitchFamily="34" charset="0"/>
                <a:cs typeface="Arial" panose="020B0604020202020204" pitchFamily="34" charset="0"/>
              </a:rPr>
              <a:t> </a:t>
            </a:r>
            <a:endParaRPr lang="en-US" sz="1051">
              <a:latin typeface="Arial" panose="020B0604020202020204" pitchFamily="34" charset="0"/>
              <a:cs typeface="Arial" panose="020B0604020202020204" pitchFamily="34" charset="0"/>
            </a:endParaRPr>
          </a:p>
          <a:p>
            <a:pPr marL="0" indent="0">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 </a:t>
            </a:r>
          </a:p>
          <a:p>
            <a:pPr>
              <a:spcBef>
                <a:spcPts val="0"/>
              </a:spcBef>
              <a:spcAft>
                <a:spcPts val="400"/>
              </a:spcAft>
            </a:pPr>
            <a:r>
              <a:rPr lang="en-US" sz="1051">
                <a:latin typeface="Arial" panose="020B0604020202020204" pitchFamily="34" charset="0"/>
                <a:cs typeface="Arial" panose="020B0604020202020204" pitchFamily="34" charset="0"/>
              </a:rPr>
              <a:t>Middle school math department/teachers, middle school students and their parents</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Senator Creighton</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265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pic>
        <p:nvPicPr>
          <p:cNvPr id="15" name="Graphic 14" descr="Classroom with solid fill">
            <a:extLst>
              <a:ext uri="{FF2B5EF4-FFF2-40B4-BE49-F238E27FC236}">
                <a16:creationId xmlns:a16="http://schemas.microsoft.com/office/drawing/2014/main" id="{D9DE373D-1E44-9D7E-03E3-D74CAA1103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05544" y="28575"/>
            <a:ext cx="586905" cy="586905"/>
          </a:xfrm>
          <a:prstGeom prst="rect">
            <a:avLst/>
          </a:prstGeom>
        </p:spPr>
      </p:pic>
    </p:spTree>
    <p:extLst>
      <p:ext uri="{BB962C8B-B14F-4D97-AF65-F5344CB8AC3E}">
        <p14:creationId xmlns:p14="http://schemas.microsoft.com/office/powerpoint/2010/main" val="32665103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SB 2139</a:t>
            </a:r>
            <a:r>
              <a:rPr lang="en-US" sz="2100">
                <a:solidFill>
                  <a:schemeClr val="tx2"/>
                </a:solidFill>
                <a:latin typeface="Arial" panose="020B0604020202020204" pitchFamily="34" charset="0"/>
                <a:cs typeface="Arial" panose="020B0604020202020204" pitchFamily="34" charset="0"/>
              </a:rPr>
              <a:t>: Opportunity High School Diploma Program</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The purpose of the program is to provide an alternative means by which </a:t>
            </a:r>
            <a:r>
              <a:rPr lang="en-US" sz="1051" b="1">
                <a:solidFill>
                  <a:schemeClr val="tx2"/>
                </a:solidFill>
                <a:latin typeface="Arial" panose="020B0604020202020204" pitchFamily="34" charset="0"/>
                <a:cs typeface="Arial" panose="020B0604020202020204" pitchFamily="34" charset="0"/>
              </a:rPr>
              <a:t>adult students enrolled in a workforce education program at a public junior college are authorized to earn a high school diploma at the college through concurrent enrollment </a:t>
            </a:r>
            <a:r>
              <a:rPr lang="en-US" sz="1051">
                <a:latin typeface="Arial" panose="020B0604020202020204" pitchFamily="34" charset="0"/>
                <a:cs typeface="Arial" panose="020B0604020202020204" pitchFamily="34" charset="0"/>
              </a:rPr>
              <a:t>in a competency-based education program that enables students to demonstrate knowledge substantially equivalent to the knowledge required to earn a high school diploma.</a:t>
            </a:r>
          </a:p>
          <a:p>
            <a:pPr marL="228600" indent="-228600">
              <a:spcBef>
                <a:spcPts val="0"/>
              </a:spcBef>
              <a:spcAft>
                <a:spcPts val="400"/>
              </a:spcAft>
            </a:pPr>
            <a:r>
              <a:rPr lang="en-US" sz="1051">
                <a:latin typeface="Arial" panose="020B0604020202020204" pitchFamily="34" charset="0"/>
                <a:cs typeface="Arial" panose="020B0604020202020204" pitchFamily="34" charset="0"/>
              </a:rPr>
              <a:t>Authorizes public junior colleges to submit applications to The Higher Education Coordinating Board (THECB), together with one or more public junior colleges, general academic teaching institutions, public school districts, or nonprofit organizations with whom the proposed program will be offered. Limits the pilot program to no more than 5 junior colleges. </a:t>
            </a:r>
          </a:p>
          <a:p>
            <a:pPr marL="228600" indent="-228600">
              <a:spcBef>
                <a:spcPts val="0"/>
              </a:spcBef>
              <a:spcAft>
                <a:spcPts val="400"/>
              </a:spcAft>
            </a:pPr>
            <a:r>
              <a:rPr lang="en-US" sz="1051">
                <a:latin typeface="Arial" panose="020B0604020202020204" pitchFamily="34" charset="0"/>
                <a:cs typeface="Arial" panose="020B0604020202020204" pitchFamily="34" charset="0"/>
              </a:rPr>
              <a:t>Authorizes a public junior college participating in the program to award a high school diploma to a student enrolled in the alternative competency-based high school diploma program offered under the program if the student performs satisfactorily on assessment instruments prescribed by THECB rule.</a:t>
            </a:r>
          </a:p>
          <a:p>
            <a:pPr marL="228600" indent="-228600">
              <a:spcBef>
                <a:spcPts val="0"/>
              </a:spcBef>
              <a:spcAft>
                <a:spcPts val="400"/>
              </a:spcAft>
            </a:pPr>
            <a:r>
              <a:rPr lang="en-US" sz="1051">
                <a:latin typeface="Arial" panose="020B0604020202020204" pitchFamily="34" charset="0"/>
                <a:cs typeface="Arial" panose="020B0604020202020204" pitchFamily="34" charset="0"/>
              </a:rPr>
              <a:t>Requires THECB and Texas Workforce Commission (TWC) to jointly identify funding mechanisms.</a:t>
            </a:r>
          </a:p>
          <a:p>
            <a:pPr marL="0" indent="0">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52</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684442"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by adding § 130, Subchapter O</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No immediate action required</a:t>
            </a:r>
            <a:r>
              <a:rPr lang="en-US" sz="1051" dirty="0">
                <a:latin typeface="Arial" panose="020B0604020202020204" pitchFamily="34" charset="0"/>
                <a:cs typeface="Arial" panose="020B0604020202020204" pitchFamily="34" charset="0"/>
              </a:rPr>
              <a:t> by school districts or charter schools</a:t>
            </a:r>
            <a:r>
              <a:rPr lang="en-US" sz="1051">
                <a:latin typeface="Arial" panose="020B0604020202020204" pitchFamily="34" charset="0"/>
                <a:cs typeface="Arial" panose="020B0604020202020204" pitchFamily="34" charset="0"/>
              </a:rPr>
              <a:t>.</a:t>
            </a:r>
            <a:r>
              <a:rPr lang="en-US" sz="1051" dirty="0">
                <a:latin typeface="Arial" panose="020B0604020202020204" pitchFamily="34" charset="0"/>
                <a:cs typeface="Arial" panose="020B0604020202020204" pitchFamily="34" charset="0"/>
              </a:rPr>
              <a:t> </a:t>
            </a:r>
            <a:endParaRPr lang="en-US" sz="1051">
              <a:latin typeface="Arial" panose="020B0604020202020204" pitchFamily="34" charset="0"/>
              <a:cs typeface="Arial" panose="020B0604020202020204" pitchFamily="34" charset="0"/>
            </a:endParaRPr>
          </a:p>
          <a:p>
            <a:pPr marL="0" indent="0">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0">
                <a:latin typeface="Arial" panose="020B0604020202020204" pitchFamily="34" charset="0"/>
                <a:cs typeface="Arial" panose="020B0604020202020204" pitchFamily="34" charset="0"/>
              </a:rPr>
              <a:t>School Districts: </a:t>
            </a:r>
          </a:p>
          <a:p>
            <a:pPr>
              <a:spcBef>
                <a:spcPts val="0"/>
              </a:spcBef>
              <a:spcAft>
                <a:spcPts val="400"/>
              </a:spcAft>
            </a:pPr>
            <a:r>
              <a:rPr lang="en-US" sz="1050">
                <a:latin typeface="Arial" panose="020B0604020202020204" pitchFamily="34" charset="0"/>
                <a:cs typeface="Arial" panose="020B0604020202020204" pitchFamily="34" charset="0"/>
              </a:rPr>
              <a:t>School Districts with an agreement with junior colleges and students seeking a competency-based high school diploma</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Senator Parker</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265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pic>
        <p:nvPicPr>
          <p:cNvPr id="15" name="Graphic 14" descr="Classroom with solid fill">
            <a:extLst>
              <a:ext uri="{FF2B5EF4-FFF2-40B4-BE49-F238E27FC236}">
                <a16:creationId xmlns:a16="http://schemas.microsoft.com/office/drawing/2014/main" id="{D9DE373D-1E44-9D7E-03E3-D74CAA1103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05544" y="28575"/>
            <a:ext cx="586905" cy="586905"/>
          </a:xfrm>
          <a:prstGeom prst="rect">
            <a:avLst/>
          </a:prstGeom>
        </p:spPr>
      </p:pic>
    </p:spTree>
    <p:extLst>
      <p:ext uri="{BB962C8B-B14F-4D97-AF65-F5344CB8AC3E}">
        <p14:creationId xmlns:p14="http://schemas.microsoft.com/office/powerpoint/2010/main" val="468488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SB 2294</a:t>
            </a:r>
            <a:r>
              <a:rPr lang="en-US" sz="2100">
                <a:solidFill>
                  <a:schemeClr val="tx2"/>
                </a:solidFill>
                <a:latin typeface="Arial" panose="020B0604020202020204" pitchFamily="34" charset="0"/>
                <a:cs typeface="Arial" panose="020B0604020202020204" pitchFamily="34" charset="0"/>
              </a:rPr>
              <a:t>: Texas First Early High School Completion Program</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Expands the number of universities eligible to participate </a:t>
            </a:r>
            <a:r>
              <a:rPr lang="en-US" sz="1051" dirty="0">
                <a:latin typeface="Arial" panose="020B0604020202020204" pitchFamily="34" charset="0"/>
                <a:cs typeface="Arial" panose="020B0604020202020204" pitchFamily="34" charset="0"/>
              </a:rPr>
              <a:t>in the </a:t>
            </a:r>
            <a:r>
              <a:rPr lang="en-US" sz="1051">
                <a:latin typeface="Arial" panose="020B0604020202020204" pitchFamily="34" charset="0"/>
                <a:cs typeface="Arial" panose="020B0604020202020204" pitchFamily="34" charset="0"/>
              </a:rPr>
              <a:t>Texas First Early High School Completion Program which allows public high school students who demonstrate early readiness for college to </a:t>
            </a:r>
            <a:r>
              <a:rPr lang="en-US" sz="1051" b="1" dirty="0">
                <a:solidFill>
                  <a:schemeClr val="tx2"/>
                </a:solidFill>
                <a:latin typeface="Arial" panose="020B0604020202020204" pitchFamily="34" charset="0"/>
                <a:cs typeface="Arial" panose="020B0604020202020204" pitchFamily="34" charset="0"/>
              </a:rPr>
              <a:t>graduate early from high school</a:t>
            </a:r>
            <a:r>
              <a:rPr lang="en-US" sz="1051">
                <a:latin typeface="Arial" panose="020B0604020202020204" pitchFamily="34" charset="0"/>
                <a:cs typeface="Arial" panose="020B0604020202020204" pitchFamily="34" charset="0"/>
              </a:rPr>
              <a:t>, as approved by the 87</a:t>
            </a:r>
            <a:r>
              <a:rPr lang="en-US" sz="1051" baseline="30000">
                <a:latin typeface="Arial" panose="020B0604020202020204" pitchFamily="34" charset="0"/>
                <a:cs typeface="Arial" panose="020B0604020202020204" pitchFamily="34" charset="0"/>
              </a:rPr>
              <a:t>th</a:t>
            </a:r>
            <a:r>
              <a:rPr lang="en-US" sz="1051">
                <a:latin typeface="Arial" panose="020B0604020202020204" pitchFamily="34" charset="0"/>
                <a:cs typeface="Arial" panose="020B0604020202020204" pitchFamily="34" charset="0"/>
              </a:rPr>
              <a:t> Texas Legislature. </a:t>
            </a:r>
          </a:p>
          <a:p>
            <a:pPr marL="228600" indent="-228600">
              <a:spcBef>
                <a:spcPts val="0"/>
              </a:spcBef>
              <a:spcAft>
                <a:spcPts val="400"/>
              </a:spcAft>
            </a:pPr>
            <a:r>
              <a:rPr lang="en-US" sz="1051">
                <a:latin typeface="Arial" panose="020B0604020202020204" pitchFamily="34" charset="0"/>
                <a:cs typeface="Arial" panose="020B0604020202020204" pitchFamily="34" charset="0"/>
              </a:rPr>
              <a:t>Requires a school district or open-enrollment charter school to allow a student to graduate and receive a high school diploma, rather than authorizing a school district or open-enrollment charter school to issue a high school diploma based on demonstrated mastery of the established standards for the Texas First Early High School Graduation Program. </a:t>
            </a:r>
          </a:p>
          <a:p>
            <a:pPr marL="0" indent="0">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53</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 28.0253 and 56.221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0">
                <a:latin typeface="Arial" panose="020B0604020202020204" pitchFamily="34" charset="0"/>
                <a:cs typeface="Arial" panose="020B0604020202020204" pitchFamily="34" charset="0"/>
              </a:rPr>
              <a:t>Review and update </a:t>
            </a:r>
            <a:r>
              <a:rPr lang="en-US" sz="1050" dirty="0">
                <a:latin typeface="Arial" panose="020B0604020202020204" pitchFamily="34" charset="0"/>
                <a:cs typeface="Arial" panose="020B0604020202020204" pitchFamily="34" charset="0"/>
              </a:rPr>
              <a:t>policies </a:t>
            </a:r>
            <a:r>
              <a:rPr lang="en-US" sz="1050">
                <a:latin typeface="Arial" panose="020B0604020202020204" pitchFamily="34" charset="0"/>
                <a:cs typeface="Arial" panose="020B0604020202020204" pitchFamily="34" charset="0"/>
              </a:rPr>
              <a:t>related to Texas First Early High School Completion Program. </a:t>
            </a:r>
          </a:p>
          <a:p>
            <a:pPr>
              <a:spcBef>
                <a:spcPts val="0"/>
              </a:spcBef>
              <a:spcAft>
                <a:spcPts val="400"/>
              </a:spcAft>
              <a:buSzPct val="100000"/>
            </a:pPr>
            <a:r>
              <a:rPr lang="en-US" sz="1050">
                <a:latin typeface="Arial" panose="020B0604020202020204" pitchFamily="34" charset="0"/>
                <a:cs typeface="Arial" panose="020B0604020202020204" pitchFamily="34" charset="0"/>
              </a:rPr>
              <a:t>Inform school counselors and other administrators as appropriate.</a:t>
            </a:r>
          </a:p>
          <a:p>
            <a:pPr>
              <a:spcBef>
                <a:spcPts val="0"/>
              </a:spcBef>
              <a:spcAft>
                <a:spcPts val="400"/>
              </a:spcAft>
              <a:buSzPct val="100000"/>
            </a:pPr>
            <a:r>
              <a:rPr lang="en-US" sz="1050">
                <a:latin typeface="Arial" panose="020B0604020202020204" pitchFamily="34" charset="0"/>
                <a:cs typeface="Arial" panose="020B0604020202020204" pitchFamily="34" charset="0"/>
              </a:rPr>
              <a:t>Inform students and parents</a:t>
            </a:r>
            <a:r>
              <a:rPr lang="en-US" sz="1050" dirty="0">
                <a:latin typeface="Arial" panose="020B0604020202020204" pitchFamily="34" charset="0"/>
                <a:cs typeface="Arial" panose="020B0604020202020204" pitchFamily="34" charset="0"/>
              </a:rPr>
              <a:t> of the Program and its’ requirements. </a:t>
            </a:r>
            <a:endParaRPr lang="en-US" sz="1050">
              <a:latin typeface="Arial" panose="020B0604020202020204" pitchFamily="34" charset="0"/>
              <a:cs typeface="Arial" panose="020B0604020202020204" pitchFamily="34" charset="0"/>
            </a:endParaRPr>
          </a:p>
          <a:p>
            <a:pPr marL="0" indent="0">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a:t>
            </a:r>
          </a:p>
          <a:p>
            <a:pPr>
              <a:spcBef>
                <a:spcPts val="0"/>
              </a:spcBef>
              <a:spcAft>
                <a:spcPts val="400"/>
              </a:spcAft>
            </a:pPr>
            <a:r>
              <a:rPr lang="en-US" sz="1051">
                <a:latin typeface="Arial" panose="020B0604020202020204" pitchFamily="34" charset="0"/>
                <a:cs typeface="Arial" panose="020B0604020202020204" pitchFamily="34" charset="0"/>
              </a:rPr>
              <a:t>Students interested in completing high school early</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Senator Creighton</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265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pic>
        <p:nvPicPr>
          <p:cNvPr id="15" name="Graphic 14" descr="Classroom with solid fill">
            <a:extLst>
              <a:ext uri="{FF2B5EF4-FFF2-40B4-BE49-F238E27FC236}">
                <a16:creationId xmlns:a16="http://schemas.microsoft.com/office/drawing/2014/main" id="{D9DE373D-1E44-9D7E-03E3-D74CAA1103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05544" y="28575"/>
            <a:ext cx="586905" cy="586905"/>
          </a:xfrm>
          <a:prstGeom prst="rect">
            <a:avLst/>
          </a:prstGeom>
        </p:spPr>
      </p:pic>
    </p:spTree>
    <p:extLst>
      <p:ext uri="{BB962C8B-B14F-4D97-AF65-F5344CB8AC3E}">
        <p14:creationId xmlns:p14="http://schemas.microsoft.com/office/powerpoint/2010/main" val="41541851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SB 2304</a:t>
            </a:r>
            <a:r>
              <a:rPr lang="en-US" sz="2100">
                <a:solidFill>
                  <a:schemeClr val="tx2"/>
                </a:solidFill>
                <a:latin typeface="Arial" panose="020B0604020202020204" pitchFamily="34" charset="0"/>
                <a:cs typeface="Arial" panose="020B0604020202020204" pitchFamily="34" charset="0"/>
              </a:rPr>
              <a:t>: Regulation of Driver Training Courses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School districts and open-enrollment charters </a:t>
            </a:r>
            <a:r>
              <a:rPr lang="en-US" sz="1051" b="1" dirty="0">
                <a:solidFill>
                  <a:schemeClr val="tx2"/>
                </a:solidFill>
                <a:latin typeface="Arial" panose="020B0604020202020204" pitchFamily="34" charset="0"/>
                <a:cs typeface="Arial" panose="020B0604020202020204" pitchFamily="34" charset="0"/>
              </a:rPr>
              <a:t>must provide information regarding the “Texas Driving with Disability Program”</a:t>
            </a:r>
            <a:r>
              <a:rPr lang="en-US" sz="1051">
                <a:latin typeface="Arial" panose="020B0604020202020204" pitchFamily="34" charset="0"/>
                <a:cs typeface="Arial" panose="020B0604020202020204" pitchFamily="34" charset="0"/>
              </a:rPr>
              <a:t> to students who have a health condition or disability that may impede effective communication with a peace officer and who receive special education services or who are covered by Section 504, Rehabilitation Act of 1973, and their parents. Requires that the information be provided to each student who is 16 years of age or older and annually until the earlier of the student's graduation from high school or 21st birthday.</a:t>
            </a:r>
          </a:p>
          <a:p>
            <a:pPr marL="228600" indent="-228600">
              <a:spcBef>
                <a:spcPts val="0"/>
              </a:spcBef>
              <a:spcAft>
                <a:spcPts val="400"/>
              </a:spcAft>
            </a:pPr>
            <a:r>
              <a:rPr lang="en-US" sz="1051">
                <a:latin typeface="Arial" panose="020B0604020202020204" pitchFamily="34" charset="0"/>
                <a:cs typeface="Arial" panose="020B0604020202020204" pitchFamily="34" charset="0"/>
              </a:rPr>
              <a:t>Requires TEA to collaborate with the Department of Public Safety (DPS), the Texas Department of Motor Vehicles (DMV), and the </a:t>
            </a:r>
            <a:r>
              <a:rPr lang="en-US" sz="1051" dirty="0">
                <a:latin typeface="Arial" panose="020B0604020202020204" pitchFamily="34" charset="0"/>
                <a:cs typeface="Arial" panose="020B0604020202020204" pitchFamily="34" charset="0"/>
              </a:rPr>
              <a:t>Governor’s</a:t>
            </a:r>
            <a:r>
              <a:rPr lang="en-US" sz="1051">
                <a:latin typeface="Arial" panose="020B0604020202020204" pitchFamily="34" charset="0"/>
                <a:cs typeface="Arial" panose="020B0604020202020204" pitchFamily="34" charset="0"/>
              </a:rPr>
              <a:t> Committee on People with Disabilities to develop the information materials</a:t>
            </a:r>
          </a:p>
          <a:p>
            <a:pPr marL="228600" indent="-228600">
              <a:spcBef>
                <a:spcPts val="0"/>
              </a:spcBef>
              <a:spcAft>
                <a:spcPts val="400"/>
              </a:spcAft>
            </a:pPr>
            <a:r>
              <a:rPr lang="en-US" sz="1051">
                <a:latin typeface="Arial" panose="020B0604020202020204" pitchFamily="34" charset="0"/>
                <a:cs typeface="Arial" panose="020B0604020202020204" pitchFamily="34" charset="0"/>
              </a:rPr>
              <a:t>Requires the Texas Commission of Licensing and Regulation (TCLR), by rule, to require that information relating to the program be included in the curriculum of each driver education and driving safety course</a:t>
            </a:r>
            <a:r>
              <a:rPr lang="en-US" sz="1051" b="1" dirty="0">
                <a:solidFill>
                  <a:schemeClr val="tx2"/>
                </a:solidFill>
                <a:latin typeface="Arial" panose="020B0604020202020204" pitchFamily="34" charset="0"/>
                <a:cs typeface="Arial" panose="020B0604020202020204" pitchFamily="34" charset="0"/>
              </a:rPr>
              <a:t> </a:t>
            </a:r>
            <a:r>
              <a:rPr lang="en-US" sz="1051">
                <a:latin typeface="Arial" panose="020B0604020202020204" pitchFamily="34" charset="0"/>
                <a:cs typeface="Arial" panose="020B0604020202020204" pitchFamily="34" charset="0"/>
              </a:rPr>
              <a:t>by September 1, 2024.</a:t>
            </a:r>
          </a:p>
          <a:p>
            <a:pPr marL="228600" indent="-228600">
              <a:spcBef>
                <a:spcPts val="0"/>
              </a:spcBef>
              <a:spcAft>
                <a:spcPts val="400"/>
              </a:spcAft>
            </a:pPr>
            <a:r>
              <a:rPr lang="en-US" sz="1051">
                <a:latin typeface="Arial" panose="020B0604020202020204" pitchFamily="34" charset="0"/>
                <a:cs typeface="Arial" panose="020B0604020202020204" pitchFamily="34" charset="0"/>
              </a:rPr>
              <a:t>Makes changes to definitions of “classroom instruction” and “in-person driver education provider” to ensure in-person driver education providers can at least remain a hybrid program with in-person classroom instruction.</a:t>
            </a:r>
          </a:p>
          <a:p>
            <a:pPr marL="0" indent="0">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54</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by adding § 29.0113 and 1001.10161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0">
                <a:latin typeface="Arial" panose="020B0604020202020204" pitchFamily="34" charset="0"/>
                <a:cs typeface="Arial" panose="020B0604020202020204" pitchFamily="34" charset="0"/>
              </a:rPr>
              <a:t>Inform administrators responsible for special education and Section 504 of the change in law.</a:t>
            </a:r>
          </a:p>
          <a:p>
            <a:pPr>
              <a:spcBef>
                <a:spcPts val="0"/>
              </a:spcBef>
              <a:spcAft>
                <a:spcPts val="400"/>
              </a:spcAft>
              <a:buSzPct val="100000"/>
            </a:pPr>
            <a:r>
              <a:rPr lang="en-US" sz="1050">
                <a:latin typeface="Arial" panose="020B0604020202020204" pitchFamily="34" charset="0"/>
                <a:cs typeface="Arial" panose="020B0604020202020204" pitchFamily="34" charset="0"/>
              </a:rPr>
              <a:t>Provide required communication to students and parents. </a:t>
            </a:r>
          </a:p>
          <a:p>
            <a:pPr marL="0" indent="0">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a:t>
            </a:r>
          </a:p>
          <a:p>
            <a:pPr>
              <a:spcBef>
                <a:spcPts val="0"/>
              </a:spcBef>
              <a:spcAft>
                <a:spcPts val="400"/>
              </a:spcAft>
            </a:pPr>
            <a:r>
              <a:rPr lang="en-US" sz="1051">
                <a:latin typeface="Arial" panose="020B0604020202020204" pitchFamily="34" charset="0"/>
                <a:cs typeface="Arial" panose="020B0604020202020204" pitchFamily="34" charset="0"/>
              </a:rPr>
              <a:t>Students with disabilities and/or students that qualify for Section 504, who seek to procure a driver’s license</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Senator LaMantia</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265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pic>
        <p:nvPicPr>
          <p:cNvPr id="15" name="Graphic 14" descr="Classroom with solid fill">
            <a:extLst>
              <a:ext uri="{FF2B5EF4-FFF2-40B4-BE49-F238E27FC236}">
                <a16:creationId xmlns:a16="http://schemas.microsoft.com/office/drawing/2014/main" id="{D9DE373D-1E44-9D7E-03E3-D74CAA1103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05544" y="28575"/>
            <a:ext cx="586905" cy="586905"/>
          </a:xfrm>
          <a:prstGeom prst="rect">
            <a:avLst/>
          </a:prstGeom>
        </p:spPr>
      </p:pic>
      <p:sp>
        <p:nvSpPr>
          <p:cNvPr id="12" name="Rectangle 11">
            <a:extLst>
              <a:ext uri="{FF2B5EF4-FFF2-40B4-BE49-F238E27FC236}">
                <a16:creationId xmlns:a16="http://schemas.microsoft.com/office/drawing/2014/main" id="{E5D76592-780D-81D8-98D9-D2325E9567B8}"/>
              </a:ext>
            </a:extLst>
          </p:cNvPr>
          <p:cNvSpPr/>
          <p:nvPr/>
        </p:nvSpPr>
        <p:spPr>
          <a:xfrm>
            <a:off x="0" y="4914317"/>
            <a:ext cx="9144000" cy="1925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latin typeface="Arial" panose="020B0604020202020204" pitchFamily="34" charset="0"/>
                <a:cs typeface="Arial" panose="020B0604020202020204" pitchFamily="34" charset="0"/>
              </a:rPr>
              <a:t>Takes effect for 2023-24 but materials from TEA will most likely not be ready by the beginning of the 2023-24 school year. </a:t>
            </a:r>
          </a:p>
        </p:txBody>
      </p:sp>
    </p:spTree>
    <p:extLst>
      <p:ext uri="{BB962C8B-B14F-4D97-AF65-F5344CB8AC3E}">
        <p14:creationId xmlns:p14="http://schemas.microsoft.com/office/powerpoint/2010/main" val="9891972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rPr>
              <a:t>Higher Education Bills (1 of 2)</a:t>
            </a: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b="1" dirty="0">
                <a:latin typeface="Arial" panose="020B0604020202020204" pitchFamily="34" charset="0"/>
                <a:cs typeface="Arial" panose="020B0604020202020204" pitchFamily="34" charset="0"/>
                <a:hlinkClick r:id="rId3"/>
              </a:rPr>
              <a:t>HB 8 </a:t>
            </a:r>
            <a:r>
              <a:rPr lang="en-US" sz="1051">
                <a:latin typeface="Arial" panose="020B0604020202020204" pitchFamily="34" charset="0"/>
                <a:cs typeface="Arial" panose="020B0604020202020204" pitchFamily="34" charset="0"/>
              </a:rPr>
              <a:t>- Relating to the administration, coordination, and support of public higher education, including the public junior college state finance program and an Advanced Career and Education (ACE) scholarship program for students enrolled in dual credit courses.</a:t>
            </a:r>
          </a:p>
          <a:p>
            <a:pPr marL="228600" indent="-228600">
              <a:spcBef>
                <a:spcPts val="0"/>
              </a:spcBef>
              <a:spcAft>
                <a:spcPts val="400"/>
              </a:spcAft>
            </a:pPr>
            <a:r>
              <a:rPr lang="en-US" sz="1051" b="1" dirty="0">
                <a:latin typeface="Arial" panose="020B0604020202020204" pitchFamily="34" charset="0"/>
                <a:cs typeface="Arial" panose="020B0604020202020204" pitchFamily="34" charset="0"/>
                <a:hlinkClick r:id="rId4"/>
              </a:rPr>
              <a:t>HB 584 </a:t>
            </a:r>
            <a:r>
              <a:rPr lang="en-US" sz="1051">
                <a:latin typeface="Arial" panose="020B0604020202020204" pitchFamily="34" charset="0"/>
                <a:cs typeface="Arial" panose="020B0604020202020204" pitchFamily="34" charset="0"/>
              </a:rPr>
              <a:t>- Relating to the development of a state information technology credential offered by public junior colleges to address shortages in the state information resources workforce.</a:t>
            </a:r>
          </a:p>
          <a:p>
            <a:pPr marL="228600" indent="-228600">
              <a:spcBef>
                <a:spcPts val="0"/>
              </a:spcBef>
              <a:spcAft>
                <a:spcPts val="400"/>
              </a:spcAft>
            </a:pPr>
            <a:r>
              <a:rPr lang="en-US" sz="1051" b="1" dirty="0">
                <a:latin typeface="Arial" panose="020B0604020202020204" pitchFamily="34" charset="0"/>
                <a:cs typeface="Arial" panose="020B0604020202020204" pitchFamily="34" charset="0"/>
                <a:hlinkClick r:id="rId5"/>
              </a:rPr>
              <a:t>HB 2177 </a:t>
            </a:r>
            <a:r>
              <a:rPr lang="en-US" sz="1051">
                <a:latin typeface="Arial" panose="020B0604020202020204" pitchFamily="34" charset="0"/>
                <a:cs typeface="Arial" panose="020B0604020202020204" pitchFamily="34" charset="0"/>
              </a:rPr>
              <a:t>– Relating to establishing a digital textbook and learning materials subscription pilot program.</a:t>
            </a:r>
          </a:p>
          <a:p>
            <a:pPr marL="228600" indent="-228600">
              <a:spcBef>
                <a:spcPts val="0"/>
              </a:spcBef>
              <a:spcAft>
                <a:spcPts val="400"/>
              </a:spcAft>
            </a:pPr>
            <a:r>
              <a:rPr lang="en-US" sz="1051" b="1" dirty="0">
                <a:latin typeface="Arial" panose="020B0604020202020204" pitchFamily="34" charset="0"/>
                <a:cs typeface="Arial" panose="020B0604020202020204" pitchFamily="34" charset="0"/>
                <a:hlinkClick r:id="rId6"/>
              </a:rPr>
              <a:t>HB 2920 </a:t>
            </a:r>
            <a:r>
              <a:rPr lang="en-US" sz="1051">
                <a:latin typeface="Arial" panose="020B0604020202020204" pitchFamily="34" charset="0"/>
                <a:cs typeface="Arial" panose="020B0604020202020204" pitchFamily="34" charset="0"/>
              </a:rPr>
              <a:t>- Relating to the distribution, posting, or provision of information regarding postsecondary education and career opportunities and to the confidentiality of certain information relating to persons assisted in accessing postsecondary education.</a:t>
            </a:r>
          </a:p>
          <a:p>
            <a:pPr marL="228600" indent="-228600">
              <a:spcBef>
                <a:spcPts val="0"/>
              </a:spcBef>
              <a:spcAft>
                <a:spcPts val="400"/>
              </a:spcAft>
            </a:pPr>
            <a:r>
              <a:rPr lang="en-US" sz="1051" b="1" dirty="0">
                <a:latin typeface="Arial" panose="020B0604020202020204" pitchFamily="34" charset="0"/>
                <a:cs typeface="Arial" panose="020B0604020202020204" pitchFamily="34" charset="0"/>
                <a:hlinkClick r:id="rId7"/>
              </a:rPr>
              <a:t>HB 4005 </a:t>
            </a:r>
            <a:r>
              <a:rPr lang="en-US" sz="1051">
                <a:latin typeface="Arial" panose="020B0604020202020204" pitchFamily="34" charset="0"/>
                <a:cs typeface="Arial" panose="020B0604020202020204" pitchFamily="34" charset="0"/>
              </a:rPr>
              <a:t>- Relating to the establishment of the Texas Competency-Based Education Grant Program for certain students enrolled in competency-based baccalaureate degree programs and to formula funding and dropped and repeated course restrictions for students enrolled in those degree programs at public institutions of higher education.</a:t>
            </a:r>
          </a:p>
          <a:p>
            <a:pPr marL="0" indent="0">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55</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Varies</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Various Sections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0">
                <a:latin typeface="Arial" panose="020B0604020202020204" pitchFamily="34" charset="0"/>
                <a:cs typeface="Arial" panose="020B0604020202020204" pitchFamily="34" charset="0"/>
              </a:rPr>
              <a:t>Inform high school counselors.</a:t>
            </a:r>
          </a:p>
          <a:p>
            <a:pPr marL="0" indent="0">
              <a:buSzPct val="100000"/>
              <a:buNone/>
            </a:pPr>
            <a:endParaRPr lang="en-US" sz="1000">
              <a:latin typeface="Arial" panose="020B0604020202020204" pitchFamily="34" charset="0"/>
              <a:cs typeface="Arial" panose="020B0604020202020204" pitchFamily="34" charset="0"/>
            </a:endParaRPr>
          </a:p>
          <a:p>
            <a:pPr marL="0" indent="0">
              <a:buSzPct val="100000"/>
              <a:buNone/>
            </a:pPr>
            <a:endParaRPr lang="en-US" sz="1051">
              <a:latin typeface="Arial" panose="020B0604020202020204" pitchFamily="34" charset="0"/>
              <a:cs typeface="Arial" panose="020B0604020202020204" pitchFamily="34" charset="0"/>
            </a:endParaRPr>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6"/>
            <a:ext cx="2818750" cy="788321"/>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a:t>
            </a:r>
          </a:p>
          <a:p>
            <a:pPr>
              <a:spcBef>
                <a:spcPts val="0"/>
              </a:spcBef>
              <a:spcAft>
                <a:spcPts val="400"/>
              </a:spcAft>
            </a:pPr>
            <a:r>
              <a:rPr lang="en-US" sz="1051">
                <a:latin typeface="Arial" panose="020B0604020202020204" pitchFamily="34" charset="0"/>
                <a:cs typeface="Arial" panose="020B0604020202020204" pitchFamily="34" charset="0"/>
              </a:rPr>
              <a:t>Students planning to attend institutions of higher education</a:t>
            </a:r>
            <a:r>
              <a:rPr lang="en-US" sz="1051" dirty="0">
                <a:latin typeface="Arial" panose="020B0604020202020204" pitchFamily="34" charset="0"/>
                <a:cs typeface="Arial" panose="020B0604020202020204" pitchFamily="34" charset="0"/>
              </a:rPr>
              <a:t> and</a:t>
            </a:r>
            <a:r>
              <a:rPr lang="en-US" sz="1051">
                <a:latin typeface="Arial" panose="020B0604020202020204" pitchFamily="34" charset="0"/>
                <a:cs typeface="Arial" panose="020B0604020202020204" pitchFamily="34" charset="0"/>
              </a:rPr>
              <a:t> high school counselors</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265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0687" y="1108653"/>
            <a:ext cx="328183" cy="328183"/>
          </a:xfrm>
          <a:prstGeom prst="rect">
            <a:avLst/>
          </a:prstGeom>
        </p:spPr>
      </p:pic>
      <p:pic>
        <p:nvPicPr>
          <p:cNvPr id="15" name="Graphic 14" descr="Classroom with solid fill">
            <a:extLst>
              <a:ext uri="{FF2B5EF4-FFF2-40B4-BE49-F238E27FC236}">
                <a16:creationId xmlns:a16="http://schemas.microsoft.com/office/drawing/2014/main" id="{D9DE373D-1E44-9D7E-03E3-D74CAA11039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505544" y="28575"/>
            <a:ext cx="586905" cy="586905"/>
          </a:xfrm>
          <a:prstGeom prst="rect">
            <a:avLst/>
          </a:prstGeom>
        </p:spPr>
      </p:pic>
      <p:sp>
        <p:nvSpPr>
          <p:cNvPr id="17" name="Rectangle 16">
            <a:extLst>
              <a:ext uri="{FF2B5EF4-FFF2-40B4-BE49-F238E27FC236}">
                <a16:creationId xmlns:a16="http://schemas.microsoft.com/office/drawing/2014/main" id="{BE66FB98-EB74-591D-74CA-4B9BB60A048C}"/>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473785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rPr>
              <a:t>Higher Education Bills (2 of 2)</a:t>
            </a: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b="1" dirty="0">
                <a:latin typeface="Arial" panose="020B0604020202020204" pitchFamily="34" charset="0"/>
                <a:cs typeface="Arial" panose="020B0604020202020204" pitchFamily="34" charset="0"/>
                <a:hlinkClick r:id="rId3"/>
              </a:rPr>
              <a:t>HB 4363 </a:t>
            </a:r>
            <a:r>
              <a:rPr lang="en-US" sz="1051">
                <a:latin typeface="Arial" panose="020B0604020202020204" pitchFamily="34" charset="0"/>
                <a:cs typeface="Arial" panose="020B0604020202020204" pitchFamily="34" charset="0"/>
              </a:rPr>
              <a:t>- Relating to the establishment of a scholarship program for aspiring classroom teachers.</a:t>
            </a:r>
          </a:p>
          <a:p>
            <a:pPr marL="228600" indent="-228600">
              <a:spcBef>
                <a:spcPts val="0"/>
              </a:spcBef>
              <a:spcAft>
                <a:spcPts val="400"/>
              </a:spcAft>
            </a:pPr>
            <a:r>
              <a:rPr lang="en-US" sz="1051" b="1" dirty="0">
                <a:latin typeface="Arial" panose="020B0604020202020204" pitchFamily="34" charset="0"/>
                <a:cs typeface="Arial" panose="020B0604020202020204" pitchFamily="34" charset="0"/>
                <a:hlinkClick r:id="rId4"/>
              </a:rPr>
              <a:t>SB 55 </a:t>
            </a:r>
            <a:r>
              <a:rPr lang="en-US" sz="1051">
                <a:latin typeface="Arial" panose="020B0604020202020204" pitchFamily="34" charset="0"/>
                <a:cs typeface="Arial" panose="020B0604020202020204" pitchFamily="34" charset="0"/>
              </a:rPr>
              <a:t>- Relating to a study and report by the Texas Higher Education Coordinating Board regarding best practices for assisting students with autism spectrum disorder.</a:t>
            </a:r>
          </a:p>
          <a:p>
            <a:pPr marL="228600" indent="-228600">
              <a:spcBef>
                <a:spcPts val="0"/>
              </a:spcBef>
              <a:spcAft>
                <a:spcPts val="400"/>
              </a:spcAft>
            </a:pPr>
            <a:r>
              <a:rPr lang="en-US" sz="1051" b="1" dirty="0">
                <a:latin typeface="Arial" panose="020B0604020202020204" pitchFamily="34" charset="0"/>
                <a:cs typeface="Arial" panose="020B0604020202020204" pitchFamily="34" charset="0"/>
                <a:hlinkClick r:id="rId5"/>
              </a:rPr>
              <a:t>SB 459 </a:t>
            </a:r>
            <a:r>
              <a:rPr lang="en-US" sz="1051">
                <a:latin typeface="Arial" panose="020B0604020202020204" pitchFamily="34" charset="0"/>
                <a:cs typeface="Arial" panose="020B0604020202020204" pitchFamily="34" charset="0"/>
              </a:rPr>
              <a:t>– Relating to early registration for parenting students at public institutions of higher education. </a:t>
            </a:r>
          </a:p>
          <a:p>
            <a:pPr marL="228600" indent="-228600">
              <a:spcBef>
                <a:spcPts val="0"/>
              </a:spcBef>
              <a:spcAft>
                <a:spcPts val="400"/>
              </a:spcAft>
            </a:pPr>
            <a:r>
              <a:rPr lang="en-US" sz="1051" b="1" dirty="0">
                <a:latin typeface="Arial" panose="020B0604020202020204" pitchFamily="34" charset="0"/>
                <a:cs typeface="Arial" panose="020B0604020202020204" pitchFamily="34" charset="0"/>
                <a:hlinkClick r:id="rId6"/>
              </a:rPr>
              <a:t>SB 1055 </a:t>
            </a:r>
            <a:r>
              <a:rPr lang="en-US" sz="1051">
                <a:latin typeface="Arial" panose="020B0604020202020204" pitchFamily="34" charset="0"/>
                <a:cs typeface="Arial" panose="020B0604020202020204" pitchFamily="34" charset="0"/>
              </a:rPr>
              <a:t>-  Relating to the creation of a new university in Nacogdoches, Texas, within the University of Texas System; abolishing Stephen F. Austin State University.</a:t>
            </a:r>
          </a:p>
          <a:p>
            <a:pPr marL="228600" indent="-228600">
              <a:spcBef>
                <a:spcPts val="0"/>
              </a:spcBef>
              <a:spcAft>
                <a:spcPts val="400"/>
              </a:spcAft>
            </a:pPr>
            <a:r>
              <a:rPr lang="en-US" sz="1051" b="1" dirty="0">
                <a:latin typeface="Arial" panose="020B0604020202020204" pitchFamily="34" charset="0"/>
                <a:cs typeface="Arial" panose="020B0604020202020204" pitchFamily="34" charset="0"/>
                <a:hlinkClick r:id="rId7"/>
              </a:rPr>
              <a:t>SB 2538 </a:t>
            </a:r>
            <a:r>
              <a:rPr lang="en-US" sz="1051">
                <a:latin typeface="Arial" panose="020B0604020202020204" pitchFamily="34" charset="0"/>
                <a:cs typeface="Arial" panose="020B0604020202020204" pitchFamily="34" charset="0"/>
              </a:rPr>
              <a:t>– Relating to limitations on automatic admission of undergraduate students to general academic teaching institutions. </a:t>
            </a:r>
          </a:p>
          <a:p>
            <a:pPr marL="0" indent="0">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56</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Varies</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Various Sections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0">
                <a:latin typeface="Arial" panose="020B0604020202020204" pitchFamily="34" charset="0"/>
                <a:cs typeface="Arial" panose="020B0604020202020204" pitchFamily="34" charset="0"/>
              </a:rPr>
              <a:t>Inform high school counselors.</a:t>
            </a:r>
          </a:p>
          <a:p>
            <a:pPr marL="0" indent="0">
              <a:buSzPct val="100000"/>
              <a:buNone/>
            </a:pPr>
            <a:endParaRPr lang="en-US" sz="1000">
              <a:latin typeface="Arial" panose="020B0604020202020204" pitchFamily="34" charset="0"/>
              <a:cs typeface="Arial" panose="020B0604020202020204" pitchFamily="34" charset="0"/>
            </a:endParaRPr>
          </a:p>
          <a:p>
            <a:pPr marL="0" indent="0">
              <a:buSzPct val="100000"/>
              <a:buNone/>
            </a:pPr>
            <a:endParaRPr lang="en-US" sz="1051">
              <a:latin typeface="Arial" panose="020B0604020202020204" pitchFamily="34" charset="0"/>
              <a:cs typeface="Arial" panose="020B0604020202020204" pitchFamily="34" charset="0"/>
            </a:endParaRPr>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a:t>
            </a:r>
          </a:p>
          <a:p>
            <a:pPr>
              <a:spcBef>
                <a:spcPts val="0"/>
              </a:spcBef>
              <a:spcAft>
                <a:spcPts val="400"/>
              </a:spcAft>
            </a:pPr>
            <a:r>
              <a:rPr lang="en-US" sz="1051">
                <a:latin typeface="Arial" panose="020B0604020202020204" pitchFamily="34" charset="0"/>
                <a:cs typeface="Arial" panose="020B0604020202020204" pitchFamily="34" charset="0"/>
              </a:rPr>
              <a:t>Students planning to attend institutions of higher education</a:t>
            </a:r>
            <a:r>
              <a:rPr lang="en-US" sz="1051" dirty="0">
                <a:latin typeface="Arial" panose="020B0604020202020204" pitchFamily="34" charset="0"/>
                <a:cs typeface="Arial" panose="020B0604020202020204" pitchFamily="34" charset="0"/>
              </a:rPr>
              <a:t> and</a:t>
            </a:r>
            <a:r>
              <a:rPr lang="en-US" sz="1051">
                <a:latin typeface="Arial" panose="020B0604020202020204" pitchFamily="34" charset="0"/>
                <a:cs typeface="Arial" panose="020B0604020202020204" pitchFamily="34" charset="0"/>
              </a:rPr>
              <a:t> high school counselors</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265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0687" y="1108653"/>
            <a:ext cx="328183" cy="328183"/>
          </a:xfrm>
          <a:prstGeom prst="rect">
            <a:avLst/>
          </a:prstGeom>
        </p:spPr>
      </p:pic>
      <p:pic>
        <p:nvPicPr>
          <p:cNvPr id="15" name="Graphic 14" descr="Classroom with solid fill">
            <a:extLst>
              <a:ext uri="{FF2B5EF4-FFF2-40B4-BE49-F238E27FC236}">
                <a16:creationId xmlns:a16="http://schemas.microsoft.com/office/drawing/2014/main" id="{D9DE373D-1E44-9D7E-03E3-D74CAA11039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505544" y="28575"/>
            <a:ext cx="586905" cy="586905"/>
          </a:xfrm>
          <a:prstGeom prst="rect">
            <a:avLst/>
          </a:prstGeom>
        </p:spPr>
      </p:pic>
      <p:sp>
        <p:nvSpPr>
          <p:cNvPr id="12" name="Rectangle 11">
            <a:extLst>
              <a:ext uri="{FF2B5EF4-FFF2-40B4-BE49-F238E27FC236}">
                <a16:creationId xmlns:a16="http://schemas.microsoft.com/office/drawing/2014/main" id="{5C5CF252-1D01-47E6-6483-C8498F4BA525}"/>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8621892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161D00-1A50-9F9A-9BC6-9D2B5F883704}"/>
              </a:ext>
            </a:extLst>
          </p:cNvPr>
          <p:cNvSpPr>
            <a:spLocks noGrp="1"/>
          </p:cNvSpPr>
          <p:nvPr>
            <p:ph type="title"/>
          </p:nvPr>
        </p:nvSpPr>
        <p:spPr>
          <a:xfrm>
            <a:off x="628650" y="2300782"/>
            <a:ext cx="7886700" cy="2139553"/>
          </a:xfrm>
        </p:spPr>
        <p:txBody>
          <a:bodyPr/>
          <a:lstStyle/>
          <a:p>
            <a:r>
              <a:rPr lang="en-US">
                <a:solidFill>
                  <a:schemeClr val="bg1"/>
                </a:solidFill>
                <a:latin typeface="Arial" panose="020B0604020202020204" pitchFamily="34" charset="0"/>
                <a:cs typeface="Arial" panose="020B0604020202020204" pitchFamily="34" charset="0"/>
              </a:rPr>
              <a:t>District &amp; Charter School Governance; Open Government</a:t>
            </a:r>
          </a:p>
        </p:txBody>
      </p:sp>
      <p:sp>
        <p:nvSpPr>
          <p:cNvPr id="4" name="Slide Number Placeholder 3">
            <a:extLst>
              <a:ext uri="{FF2B5EF4-FFF2-40B4-BE49-F238E27FC236}">
                <a16:creationId xmlns:a16="http://schemas.microsoft.com/office/drawing/2014/main" id="{A6EACE70-2525-9B65-B587-6AE25761B4CD}"/>
              </a:ext>
            </a:extLst>
          </p:cNvPr>
          <p:cNvSpPr>
            <a:spLocks noGrp="1"/>
          </p:cNvSpPr>
          <p:nvPr>
            <p:ph type="sldNum" sz="quarter" idx="12"/>
          </p:nvPr>
        </p:nvSpPr>
        <p:spPr/>
        <p:txBody>
          <a:bodyPr/>
          <a:lstStyle/>
          <a:p>
            <a:fld id="{5CBB254D-182E-404A-804D-D98E6FDB1AF7}" type="slidenum">
              <a:rPr lang="en-US" smtClean="0"/>
              <a:t>57</a:t>
            </a:fld>
            <a:endParaRPr lang="en-US"/>
          </a:p>
        </p:txBody>
      </p:sp>
    </p:spTree>
    <p:extLst>
      <p:ext uri="{BB962C8B-B14F-4D97-AF65-F5344CB8AC3E}">
        <p14:creationId xmlns:p14="http://schemas.microsoft.com/office/powerpoint/2010/main" val="36333325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dirty="0">
                <a:solidFill>
                  <a:schemeClr val="tx2"/>
                </a:solidFill>
                <a:latin typeface="Arial" panose="020B0604020202020204" pitchFamily="34" charset="0"/>
                <a:cs typeface="Arial" panose="020B0604020202020204" pitchFamily="34" charset="0"/>
                <a:hlinkClick r:id="rId3"/>
              </a:rPr>
              <a:t>HB 699</a:t>
            </a:r>
            <a:r>
              <a:rPr lang="en-US" sz="2100" dirty="0">
                <a:solidFill>
                  <a:schemeClr val="tx2"/>
                </a:solidFill>
                <a:latin typeface="Arial" panose="020B0604020202020204" pitchFamily="34" charset="0"/>
                <a:cs typeface="Arial" panose="020B0604020202020204" pitchFamily="34" charset="0"/>
              </a:rPr>
              <a:t>: Non-enrolled Students Participating in UIL</a:t>
            </a:r>
            <a:endParaRPr lang="en-US" sz="2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ea typeface="Calibri" panose="020F0502020204030204" pitchFamily="34" charset="0"/>
                <a:cs typeface="Arial" panose="020B0604020202020204" pitchFamily="34" charset="0"/>
              </a:rPr>
              <a:t>Adds clarification to HB 547, as passed by the 87</a:t>
            </a:r>
            <a:r>
              <a:rPr lang="en-US" sz="1051" baseline="30000">
                <a:latin typeface="Arial" panose="020B0604020202020204" pitchFamily="34" charset="0"/>
                <a:ea typeface="Calibri" panose="020F0502020204030204" pitchFamily="34" charset="0"/>
                <a:cs typeface="Arial" panose="020B0604020202020204" pitchFamily="34" charset="0"/>
              </a:rPr>
              <a:t>th</a:t>
            </a:r>
            <a:r>
              <a:rPr lang="en-US" sz="1051">
                <a:latin typeface="Arial" panose="020B0604020202020204" pitchFamily="34" charset="0"/>
                <a:ea typeface="Calibri" panose="020F0502020204030204" pitchFamily="34" charset="0"/>
                <a:cs typeface="Arial" panose="020B0604020202020204" pitchFamily="34" charset="0"/>
              </a:rPr>
              <a:t> Texas Legislature in 2021. </a:t>
            </a:r>
          </a:p>
          <a:p>
            <a:pPr marL="228600" indent="-228600">
              <a:spcBef>
                <a:spcPts val="0"/>
              </a:spcBef>
              <a:spcAft>
                <a:spcPts val="400"/>
              </a:spcAft>
            </a:pPr>
            <a:r>
              <a:rPr lang="en-US" sz="1051">
                <a:latin typeface="Arial" panose="020B0604020202020204" pitchFamily="34" charset="0"/>
                <a:ea typeface="Calibri" panose="020F0502020204030204" pitchFamily="34" charset="0"/>
                <a:cs typeface="Arial" panose="020B0604020202020204" pitchFamily="34" charset="0"/>
              </a:rPr>
              <a:t>The University Interscholastic League (UIL) </a:t>
            </a:r>
            <a:r>
              <a:rPr lang="en-US" sz="1051" b="1">
                <a:solidFill>
                  <a:schemeClr val="tx2"/>
                </a:solidFill>
                <a:latin typeface="Arial" panose="020B0604020202020204" pitchFamily="34" charset="0"/>
                <a:ea typeface="Calibri" panose="020F0502020204030204" pitchFamily="34" charset="0"/>
                <a:cs typeface="Arial" panose="020B0604020202020204" pitchFamily="34" charset="0"/>
              </a:rPr>
              <a:t>must use the same student enrollment calculation formula</a:t>
            </a:r>
            <a:r>
              <a:rPr lang="en-US" sz="1051">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051">
                <a:latin typeface="Arial" panose="020B0604020202020204" pitchFamily="34" charset="0"/>
                <a:ea typeface="Calibri" panose="020F0502020204030204" pitchFamily="34" charset="0"/>
                <a:cs typeface="Arial" panose="020B0604020202020204" pitchFamily="34" charset="0"/>
              </a:rPr>
              <a:t>for a school that allows a non-enrolled student to participate in a league activity as the formula used to determine the student enrollment of a school that does not allow a non-enrolled student to participate in the league activity, when assigning classifications for competition purposes. </a:t>
            </a:r>
          </a:p>
          <a:p>
            <a:pPr marL="0" indent="0">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58</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 33.0832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School District and Charter boards will need to decide if and under what circumstances non-enrolled students will be allowed to participate in and represent the public school in UIL events</a:t>
            </a: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 </a:t>
            </a:r>
          </a:p>
          <a:p>
            <a:pPr>
              <a:spcBef>
                <a:spcPts val="0"/>
              </a:spcBef>
              <a:spcAft>
                <a:spcPts val="400"/>
              </a:spcAft>
            </a:pPr>
            <a:r>
              <a:rPr lang="en-US" sz="1051">
                <a:latin typeface="Arial" panose="020B0604020202020204" pitchFamily="34" charset="0"/>
                <a:cs typeface="Arial" panose="020B0604020202020204" pitchFamily="34" charset="0"/>
              </a:rPr>
              <a:t>Athletic directors, UIL staff</a:t>
            </a:r>
            <a:r>
              <a:rPr lang="en-US" sz="1051" dirty="0">
                <a:latin typeface="Arial" panose="020B0604020202020204" pitchFamily="34" charset="0"/>
                <a:cs typeface="Arial" panose="020B0604020202020204" pitchFamily="34" charset="0"/>
              </a:rPr>
              <a:t> and</a:t>
            </a:r>
            <a:r>
              <a:rPr lang="en-US" sz="1051">
                <a:latin typeface="Arial" panose="020B0604020202020204" pitchFamily="34" charset="0"/>
                <a:cs typeface="Arial" panose="020B0604020202020204" pitchFamily="34" charset="0"/>
              </a:rPr>
              <a:t> district executive committees  </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Representatives Frank &amp; Cain</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144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pic>
        <p:nvPicPr>
          <p:cNvPr id="17" name="Graphic 16" descr="Scales of justice with solid fill">
            <a:extLst>
              <a:ext uri="{FF2B5EF4-FFF2-40B4-BE49-F238E27FC236}">
                <a16:creationId xmlns:a16="http://schemas.microsoft.com/office/drawing/2014/main" id="{16EFC394-842B-812F-B577-7C8A55666D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36515" y="62345"/>
            <a:ext cx="506624" cy="506624"/>
          </a:xfrm>
          <a:prstGeom prst="rect">
            <a:avLst/>
          </a:prstGeom>
        </p:spPr>
      </p:pic>
    </p:spTree>
    <p:extLst>
      <p:ext uri="{BB962C8B-B14F-4D97-AF65-F5344CB8AC3E}">
        <p14:creationId xmlns:p14="http://schemas.microsoft.com/office/powerpoint/2010/main" val="39360810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HB 1212</a:t>
            </a:r>
            <a:r>
              <a:rPr lang="en-US" sz="2100">
                <a:solidFill>
                  <a:schemeClr val="tx2"/>
                </a:solidFill>
                <a:latin typeface="Arial" panose="020B0604020202020204" pitchFamily="34" charset="0"/>
                <a:cs typeface="Arial" panose="020B0604020202020204" pitchFamily="34" charset="0"/>
              </a:rPr>
              <a:t>: Student Absences for Observing Religious Holy Days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Prohibits school districts from requiring documentation from a clergy member or religious leader for the purposes of excusing a student absence related to overserving a religious holy day.</a:t>
            </a:r>
          </a:p>
          <a:p>
            <a:pPr marL="228600" indent="-228600">
              <a:spcBef>
                <a:spcPts val="0"/>
              </a:spcBef>
              <a:spcAft>
                <a:spcPts val="400"/>
              </a:spcAft>
            </a:pPr>
            <a:r>
              <a:rPr lang="en-US" sz="1051">
                <a:latin typeface="Arial" panose="020B0604020202020204" pitchFamily="34" charset="0"/>
                <a:cs typeface="Arial" panose="020B0604020202020204" pitchFamily="34" charset="0"/>
              </a:rPr>
              <a:t>Requires school districts to </a:t>
            </a:r>
            <a:r>
              <a:rPr lang="en-US" sz="1051" b="1">
                <a:solidFill>
                  <a:schemeClr val="tx2"/>
                </a:solidFill>
                <a:latin typeface="Arial" panose="020B0604020202020204" pitchFamily="34" charset="0"/>
                <a:cs typeface="Arial" panose="020B0604020202020204" pitchFamily="34" charset="0"/>
              </a:rPr>
              <a:t>accept a note from the student’s parent or guardian verifying the purpose of the student’s absence</a:t>
            </a:r>
            <a:r>
              <a:rPr lang="en-US" sz="1051">
                <a:latin typeface="Arial" panose="020B0604020202020204" pitchFamily="34" charset="0"/>
                <a:cs typeface="Arial" panose="020B0604020202020204" pitchFamily="34" charset="0"/>
              </a:rPr>
              <a:t>. </a:t>
            </a:r>
            <a:endParaRPr lang="en-US" sz="1051">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59</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TEC § 25.087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Update student attendance guidelines.</a:t>
            </a:r>
          </a:p>
          <a:p>
            <a:pPr>
              <a:spcBef>
                <a:spcPts val="0"/>
              </a:spcBef>
              <a:spcAft>
                <a:spcPts val="400"/>
              </a:spcAft>
              <a:buSzPct val="100000"/>
            </a:pPr>
            <a:r>
              <a:rPr lang="en-US" sz="1051">
                <a:latin typeface="Arial" panose="020B0604020202020204" pitchFamily="34" charset="0"/>
                <a:cs typeface="Arial" panose="020B0604020202020204" pitchFamily="34" charset="0"/>
              </a:rPr>
              <a:t>Inform staff responsible for attendance accounting.</a:t>
            </a:r>
          </a:p>
          <a:p>
            <a:pPr>
              <a:spcBef>
                <a:spcPts val="0"/>
              </a:spcBef>
              <a:spcAft>
                <a:spcPts val="400"/>
              </a:spcAft>
              <a:buSzPct val="100000"/>
            </a:pPr>
            <a:r>
              <a:rPr lang="en-US" sz="1051">
                <a:latin typeface="Arial" panose="020B0604020202020204" pitchFamily="34" charset="0"/>
                <a:cs typeface="Arial" panose="020B0604020202020204" pitchFamily="34" charset="0"/>
              </a:rPr>
              <a:t>Inform parents.</a:t>
            </a: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a:t>
            </a:r>
          </a:p>
          <a:p>
            <a:pPr>
              <a:spcBef>
                <a:spcPts val="0"/>
              </a:spcBef>
              <a:spcAft>
                <a:spcPts val="400"/>
              </a:spcAft>
            </a:pPr>
            <a:r>
              <a:rPr lang="en-US" sz="1051">
                <a:latin typeface="Arial" panose="020B0604020202020204" pitchFamily="34" charset="0"/>
                <a:cs typeface="Arial" panose="020B0604020202020204" pitchFamily="34" charset="0"/>
              </a:rPr>
              <a:t>Students, parents</a:t>
            </a:r>
            <a:r>
              <a:rPr lang="en-US" sz="1051" dirty="0">
                <a:latin typeface="Arial" panose="020B0604020202020204" pitchFamily="34" charset="0"/>
                <a:cs typeface="Arial" panose="020B0604020202020204" pitchFamily="34" charset="0"/>
              </a:rPr>
              <a:t> and staff</a:t>
            </a:r>
            <a:r>
              <a:rPr lang="en-US" sz="1051">
                <a:latin typeface="Arial" panose="020B0604020202020204" pitchFamily="34" charset="0"/>
                <a:cs typeface="Arial" panose="020B0604020202020204" pitchFamily="34" charset="0"/>
              </a:rPr>
              <a:t> responsible for attendance reporting and accounting  </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Representatives Jetton</a:t>
            </a:r>
            <a:r>
              <a:rPr lang="en-US" sz="1200" dirty="0">
                <a:solidFill>
                  <a:schemeClr val="tx2"/>
                </a:solidFill>
                <a:latin typeface="Arial" panose="020B0604020202020204" pitchFamily="34" charset="0"/>
                <a:cs typeface="Arial" panose="020B0604020202020204" pitchFamily="34" charset="0"/>
              </a:rPr>
              <a:t>, Jacey</a:t>
            </a:r>
            <a:r>
              <a:rPr lang="en-US" sz="1200">
                <a:solidFill>
                  <a:schemeClr val="tx2"/>
                </a:solidFill>
                <a:latin typeface="Arial" panose="020B0604020202020204" pitchFamily="34" charset="0"/>
                <a:cs typeface="Arial" panose="020B0604020202020204" pitchFamily="34" charset="0"/>
              </a:rPr>
              <a:t>; Bhojani; Allison; Lalani</a:t>
            </a:r>
            <a:r>
              <a:rPr lang="en-US" sz="1200" dirty="0">
                <a:solidFill>
                  <a:schemeClr val="tx2"/>
                </a:solidFill>
                <a:latin typeface="Arial" panose="020B0604020202020204" pitchFamily="34" charset="0"/>
                <a:cs typeface="Arial" panose="020B0604020202020204" pitchFamily="34" charset="0"/>
              </a:rPr>
              <a:t>;</a:t>
            </a:r>
            <a:r>
              <a:rPr lang="en-US" sz="1200">
                <a:solidFill>
                  <a:schemeClr val="tx2"/>
                </a:solidFill>
                <a:latin typeface="Arial" panose="020B0604020202020204" pitchFamily="34" charset="0"/>
                <a:cs typeface="Arial" panose="020B0604020202020204" pitchFamily="34" charset="0"/>
              </a:rPr>
              <a:t> Bernal </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144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pic>
        <p:nvPicPr>
          <p:cNvPr id="17" name="Graphic 16" descr="Scales of justice with solid fill">
            <a:extLst>
              <a:ext uri="{FF2B5EF4-FFF2-40B4-BE49-F238E27FC236}">
                <a16:creationId xmlns:a16="http://schemas.microsoft.com/office/drawing/2014/main" id="{16EFC394-842B-812F-B577-7C8A55666D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36515" y="62345"/>
            <a:ext cx="506624" cy="506624"/>
          </a:xfrm>
          <a:prstGeom prst="rect">
            <a:avLst/>
          </a:prstGeom>
        </p:spPr>
      </p:pic>
    </p:spTree>
    <p:extLst>
      <p:ext uri="{BB962C8B-B14F-4D97-AF65-F5344CB8AC3E}">
        <p14:creationId xmlns:p14="http://schemas.microsoft.com/office/powerpoint/2010/main" val="1675870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505DAB7-4610-552E-8E7B-B277D46548B7}"/>
              </a:ext>
            </a:extLst>
          </p:cNvPr>
          <p:cNvSpPr>
            <a:spLocks noGrp="1"/>
          </p:cNvSpPr>
          <p:nvPr>
            <p:ph type="sldNum" sz="quarter" idx="12"/>
          </p:nvPr>
        </p:nvSpPr>
        <p:spPr/>
        <p:txBody>
          <a:bodyPr/>
          <a:lstStyle/>
          <a:p>
            <a:fld id="{5CBB254D-182E-404A-804D-D98E6FDB1AF7}" type="slidenum">
              <a:rPr lang="en-US" smtClean="0"/>
              <a:t>6</a:t>
            </a:fld>
            <a:endParaRPr lang="en-US"/>
          </a:p>
        </p:txBody>
      </p:sp>
      <p:pic>
        <p:nvPicPr>
          <p:cNvPr id="15" name="Graphic 14" descr="Medical with solid fill">
            <a:extLst>
              <a:ext uri="{FF2B5EF4-FFF2-40B4-BE49-F238E27FC236}">
                <a16:creationId xmlns:a16="http://schemas.microsoft.com/office/drawing/2014/main" id="{9B9B8971-BDA0-ED73-D33C-91BD06E571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289" y="175752"/>
            <a:ext cx="411817" cy="411817"/>
          </a:xfrm>
          <a:prstGeom prst="rect">
            <a:avLst/>
          </a:prstGeom>
        </p:spPr>
      </p:pic>
      <p:pic>
        <p:nvPicPr>
          <p:cNvPr id="16" name="Graphic 15" descr="Medical with solid fill">
            <a:extLst>
              <a:ext uri="{FF2B5EF4-FFF2-40B4-BE49-F238E27FC236}">
                <a16:creationId xmlns:a16="http://schemas.microsoft.com/office/drawing/2014/main" id="{BC6538CA-B320-E5D9-3805-2D4C3D70C6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0788" y="175753"/>
            <a:ext cx="411817" cy="411817"/>
          </a:xfrm>
          <a:prstGeom prst="rect">
            <a:avLst/>
          </a:prstGeom>
        </p:spPr>
      </p:pic>
      <p:pic>
        <p:nvPicPr>
          <p:cNvPr id="17" name="Graphic 16" descr="Medical with solid fill">
            <a:extLst>
              <a:ext uri="{FF2B5EF4-FFF2-40B4-BE49-F238E27FC236}">
                <a16:creationId xmlns:a16="http://schemas.microsoft.com/office/drawing/2014/main" id="{B21DC5AF-8D60-D7C0-822C-1AD5F120BE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288" y="4471829"/>
            <a:ext cx="411817" cy="411817"/>
          </a:xfrm>
          <a:prstGeom prst="rect">
            <a:avLst/>
          </a:prstGeom>
        </p:spPr>
      </p:pic>
      <p:pic>
        <p:nvPicPr>
          <p:cNvPr id="18" name="Graphic 17" descr="Medical with solid fill">
            <a:extLst>
              <a:ext uri="{FF2B5EF4-FFF2-40B4-BE49-F238E27FC236}">
                <a16:creationId xmlns:a16="http://schemas.microsoft.com/office/drawing/2014/main" id="{3EAC66A5-A2DE-F6DE-6A8A-C7E6BAC86D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7204" y="4428387"/>
            <a:ext cx="411817" cy="411817"/>
          </a:xfrm>
          <a:prstGeom prst="rect">
            <a:avLst/>
          </a:prstGeom>
        </p:spPr>
      </p:pic>
      <p:graphicFrame>
        <p:nvGraphicFramePr>
          <p:cNvPr id="14" name="Table 18">
            <a:extLst>
              <a:ext uri="{FF2B5EF4-FFF2-40B4-BE49-F238E27FC236}">
                <a16:creationId xmlns:a16="http://schemas.microsoft.com/office/drawing/2014/main" id="{B46AD142-5D16-84EA-8D79-3946340A6A14}"/>
              </a:ext>
            </a:extLst>
          </p:cNvPr>
          <p:cNvGraphicFramePr>
            <a:graphicFrameLocks noGrp="1"/>
          </p:cNvGraphicFramePr>
          <p:nvPr>
            <p:extLst>
              <p:ext uri="{D42A27DB-BD31-4B8C-83A1-F6EECF244321}">
                <p14:modId xmlns:p14="http://schemas.microsoft.com/office/powerpoint/2010/main" val="1541892093"/>
              </p:ext>
            </p:extLst>
          </p:nvPr>
        </p:nvGraphicFramePr>
        <p:xfrm>
          <a:off x="604378" y="863193"/>
          <a:ext cx="7932137" cy="2011680"/>
        </p:xfrm>
        <a:graphic>
          <a:graphicData uri="http://schemas.openxmlformats.org/drawingml/2006/table">
            <a:tbl>
              <a:tblPr firstRow="1" bandRow="1">
                <a:tableStyleId>{5C22544A-7EE6-4342-B048-85BDC9FD1C3A}</a:tableStyleId>
              </a:tblPr>
              <a:tblGrid>
                <a:gridCol w="694570">
                  <a:extLst>
                    <a:ext uri="{9D8B030D-6E8A-4147-A177-3AD203B41FA5}">
                      <a16:colId xmlns:a16="http://schemas.microsoft.com/office/drawing/2014/main" val="3162652342"/>
                    </a:ext>
                  </a:extLst>
                </a:gridCol>
                <a:gridCol w="848625">
                  <a:extLst>
                    <a:ext uri="{9D8B030D-6E8A-4147-A177-3AD203B41FA5}">
                      <a16:colId xmlns:a16="http://schemas.microsoft.com/office/drawing/2014/main" val="875902121"/>
                    </a:ext>
                  </a:extLst>
                </a:gridCol>
                <a:gridCol w="2149364">
                  <a:extLst>
                    <a:ext uri="{9D8B030D-6E8A-4147-A177-3AD203B41FA5}">
                      <a16:colId xmlns:a16="http://schemas.microsoft.com/office/drawing/2014/main" val="1592165069"/>
                    </a:ext>
                  </a:extLst>
                </a:gridCol>
                <a:gridCol w="319668">
                  <a:extLst>
                    <a:ext uri="{9D8B030D-6E8A-4147-A177-3AD203B41FA5}">
                      <a16:colId xmlns:a16="http://schemas.microsoft.com/office/drawing/2014/main" val="1942624791"/>
                    </a:ext>
                  </a:extLst>
                </a:gridCol>
                <a:gridCol w="728546">
                  <a:extLst>
                    <a:ext uri="{9D8B030D-6E8A-4147-A177-3AD203B41FA5}">
                      <a16:colId xmlns:a16="http://schemas.microsoft.com/office/drawing/2014/main" val="3658470772"/>
                    </a:ext>
                  </a:extLst>
                </a:gridCol>
                <a:gridCol w="847493">
                  <a:extLst>
                    <a:ext uri="{9D8B030D-6E8A-4147-A177-3AD203B41FA5}">
                      <a16:colId xmlns:a16="http://schemas.microsoft.com/office/drawing/2014/main" val="964689781"/>
                    </a:ext>
                  </a:extLst>
                </a:gridCol>
                <a:gridCol w="2343871">
                  <a:extLst>
                    <a:ext uri="{9D8B030D-6E8A-4147-A177-3AD203B41FA5}">
                      <a16:colId xmlns:a16="http://schemas.microsoft.com/office/drawing/2014/main" val="3497054922"/>
                    </a:ext>
                  </a:extLst>
                </a:gridCol>
              </a:tblGrid>
              <a:tr h="265258">
                <a:tc>
                  <a:txBody>
                    <a:bodyPr/>
                    <a:lstStyle/>
                    <a:p>
                      <a:r>
                        <a:rPr lang="en-US" sz="1200">
                          <a:latin typeface="Arial" panose="020B0604020202020204" pitchFamily="34" charset="0"/>
                          <a:cs typeface="Arial" panose="020B0604020202020204" pitchFamily="34" charset="0"/>
                        </a:rPr>
                        <a:t>Slide #</a:t>
                      </a:r>
                    </a:p>
                  </a:txBody>
                  <a:tcPr>
                    <a:lnL w="9525" cap="flat" cmpd="sng" algn="ctr">
                      <a:noFill/>
                      <a:prstDash val="dash"/>
                      <a:round/>
                      <a:headEnd type="none" w="med" len="med"/>
                      <a:tailEnd type="none" w="med" len="med"/>
                    </a:lnL>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1200">
                          <a:latin typeface="Arial" panose="020B0604020202020204" pitchFamily="34" charset="0"/>
                          <a:cs typeface="Arial" panose="020B0604020202020204" pitchFamily="34" charset="0"/>
                        </a:rPr>
                        <a:t>Bill #</a:t>
                      </a:r>
                    </a:p>
                  </a:txBody>
                  <a:tcPr>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1200">
                          <a:latin typeface="Arial" panose="020B0604020202020204" pitchFamily="34" charset="0"/>
                          <a:cs typeface="Arial" panose="020B0604020202020204" pitchFamily="34" charset="0"/>
                        </a:rPr>
                        <a:t>Bill Description</a:t>
                      </a:r>
                    </a:p>
                  </a:txBody>
                  <a:tcPr>
                    <a:lnR w="12700" cmpd="sng">
                      <a:noFill/>
                    </a:lnR>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endParaRPr lang="en-US" sz="1200">
                        <a:latin typeface="Arial" panose="020B0604020202020204" pitchFamily="34" charset="0"/>
                        <a:cs typeface="Arial" panose="020B0604020202020204" pitchFamily="34" charset="0"/>
                      </a:endParaRPr>
                    </a:p>
                  </a:txBody>
                  <a:tcPr>
                    <a:lnL w="12700" cmpd="sng">
                      <a:noFill/>
                    </a:lnL>
                    <a:lnR w="12700" cmpd="sng">
                      <a:noFill/>
                    </a:lnR>
                    <a:lnT w="9525" cap="flat" cmpd="sng" algn="ctr">
                      <a:no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a:latin typeface="Arial" panose="020B0604020202020204" pitchFamily="34" charset="0"/>
                          <a:cs typeface="Arial" panose="020B0604020202020204" pitchFamily="34" charset="0"/>
                        </a:rPr>
                        <a:t>Slide #</a:t>
                      </a:r>
                    </a:p>
                  </a:txBody>
                  <a:tcPr>
                    <a:lnL w="12700" cmpd="sng">
                      <a:noFill/>
                    </a:lnL>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1200">
                          <a:latin typeface="Arial" panose="020B0604020202020204" pitchFamily="34" charset="0"/>
                          <a:cs typeface="Arial" panose="020B0604020202020204" pitchFamily="34" charset="0"/>
                        </a:rPr>
                        <a:t>Bill #</a:t>
                      </a:r>
                    </a:p>
                  </a:txBody>
                  <a:tcPr>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1200">
                          <a:latin typeface="Arial" panose="020B0604020202020204" pitchFamily="34" charset="0"/>
                          <a:cs typeface="Arial" panose="020B0604020202020204" pitchFamily="34" charset="0"/>
                        </a:rPr>
                        <a:t>Bill Description</a:t>
                      </a:r>
                    </a:p>
                  </a:txBody>
                  <a:tcPr>
                    <a:lnR w="9525" cap="flat" cmpd="sng" algn="ctr">
                      <a:noFill/>
                      <a:prstDash val="dash"/>
                      <a:round/>
                      <a:headEnd type="none" w="med" len="med"/>
                      <a:tailEnd type="none" w="med" len="med"/>
                    </a:lnR>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948662173"/>
                  </a:ext>
                </a:extLst>
              </a:tr>
              <a:tr h="263496">
                <a:tc>
                  <a:txBody>
                    <a:bodyPr/>
                    <a:lstStyle/>
                    <a:p>
                      <a:r>
                        <a:rPr lang="en-US" sz="1200" b="0" dirty="0">
                          <a:latin typeface="Arial" panose="020B0604020202020204" pitchFamily="34" charset="0"/>
                          <a:cs typeface="Arial" panose="020B0604020202020204" pitchFamily="34" charset="0"/>
                        </a:rPr>
                        <a:t>74</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1</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a:latin typeface="Arial" panose="020B0604020202020204" pitchFamily="34" charset="0"/>
                          <a:cs typeface="Arial" panose="020B0604020202020204" pitchFamily="34" charset="0"/>
                        </a:rPr>
                        <a:t>General Appropriations</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no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latin typeface="Arial" panose="020B0604020202020204" pitchFamily="34" charset="0"/>
                          <a:cs typeface="Arial" panose="020B0604020202020204" pitchFamily="34" charset="0"/>
                        </a:rPr>
                        <a:t>79</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SB 30</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a:latin typeface="Arial" panose="020B0604020202020204" pitchFamily="34" charset="0"/>
                          <a:cs typeface="Arial" panose="020B0604020202020204" pitchFamily="34" charset="0"/>
                        </a:rPr>
                        <a:t>Supplemental Appropriations </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2954826182"/>
                  </a:ext>
                </a:extLst>
              </a:tr>
              <a:tr h="263496">
                <a:tc>
                  <a:txBody>
                    <a:bodyPr/>
                    <a:lstStyle/>
                    <a:p>
                      <a:r>
                        <a:rPr lang="en-US" sz="1200" b="0" dirty="0">
                          <a:latin typeface="Arial" panose="020B0604020202020204" pitchFamily="34" charset="0"/>
                          <a:cs typeface="Arial" panose="020B0604020202020204" pitchFamily="34" charset="0"/>
                        </a:rPr>
                        <a:t>75</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1</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General Appropriations, Article III</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80</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Multiple</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Indirect Property Tax Bills I</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895207716"/>
                  </a:ext>
                </a:extLst>
              </a:tr>
              <a:tr h="263496">
                <a:tc>
                  <a:txBody>
                    <a:bodyPr/>
                    <a:lstStyle/>
                    <a:p>
                      <a:r>
                        <a:rPr lang="en-US" sz="1200" b="0" dirty="0">
                          <a:latin typeface="Arial" panose="020B0604020202020204" pitchFamily="34" charset="0"/>
                          <a:cs typeface="Arial" panose="020B0604020202020204" pitchFamily="34" charset="0"/>
                        </a:rPr>
                        <a:t>76</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5</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a:latin typeface="Arial" panose="020B0604020202020204" pitchFamily="34" charset="0"/>
                          <a:cs typeface="Arial" panose="020B0604020202020204" pitchFamily="34" charset="0"/>
                        </a:rPr>
                        <a:t>Economic Development</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latin typeface="Arial" panose="020B0604020202020204" pitchFamily="34" charset="0"/>
                          <a:cs typeface="Arial" panose="020B0604020202020204" pitchFamily="34" charset="0"/>
                        </a:rPr>
                        <a:t>81</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Multiple</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Indirect Property Tax Bills II</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2184516234"/>
                  </a:ext>
                </a:extLst>
              </a:tr>
              <a:tr h="263496">
                <a:tc>
                  <a:txBody>
                    <a:bodyPr/>
                    <a:lstStyle/>
                    <a:p>
                      <a:r>
                        <a:rPr lang="en-US" sz="1200" b="0" dirty="0">
                          <a:latin typeface="Arial" panose="020B0604020202020204" pitchFamily="34" charset="0"/>
                          <a:cs typeface="Arial" panose="020B0604020202020204" pitchFamily="34" charset="0"/>
                        </a:rPr>
                        <a:t>77</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1926</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a:latin typeface="Arial" panose="020B0604020202020204" pitchFamily="34" charset="0"/>
                          <a:cs typeface="Arial" panose="020B0604020202020204" pitchFamily="34" charset="0"/>
                        </a:rPr>
                        <a:t>Supplemental Special Education Allotment</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latin typeface="Arial" panose="020B0604020202020204" pitchFamily="34" charset="0"/>
                          <a:cs typeface="Arial" panose="020B0604020202020204" pitchFamily="34" charset="0"/>
                        </a:rPr>
                        <a:t>82</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Multiple</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Indirect Property Tax Bills III</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212986437"/>
                  </a:ext>
                </a:extLst>
              </a:tr>
              <a:tr h="263496">
                <a:tc>
                  <a:txBody>
                    <a:bodyPr/>
                    <a:lstStyle/>
                    <a:p>
                      <a:r>
                        <a:rPr lang="en-US" sz="1200" b="0" dirty="0">
                          <a:latin typeface="Arial" panose="020B0604020202020204" pitchFamily="34" charset="0"/>
                          <a:cs typeface="Arial" panose="020B0604020202020204" pitchFamily="34" charset="0"/>
                        </a:rPr>
                        <a:t>78</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3708</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Non-Enrolled UIL Allotment</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733498116"/>
                  </a:ext>
                </a:extLst>
              </a:tr>
            </a:tbl>
          </a:graphicData>
        </a:graphic>
      </p:graphicFrame>
      <p:sp>
        <p:nvSpPr>
          <p:cNvPr id="25" name="Title 1">
            <a:extLst>
              <a:ext uri="{FF2B5EF4-FFF2-40B4-BE49-F238E27FC236}">
                <a16:creationId xmlns:a16="http://schemas.microsoft.com/office/drawing/2014/main" id="{7066D0A9-D644-E931-2DB4-3C4005693358}"/>
              </a:ext>
            </a:extLst>
          </p:cNvPr>
          <p:cNvSpPr txBox="1">
            <a:spLocks/>
          </p:cNvSpPr>
          <p:nvPr/>
        </p:nvSpPr>
        <p:spPr>
          <a:xfrm>
            <a:off x="576030" y="276288"/>
            <a:ext cx="7897284" cy="58690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100">
                <a:solidFill>
                  <a:schemeClr val="tx2"/>
                </a:solidFill>
                <a:latin typeface="Arial" panose="020B0604020202020204" pitchFamily="34" charset="0"/>
                <a:cs typeface="Arial" panose="020B0604020202020204" pitchFamily="34" charset="0"/>
              </a:rPr>
              <a:t>School Finance &amp; Property Tax</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ight Triangle 1">
            <a:extLst>
              <a:ext uri="{FF2B5EF4-FFF2-40B4-BE49-F238E27FC236}">
                <a16:creationId xmlns:a16="http://schemas.microsoft.com/office/drawing/2014/main" id="{D2A495D6-DF16-CE5F-5A5B-6AF2B7DD1128}"/>
              </a:ext>
            </a:extLst>
          </p:cNvPr>
          <p:cNvSpPr/>
          <p:nvPr/>
        </p:nvSpPr>
        <p:spPr>
          <a:xfrm rot="10800000">
            <a:off x="7926915" y="-12784"/>
            <a:ext cx="1219200" cy="1180673"/>
          </a:xfrm>
          <a:prstGeom prst="rtTriangle">
            <a:avLst/>
          </a:prstGeom>
          <a:solidFill>
            <a:srgbClr val="DD8E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3" name="Graphic 2" descr="Piggy Bank with solid fill">
            <a:extLst>
              <a:ext uri="{FF2B5EF4-FFF2-40B4-BE49-F238E27FC236}">
                <a16:creationId xmlns:a16="http://schemas.microsoft.com/office/drawing/2014/main" id="{F5262D45-A207-3729-0221-9CC40AA40F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8454693" y="79085"/>
            <a:ext cx="628681" cy="549101"/>
          </a:xfrm>
          <a:prstGeom prst="rect">
            <a:avLst/>
          </a:prstGeom>
        </p:spPr>
      </p:pic>
    </p:spTree>
    <p:extLst>
      <p:ext uri="{BB962C8B-B14F-4D97-AF65-F5344CB8AC3E}">
        <p14:creationId xmlns:p14="http://schemas.microsoft.com/office/powerpoint/2010/main" val="7141949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HB 1707</a:t>
            </a:r>
            <a:r>
              <a:rPr lang="en-US" sz="2100">
                <a:solidFill>
                  <a:schemeClr val="tx2"/>
                </a:solidFill>
                <a:latin typeface="Arial" panose="020B0604020202020204" pitchFamily="34" charset="0"/>
                <a:cs typeface="Arial" panose="020B0604020202020204" pitchFamily="34" charset="0"/>
              </a:rPr>
              <a:t>: Applicability of Certain Laws to Charter Schools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b="1" dirty="0">
                <a:solidFill>
                  <a:schemeClr val="tx2"/>
                </a:solidFill>
                <a:latin typeface="Arial" panose="020B0604020202020204" pitchFamily="34" charset="0"/>
                <a:cs typeface="Arial" panose="020B0604020202020204" pitchFamily="34" charset="0"/>
              </a:rPr>
              <a:t>Political subdivisions </a:t>
            </a:r>
            <a:r>
              <a:rPr lang="en-US" sz="1051">
                <a:latin typeface="Arial" panose="020B0604020202020204" pitchFamily="34" charset="0"/>
                <a:cs typeface="Arial" panose="020B0604020202020204" pitchFamily="34" charset="0"/>
              </a:rPr>
              <a:t>(cities and counties, school district, utility districts, etc.) must </a:t>
            </a:r>
            <a:r>
              <a:rPr lang="en-US" sz="1051" b="1" dirty="0">
                <a:solidFill>
                  <a:schemeClr val="tx2"/>
                </a:solidFill>
                <a:latin typeface="Arial" panose="020B0604020202020204" pitchFamily="34" charset="0"/>
                <a:cs typeface="Arial" panose="020B0604020202020204" pitchFamily="34" charset="0"/>
              </a:rPr>
              <a:t>consider an open-enrollment charter school a school district </a:t>
            </a:r>
            <a:r>
              <a:rPr lang="en-US" sz="1051">
                <a:latin typeface="Arial" panose="020B0604020202020204" pitchFamily="34" charset="0"/>
                <a:cs typeface="Arial" panose="020B0604020202020204" pitchFamily="34" charset="0"/>
              </a:rPr>
              <a:t>for purposes of zoning, project permitting, platting and re-platting processes, business licensing, franchises, utility services, signage, subdivision regulation, property development projects, the requirements for posting bonds or securities, contract requirements and land development standards, etc.  </a:t>
            </a:r>
          </a:p>
          <a:p>
            <a:pPr marL="228600" indent="-228600">
              <a:spcBef>
                <a:spcPts val="0"/>
              </a:spcBef>
              <a:spcAft>
                <a:spcPts val="400"/>
              </a:spcAft>
            </a:pPr>
            <a:r>
              <a:rPr lang="en-US" sz="1051">
                <a:latin typeface="Arial" panose="020B0604020202020204" pitchFamily="34" charset="0"/>
                <a:cs typeface="Arial" panose="020B0604020202020204" pitchFamily="34" charset="0"/>
              </a:rPr>
              <a:t>Open-enrollment charter schools considered a school district under this section must</a:t>
            </a:r>
            <a:r>
              <a:rPr lang="en-US" sz="1051">
                <a:solidFill>
                  <a:srgbClr val="FF0000"/>
                </a:solidFill>
                <a:latin typeface="Arial" panose="020B0604020202020204" pitchFamily="34" charset="0"/>
                <a:cs typeface="Arial" panose="020B0604020202020204" pitchFamily="34" charset="0"/>
              </a:rPr>
              <a:t> </a:t>
            </a:r>
            <a:r>
              <a:rPr lang="en-US" sz="1051">
                <a:latin typeface="Arial" panose="020B0604020202020204" pitchFamily="34" charset="0"/>
                <a:cs typeface="Arial" panose="020B0604020202020204" pitchFamily="34" charset="0"/>
              </a:rPr>
              <a:t>comply with the same requirements imposed by the political subdivision on a campus of a school district.</a:t>
            </a:r>
          </a:p>
          <a:p>
            <a:pPr marL="228600" indent="-228600">
              <a:spcBef>
                <a:spcPts val="0"/>
              </a:spcBef>
              <a:spcAft>
                <a:spcPts val="400"/>
              </a:spcAft>
            </a:pPr>
            <a:r>
              <a:rPr lang="en-US" sz="1051">
                <a:latin typeface="Arial" panose="020B0604020202020204" pitchFamily="34" charset="0"/>
                <a:cs typeface="Arial" panose="020B0604020202020204" pitchFamily="34" charset="0"/>
              </a:rPr>
              <a:t>An open-enrollment charter school </a:t>
            </a:r>
            <a:r>
              <a:rPr lang="en-US" sz="1051" b="1">
                <a:solidFill>
                  <a:schemeClr val="tx2"/>
                </a:solidFill>
                <a:latin typeface="Arial" panose="020B0604020202020204" pitchFamily="34" charset="0"/>
                <a:cs typeface="Arial" panose="020B0604020202020204" pitchFamily="34" charset="0"/>
              </a:rPr>
              <a:t>does not have the power of eminent domain.</a:t>
            </a:r>
          </a:p>
          <a:p>
            <a:pPr marL="0" indent="0">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60</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Texas Education Code, § 12.1058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Inform charter school operating boards.</a:t>
            </a:r>
          </a:p>
          <a:p>
            <a:pPr>
              <a:spcBef>
                <a:spcPts val="0"/>
              </a:spcBef>
              <a:spcAft>
                <a:spcPts val="400"/>
              </a:spcAft>
              <a:buSzPct val="100000"/>
            </a:pPr>
            <a:r>
              <a:rPr lang="en-US" sz="1051">
                <a:latin typeface="Arial" panose="020B0604020202020204" pitchFamily="34" charset="0"/>
                <a:cs typeface="Arial" panose="020B0604020202020204" pitchFamily="34" charset="0"/>
              </a:rPr>
              <a:t>Inform political subdivisions, as applicable</a:t>
            </a:r>
            <a:r>
              <a:rPr lang="en-US" sz="1051" dirty="0">
                <a:latin typeface="Arial" panose="020B0604020202020204" pitchFamily="34" charset="0"/>
                <a:cs typeface="Arial" panose="020B0604020202020204" pitchFamily="34" charset="0"/>
              </a:rPr>
              <a:t>.</a:t>
            </a: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Open Enrollment Charter Schools:</a:t>
            </a:r>
          </a:p>
          <a:p>
            <a:pPr>
              <a:spcBef>
                <a:spcPts val="0"/>
              </a:spcBef>
              <a:spcAft>
                <a:spcPts val="400"/>
              </a:spcAft>
            </a:pPr>
            <a:r>
              <a:rPr lang="en-US" sz="1051">
                <a:latin typeface="Arial" panose="020B0604020202020204" pitchFamily="34" charset="0"/>
                <a:cs typeface="Arial" panose="020B0604020202020204" pitchFamily="34" charset="0"/>
              </a:rPr>
              <a:t>Charter schools and the political subdivisions within which they reside</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tx2"/>
                </a:solidFill>
                <a:latin typeface="Arial" panose="020B0604020202020204" pitchFamily="34" charset="0"/>
                <a:cs typeface="Arial" panose="020B0604020202020204" pitchFamily="34" charset="0"/>
              </a:rPr>
              <a:t>Representatives </a:t>
            </a:r>
            <a:r>
              <a:rPr lang="en-US" sz="1200">
                <a:solidFill>
                  <a:schemeClr val="tx2"/>
                </a:solidFill>
                <a:latin typeface="Arial" panose="020B0604020202020204" pitchFamily="34" charset="0"/>
                <a:cs typeface="Arial" panose="020B0604020202020204" pitchFamily="34" charset="0"/>
              </a:rPr>
              <a:t>Klick; Leo-Wilson; Jetton</a:t>
            </a:r>
            <a:r>
              <a:rPr lang="en-US" sz="1200" dirty="0">
                <a:solidFill>
                  <a:schemeClr val="tx2"/>
                </a:solidFill>
                <a:latin typeface="Arial" panose="020B0604020202020204" pitchFamily="34" charset="0"/>
                <a:cs typeface="Arial" panose="020B0604020202020204" pitchFamily="34" charset="0"/>
              </a:rPr>
              <a:t>, Jacey</a:t>
            </a:r>
            <a:r>
              <a:rPr lang="en-US" sz="1200">
                <a:solidFill>
                  <a:schemeClr val="tx2"/>
                </a:solidFill>
                <a:latin typeface="Arial" panose="020B0604020202020204" pitchFamily="34" charset="0"/>
                <a:cs typeface="Arial" panose="020B0604020202020204" pitchFamily="34" charset="0"/>
              </a:rPr>
              <a:t>; Johnson</a:t>
            </a:r>
            <a:r>
              <a:rPr lang="en-US" sz="1200" dirty="0">
                <a:solidFill>
                  <a:schemeClr val="tx2"/>
                </a:solidFill>
                <a:latin typeface="Arial" panose="020B0604020202020204" pitchFamily="34" charset="0"/>
                <a:cs typeface="Arial" panose="020B0604020202020204" pitchFamily="34" charset="0"/>
              </a:rPr>
              <a:t>,</a:t>
            </a:r>
            <a:r>
              <a:rPr lang="en-US" sz="1200">
                <a:solidFill>
                  <a:schemeClr val="tx2"/>
                </a:solidFill>
                <a:latin typeface="Arial" panose="020B0604020202020204" pitchFamily="34" charset="0"/>
                <a:cs typeface="Arial" panose="020B0604020202020204" pitchFamily="34" charset="0"/>
              </a:rPr>
              <a:t> Jarvis</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144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pic>
        <p:nvPicPr>
          <p:cNvPr id="17" name="Graphic 16" descr="Scales of justice with solid fill">
            <a:extLst>
              <a:ext uri="{FF2B5EF4-FFF2-40B4-BE49-F238E27FC236}">
                <a16:creationId xmlns:a16="http://schemas.microsoft.com/office/drawing/2014/main" id="{16EFC394-842B-812F-B577-7C8A55666D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36515" y="62345"/>
            <a:ext cx="506624" cy="506624"/>
          </a:xfrm>
          <a:prstGeom prst="rect">
            <a:avLst/>
          </a:prstGeom>
        </p:spPr>
      </p:pic>
    </p:spTree>
    <p:extLst>
      <p:ext uri="{BB962C8B-B14F-4D97-AF65-F5344CB8AC3E}">
        <p14:creationId xmlns:p14="http://schemas.microsoft.com/office/powerpoint/2010/main" val="36660524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HB 2012</a:t>
            </a:r>
            <a:r>
              <a:rPr lang="en-US" sz="2100">
                <a:solidFill>
                  <a:schemeClr val="tx2"/>
                </a:solidFill>
                <a:latin typeface="Arial" panose="020B0604020202020204" pitchFamily="34" charset="0"/>
                <a:cs typeface="Arial" panose="020B0604020202020204" pitchFamily="34" charset="0"/>
              </a:rPr>
              <a:t>: Display of National Motto</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Allows a classroom teacher at a public elementary or secondary school or a teacher or professor at an institution of higher education to display in a classroom a poster or framed copy of the national motto, “In God We Trust.”</a:t>
            </a:r>
          </a:p>
          <a:p>
            <a:pPr marL="0" indent="0">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61</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Texas Education Code, § 1.004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Inform </a:t>
            </a:r>
            <a:r>
              <a:rPr lang="en-US" sz="1051" dirty="0">
                <a:latin typeface="Arial" panose="020B0604020202020204" pitchFamily="34" charset="0"/>
                <a:cs typeface="Arial" panose="020B0604020202020204" pitchFamily="34" charset="0"/>
              </a:rPr>
              <a:t>board of trustees </a:t>
            </a:r>
            <a:r>
              <a:rPr lang="en-US" sz="1051">
                <a:latin typeface="Arial" panose="020B0604020202020204" pitchFamily="34" charset="0"/>
                <a:cs typeface="Arial" panose="020B0604020202020204" pitchFamily="34" charset="0"/>
              </a:rPr>
              <a:t>and teachers. </a:t>
            </a: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a:t>
            </a:r>
          </a:p>
          <a:p>
            <a:pPr>
              <a:spcBef>
                <a:spcPts val="0"/>
              </a:spcBef>
              <a:spcAft>
                <a:spcPts val="400"/>
              </a:spcAft>
            </a:pPr>
            <a:r>
              <a:rPr lang="en-US" sz="1051">
                <a:latin typeface="Arial" panose="020B0604020202020204" pitchFamily="34" charset="0"/>
                <a:cs typeface="Arial" panose="020B0604020202020204" pitchFamily="34" charset="0"/>
              </a:rPr>
              <a:t>Teachers and students</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tx2"/>
                </a:solidFill>
                <a:latin typeface="Arial" panose="020B0604020202020204" pitchFamily="34" charset="0"/>
                <a:cs typeface="Arial" panose="020B0604020202020204" pitchFamily="34" charset="0"/>
              </a:rPr>
              <a:t>Representatives Oliverson; Metcalf; Longoria; Harris, Cody; Harrison</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144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pic>
        <p:nvPicPr>
          <p:cNvPr id="17" name="Graphic 16" descr="Scales of justice with solid fill">
            <a:extLst>
              <a:ext uri="{FF2B5EF4-FFF2-40B4-BE49-F238E27FC236}">
                <a16:creationId xmlns:a16="http://schemas.microsoft.com/office/drawing/2014/main" id="{16EFC394-842B-812F-B577-7C8A55666D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36515" y="62345"/>
            <a:ext cx="506624" cy="506624"/>
          </a:xfrm>
          <a:prstGeom prst="rect">
            <a:avLst/>
          </a:prstGeom>
        </p:spPr>
      </p:pic>
    </p:spTree>
    <p:extLst>
      <p:ext uri="{BB962C8B-B14F-4D97-AF65-F5344CB8AC3E}">
        <p14:creationId xmlns:p14="http://schemas.microsoft.com/office/powerpoint/2010/main" val="3684565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HB 2102</a:t>
            </a:r>
            <a:r>
              <a:rPr lang="en-US" sz="2100">
                <a:solidFill>
                  <a:schemeClr val="tx2"/>
                </a:solidFill>
                <a:latin typeface="Arial" panose="020B0604020202020204" pitchFamily="34" charset="0"/>
                <a:cs typeface="Arial" panose="020B0604020202020204" pitchFamily="34" charset="0"/>
              </a:rPr>
              <a:t>: Charter School Opening and Expansion</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a:spcBef>
                <a:spcPts val="0"/>
              </a:spcBef>
              <a:spcAft>
                <a:spcPts val="451"/>
              </a:spcAft>
            </a:pPr>
            <a:r>
              <a:rPr lang="en-US" sz="1051">
                <a:latin typeface="Arial" panose="020B0604020202020204" pitchFamily="34" charset="0"/>
                <a:cs typeface="Arial" panose="020B0604020202020204" pitchFamily="34" charset="0"/>
              </a:rPr>
              <a:t>Increases the amount of time open-enrollment</a:t>
            </a:r>
            <a:r>
              <a:rPr lang="en-US" sz="1051">
                <a:solidFill>
                  <a:srgbClr val="FF0000"/>
                </a:solidFill>
                <a:latin typeface="Arial" panose="020B0604020202020204" pitchFamily="34" charset="0"/>
                <a:cs typeface="Arial" panose="020B0604020202020204" pitchFamily="34" charset="0"/>
              </a:rPr>
              <a:t> </a:t>
            </a:r>
            <a:r>
              <a:rPr lang="en-US" sz="1051">
                <a:latin typeface="Arial" panose="020B0604020202020204" pitchFamily="34" charset="0"/>
                <a:cs typeface="Arial" panose="020B0604020202020204" pitchFamily="34" charset="0"/>
              </a:rPr>
              <a:t>charter holders can provide </a:t>
            </a:r>
            <a:r>
              <a:rPr lang="en-US" sz="1051" b="1" dirty="0">
                <a:solidFill>
                  <a:schemeClr val="tx2"/>
                </a:solidFill>
                <a:latin typeface="Arial" panose="020B0604020202020204" pitchFamily="34" charset="0"/>
                <a:cs typeface="Arial" panose="020B0604020202020204" pitchFamily="34" charset="0"/>
              </a:rPr>
              <a:t>notice to TEA of the establishment of a new open-enrollment charter campus from 18 months, up to 36 months </a:t>
            </a:r>
            <a:r>
              <a:rPr lang="en-US" sz="1051">
                <a:latin typeface="Arial" panose="020B0604020202020204" pitchFamily="34" charset="0"/>
                <a:cs typeface="Arial" panose="020B0604020202020204" pitchFamily="34" charset="0"/>
              </a:rPr>
              <a:t>prior to the anticipated opening of the campus. </a:t>
            </a:r>
          </a:p>
          <a:p>
            <a:pPr>
              <a:spcBef>
                <a:spcPts val="0"/>
              </a:spcBef>
              <a:spcAft>
                <a:spcPts val="451"/>
              </a:spcAft>
            </a:pPr>
            <a:r>
              <a:rPr lang="en-US" sz="1051">
                <a:latin typeface="Arial" panose="020B0604020202020204" pitchFamily="34" charset="0"/>
                <a:cs typeface="Arial" panose="020B0604020202020204" pitchFamily="34" charset="0"/>
              </a:rPr>
              <a:t>Increases the amount of time allowed for a charter holder to submit a request for an expansion amendment to TEA from 18 months, up to 36 months prior to the date the expansion will become effective. </a:t>
            </a:r>
          </a:p>
          <a:p>
            <a:pPr marL="0" indent="0">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62</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Texas Education Code, § 12.101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100000"/>
            </a:pPr>
            <a:r>
              <a:rPr lang="en-US" sz="1051">
                <a:latin typeface="Arial" panose="020B0604020202020204" pitchFamily="34" charset="0"/>
                <a:cs typeface="Arial" panose="020B0604020202020204" pitchFamily="34" charset="0"/>
              </a:rPr>
              <a:t>Ensure charter holders are made aware of the change in statute. </a:t>
            </a: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Charter Schools:</a:t>
            </a:r>
          </a:p>
          <a:p>
            <a:r>
              <a:rPr lang="en-US" sz="1051">
                <a:latin typeface="Arial" panose="020B0604020202020204" pitchFamily="34" charset="0"/>
                <a:cs typeface="Arial" panose="020B0604020202020204" pitchFamily="34" charset="0"/>
              </a:rPr>
              <a:t>Charter holders and governing boards</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 Goldman</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144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pic>
        <p:nvPicPr>
          <p:cNvPr id="17" name="Graphic 16" descr="Scales of justice with solid fill">
            <a:extLst>
              <a:ext uri="{FF2B5EF4-FFF2-40B4-BE49-F238E27FC236}">
                <a16:creationId xmlns:a16="http://schemas.microsoft.com/office/drawing/2014/main" id="{16EFC394-842B-812F-B577-7C8A55666D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36515" y="62345"/>
            <a:ext cx="506624" cy="506624"/>
          </a:xfrm>
          <a:prstGeom prst="rect">
            <a:avLst/>
          </a:prstGeom>
        </p:spPr>
      </p:pic>
    </p:spTree>
    <p:extLst>
      <p:ext uri="{BB962C8B-B14F-4D97-AF65-F5344CB8AC3E}">
        <p14:creationId xmlns:p14="http://schemas.microsoft.com/office/powerpoint/2010/main" val="4478587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HB 3440</a:t>
            </a:r>
            <a:r>
              <a:rPr lang="en-US" sz="2100">
                <a:solidFill>
                  <a:schemeClr val="tx2"/>
                </a:solidFill>
                <a:latin typeface="Arial" panose="020B0604020202020204" pitchFamily="34" charset="0"/>
                <a:cs typeface="Arial" panose="020B0604020202020204" pitchFamily="34" charset="0"/>
              </a:rPr>
              <a:t>: Required Internet Posting of Board Agendas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dirty="0">
                <a:latin typeface="Arial" panose="020B0604020202020204" pitchFamily="34" charset="0"/>
                <a:cs typeface="Arial" panose="020B0604020202020204" pitchFamily="34" charset="0"/>
              </a:rPr>
              <a:t>School districts and economic development corporations, among other governmental bodies, </a:t>
            </a:r>
            <a:r>
              <a:rPr lang="en-US" sz="1051" b="1" dirty="0">
                <a:solidFill>
                  <a:schemeClr val="tx2"/>
                </a:solidFill>
                <a:latin typeface="Arial" panose="020B0604020202020204" pitchFamily="34" charset="0"/>
                <a:cs typeface="Arial" panose="020B0604020202020204" pitchFamily="34" charset="0"/>
              </a:rPr>
              <a:t>must post notice and the agenda of a board meeting on their website</a:t>
            </a:r>
            <a:r>
              <a:rPr lang="en-US" sz="1051" dirty="0">
                <a:latin typeface="Arial" panose="020B0604020202020204" pitchFamily="34" charset="0"/>
                <a:cs typeface="Arial" panose="020B0604020202020204" pitchFamily="34" charset="0"/>
              </a:rPr>
              <a:t>, in addition to the other places at which a notice or an agenda of a meeting is required to be posted per Subchapter C (Notice of Meetings). </a:t>
            </a:r>
          </a:p>
          <a:p>
            <a:pPr marL="228600" indent="-228600">
              <a:spcBef>
                <a:spcPts val="0"/>
              </a:spcBef>
              <a:spcAft>
                <a:spcPts val="400"/>
              </a:spcAft>
            </a:pPr>
            <a:r>
              <a:rPr lang="en-US" sz="1051" b="1" dirty="0">
                <a:solidFill>
                  <a:srgbClr val="144A72"/>
                </a:solidFill>
                <a:latin typeface="Arial" panose="020B0604020202020204" pitchFamily="34" charset="0"/>
                <a:cs typeface="Arial" panose="020B0604020202020204" pitchFamily="34" charset="0"/>
              </a:rPr>
              <a:t>This section was in earlier versions but did not make it into the final as passed version </a:t>
            </a:r>
            <a:r>
              <a:rPr lang="en-US" sz="1051" b="1" dirty="0">
                <a:latin typeface="Arial" panose="020B0604020202020204" pitchFamily="34" charset="0"/>
                <a:cs typeface="Arial" panose="020B0604020202020204" pitchFamily="34" charset="0"/>
              </a:rPr>
              <a:t>- </a:t>
            </a:r>
            <a:r>
              <a:rPr lang="en-US" sz="1051" dirty="0">
                <a:latin typeface="Arial" panose="020B0604020202020204" pitchFamily="34" charset="0"/>
                <a:cs typeface="Arial" panose="020B0604020202020204" pitchFamily="34" charset="0"/>
              </a:rPr>
              <a:t>In addition to the notice and agenda for the meeting, any supplemental written materials provided to the members of the governmental body or economic development corporation in advance of the meeting for use during the meeting, are to also be posted on their website.</a:t>
            </a:r>
            <a:endParaRPr lang="en-US" sz="1051" strike="sngStrike" dirty="0">
              <a:latin typeface="Arial" panose="020B0604020202020204" pitchFamily="34" charset="0"/>
              <a:cs typeface="Arial" panose="020B0604020202020204" pitchFamily="34" charset="0"/>
            </a:endParaRPr>
          </a:p>
          <a:p>
            <a:pPr marL="0" indent="0">
              <a:buNone/>
            </a:pPr>
            <a:endParaRPr lang="en-US" sz="1051" dirty="0">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63</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Government Code, § 551.056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Inform board </a:t>
            </a:r>
            <a:r>
              <a:rPr lang="en-US" sz="1051" dirty="0">
                <a:latin typeface="Arial" panose="020B0604020202020204" pitchFamily="34" charset="0"/>
                <a:cs typeface="Arial" panose="020B0604020202020204" pitchFamily="34" charset="0"/>
              </a:rPr>
              <a:t>of trustees</a:t>
            </a:r>
            <a:r>
              <a:rPr lang="en-US" sz="1051">
                <a:latin typeface="Arial" panose="020B0604020202020204" pitchFamily="34" charset="0"/>
                <a:cs typeface="Arial" panose="020B0604020202020204" pitchFamily="34" charset="0"/>
              </a:rPr>
              <a:t> of the new requirements.</a:t>
            </a:r>
          </a:p>
          <a:p>
            <a:pPr>
              <a:spcBef>
                <a:spcPts val="0"/>
              </a:spcBef>
              <a:spcAft>
                <a:spcPts val="400"/>
              </a:spcAft>
              <a:buSzPct val="100000"/>
            </a:pPr>
            <a:r>
              <a:rPr lang="en-US" sz="1051">
                <a:latin typeface="Arial" panose="020B0604020202020204" pitchFamily="34" charset="0"/>
                <a:cs typeface="Arial" panose="020B0604020202020204" pitchFamily="34" charset="0"/>
              </a:rPr>
              <a:t>Inform individuals responsible for posting meeting notices, to ensure they understand and adhere to new requirements. </a:t>
            </a: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a:t>
            </a:r>
          </a:p>
          <a:p>
            <a:pPr>
              <a:spcBef>
                <a:spcPts val="0"/>
              </a:spcBef>
              <a:spcAft>
                <a:spcPts val="400"/>
              </a:spcAft>
            </a:pPr>
            <a:r>
              <a:rPr lang="en-US" sz="1051">
                <a:latin typeface="Arial" panose="020B0604020202020204" pitchFamily="34" charset="0"/>
                <a:cs typeface="Arial" panose="020B0604020202020204" pitchFamily="34" charset="0"/>
              </a:rPr>
              <a:t>Board of </a:t>
            </a:r>
            <a:r>
              <a:rPr lang="en-US" sz="1051" dirty="0">
                <a:latin typeface="Arial" panose="020B0604020202020204" pitchFamily="34" charset="0"/>
                <a:cs typeface="Arial" panose="020B0604020202020204" pitchFamily="34" charset="0"/>
              </a:rPr>
              <a:t>trustees</a:t>
            </a:r>
            <a:r>
              <a:rPr lang="en-US" sz="1051">
                <a:latin typeface="Arial" panose="020B0604020202020204" pitchFamily="34" charset="0"/>
                <a:cs typeface="Arial" panose="020B0604020202020204" pitchFamily="34" charset="0"/>
              </a:rPr>
              <a:t> </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 Canales</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144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pic>
        <p:nvPicPr>
          <p:cNvPr id="17" name="Graphic 16" descr="Scales of justice with solid fill">
            <a:extLst>
              <a:ext uri="{FF2B5EF4-FFF2-40B4-BE49-F238E27FC236}">
                <a16:creationId xmlns:a16="http://schemas.microsoft.com/office/drawing/2014/main" id="{16EFC394-842B-812F-B577-7C8A55666D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36515" y="62345"/>
            <a:ext cx="506624" cy="506624"/>
          </a:xfrm>
          <a:prstGeom prst="rect">
            <a:avLst/>
          </a:prstGeom>
        </p:spPr>
      </p:pic>
    </p:spTree>
    <p:extLst>
      <p:ext uri="{BB962C8B-B14F-4D97-AF65-F5344CB8AC3E}">
        <p14:creationId xmlns:p14="http://schemas.microsoft.com/office/powerpoint/2010/main" val="20466175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HB 3917</a:t>
            </a:r>
            <a:r>
              <a:rPr lang="en-US" sz="2100">
                <a:solidFill>
                  <a:schemeClr val="tx2"/>
                </a:solidFill>
                <a:latin typeface="Arial" panose="020B0604020202020204" pitchFamily="34" charset="0"/>
                <a:cs typeface="Arial" panose="020B0604020202020204" pitchFamily="34" charset="0"/>
              </a:rPr>
              <a:t>: Resolving Complaint of Student Non-attendance</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A court is </a:t>
            </a:r>
            <a:r>
              <a:rPr lang="en-US" sz="1051" b="1" dirty="0">
                <a:solidFill>
                  <a:schemeClr val="tx2"/>
                </a:solidFill>
                <a:latin typeface="Arial" panose="020B0604020202020204" pitchFamily="34" charset="0"/>
                <a:cs typeface="Arial" panose="020B0604020202020204" pitchFamily="34" charset="0"/>
              </a:rPr>
              <a:t>required to dismiss a charge that alleges a parent/guardian committed an offense contributing to student non-attendance</a:t>
            </a:r>
            <a:r>
              <a:rPr lang="en-US" sz="1051">
                <a:latin typeface="Arial" panose="020B0604020202020204" pitchFamily="34" charset="0"/>
                <a:cs typeface="Arial" panose="020B0604020202020204" pitchFamily="34" charset="0"/>
              </a:rPr>
              <a:t>, if the parent completes the terms of an agreement entered by the parent and the school district at which the </a:t>
            </a:r>
            <a:r>
              <a:rPr lang="en-US" sz="1051" dirty="0">
                <a:latin typeface="Arial" panose="020B0604020202020204" pitchFamily="34" charset="0"/>
                <a:cs typeface="Arial" panose="020B0604020202020204" pitchFamily="34" charset="0"/>
              </a:rPr>
              <a:t>parent’s</a:t>
            </a:r>
            <a:r>
              <a:rPr lang="en-US" sz="1051">
                <a:latin typeface="Arial" panose="020B0604020202020204" pitchFamily="34" charset="0"/>
                <a:cs typeface="Arial" panose="020B0604020202020204" pitchFamily="34" charset="0"/>
              </a:rPr>
              <a:t> child attends, within the time period required by the agreement.  </a:t>
            </a:r>
          </a:p>
          <a:p>
            <a:pPr marL="228600" indent="-228600">
              <a:spcBef>
                <a:spcPts val="0"/>
              </a:spcBef>
              <a:spcAft>
                <a:spcPts val="400"/>
              </a:spcAft>
            </a:pPr>
            <a:r>
              <a:rPr lang="en-US" sz="1051">
                <a:latin typeface="Arial" panose="020B0604020202020204" pitchFamily="34" charset="0"/>
                <a:cs typeface="Arial" panose="020B0604020202020204" pitchFamily="34" charset="0"/>
              </a:rPr>
              <a:t>School districts are </a:t>
            </a:r>
            <a:r>
              <a:rPr lang="en-US" sz="1051" b="1">
                <a:solidFill>
                  <a:schemeClr val="tx2"/>
                </a:solidFill>
                <a:latin typeface="Arial" panose="020B0604020202020204" pitchFamily="34" charset="0"/>
                <a:cs typeface="Arial" panose="020B0604020202020204" pitchFamily="34" charset="0"/>
              </a:rPr>
              <a:t>not</a:t>
            </a:r>
            <a:r>
              <a:rPr lang="en-US" sz="1051">
                <a:latin typeface="Arial" panose="020B0604020202020204" pitchFamily="34" charset="0"/>
                <a:cs typeface="Arial" panose="020B0604020202020204" pitchFamily="34" charset="0"/>
              </a:rPr>
              <a:t> required to offer any such program but </a:t>
            </a:r>
            <a:r>
              <a:rPr lang="en-US" sz="1051" b="1">
                <a:solidFill>
                  <a:schemeClr val="tx2"/>
                </a:solidFill>
                <a:latin typeface="Arial" panose="020B0604020202020204" pitchFamily="34" charset="0"/>
                <a:cs typeface="Arial" panose="020B0604020202020204" pitchFamily="34" charset="0"/>
              </a:rPr>
              <a:t>may elect to provide this alternative</a:t>
            </a:r>
            <a:r>
              <a:rPr lang="en-US" sz="1051">
                <a:latin typeface="Arial" panose="020B0604020202020204" pitchFamily="34" charset="0"/>
                <a:cs typeface="Arial" panose="020B0604020202020204" pitchFamily="34" charset="0"/>
              </a:rPr>
              <a:t> rather than a traditional fine or other punitive measure.</a:t>
            </a:r>
          </a:p>
          <a:p>
            <a:pPr marL="228600" indent="-228600">
              <a:spcBef>
                <a:spcPts val="0"/>
              </a:spcBef>
              <a:spcAft>
                <a:spcPts val="400"/>
              </a:spcAft>
            </a:pPr>
            <a:r>
              <a:rPr lang="en-US" sz="1051">
                <a:latin typeface="Arial" panose="020B0604020202020204" pitchFamily="34" charset="0"/>
                <a:ea typeface="Calibri" panose="020F0502020204030204" pitchFamily="34" charset="0"/>
                <a:cs typeface="Arial" panose="020B0604020202020204" pitchFamily="34" charset="0"/>
              </a:rPr>
              <a:t>Authorizes TEA to make rules as necessary, standardized agreement forms available, and recommend programs and services </a:t>
            </a:r>
            <a:r>
              <a:rPr lang="en-US" sz="1051">
                <a:latin typeface="Arial" panose="020B0604020202020204" pitchFamily="34" charset="0"/>
                <a:cs typeface="Arial" panose="020B0604020202020204" pitchFamily="34" charset="0"/>
              </a:rPr>
              <a:t>that offer training. The training may include, but is not limited to, training in parenting, including parental responsibility, under Texas law regarding truancy.</a:t>
            </a:r>
          </a:p>
          <a:p>
            <a:pPr marL="228600" indent="-228600">
              <a:spcBef>
                <a:spcPts val="0"/>
              </a:spcBef>
              <a:spcAft>
                <a:spcPts val="400"/>
              </a:spcAft>
            </a:pPr>
            <a:r>
              <a:rPr lang="en-US" sz="1051">
                <a:latin typeface="Arial" panose="020B0604020202020204" pitchFamily="34" charset="0"/>
                <a:cs typeface="Arial" panose="020B0604020202020204" pitchFamily="34" charset="0"/>
              </a:rPr>
              <a:t>TEA may also require relevant programs, resources, and materials to be made available through regional educational service centers. </a:t>
            </a:r>
            <a:endParaRPr lang="en-US" sz="1051">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64</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Code of Criminal Conduct, § 45.0531 &amp; Add Texas Education Code, § 25.094</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0">
                <a:latin typeface="Arial" panose="020B0604020202020204" pitchFamily="34" charset="0"/>
                <a:cs typeface="Arial" panose="020B0604020202020204" pitchFamily="34" charset="0"/>
              </a:rPr>
              <a:t>Inform board </a:t>
            </a:r>
            <a:r>
              <a:rPr lang="en-US" sz="1050" dirty="0">
                <a:latin typeface="Arial" panose="020B0604020202020204" pitchFamily="34" charset="0"/>
                <a:cs typeface="Arial" panose="020B0604020202020204" pitchFamily="34" charset="0"/>
              </a:rPr>
              <a:t>of trustees</a:t>
            </a:r>
            <a:r>
              <a:rPr lang="en-US" sz="105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 </a:t>
            </a:r>
            <a:endParaRPr lang="en-US" sz="1050">
              <a:latin typeface="Arial" panose="020B0604020202020204" pitchFamily="34" charset="0"/>
              <a:cs typeface="Arial" panose="020B0604020202020204" pitchFamily="34" charset="0"/>
            </a:endParaRPr>
          </a:p>
          <a:p>
            <a:pPr>
              <a:spcBef>
                <a:spcPts val="0"/>
              </a:spcBef>
              <a:spcAft>
                <a:spcPts val="400"/>
              </a:spcAft>
              <a:buSzPct val="100000"/>
            </a:pPr>
            <a:r>
              <a:rPr lang="en-US" sz="1050">
                <a:latin typeface="Arial" panose="020B0604020202020204" pitchFamily="34" charset="0"/>
                <a:cs typeface="Arial" panose="020B0604020202020204" pitchFamily="34" charset="0"/>
              </a:rPr>
              <a:t>Superintendent and administrators responsible for student attendance need to determine if approach outlined is a viable option for their district.</a:t>
            </a:r>
          </a:p>
          <a:p>
            <a:pPr>
              <a:spcBef>
                <a:spcPts val="0"/>
              </a:spcBef>
              <a:spcAft>
                <a:spcPts val="400"/>
              </a:spcAft>
              <a:buSzPct val="100000"/>
            </a:pPr>
            <a:r>
              <a:rPr lang="en-US" sz="1050">
                <a:latin typeface="Arial" panose="020B0604020202020204" pitchFamily="34" charset="0"/>
                <a:cs typeface="Arial" panose="020B0604020202020204" pitchFamily="34" charset="0"/>
              </a:rPr>
              <a:t>Revise procedures related to handling situations excessive student absences. </a:t>
            </a:r>
          </a:p>
          <a:p>
            <a:pPr>
              <a:spcBef>
                <a:spcPts val="0"/>
              </a:spcBef>
              <a:spcAft>
                <a:spcPts val="400"/>
              </a:spcAft>
              <a:buSzPct val="100000"/>
            </a:pPr>
            <a:r>
              <a:rPr lang="en-US" sz="1050">
                <a:latin typeface="Arial" panose="020B0604020202020204" pitchFamily="34" charset="0"/>
                <a:cs typeface="Arial" panose="020B0604020202020204" pitchFamily="34" charset="0"/>
              </a:rPr>
              <a:t>Update student attendance guidelines.</a:t>
            </a:r>
          </a:p>
          <a:p>
            <a:pPr>
              <a:spcBef>
                <a:spcPts val="0"/>
              </a:spcBef>
              <a:spcAft>
                <a:spcPts val="400"/>
              </a:spcAft>
              <a:buSzPct val="100000"/>
            </a:pPr>
            <a:r>
              <a:rPr lang="en-US" sz="1050">
                <a:latin typeface="Arial" panose="020B0604020202020204" pitchFamily="34" charset="0"/>
                <a:cs typeface="Arial" panose="020B0604020202020204" pitchFamily="34" charset="0"/>
              </a:rPr>
              <a:t>Train staff as appropriate on plan development and implementation.</a:t>
            </a: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a:t>
            </a:r>
          </a:p>
          <a:p>
            <a:pPr>
              <a:spcBef>
                <a:spcPts val="0"/>
              </a:spcBef>
              <a:spcAft>
                <a:spcPts val="400"/>
              </a:spcAft>
            </a:pPr>
            <a:r>
              <a:rPr lang="en-US" sz="1051">
                <a:latin typeface="Arial" panose="020B0604020202020204" pitchFamily="34" charset="0"/>
                <a:cs typeface="Arial" panose="020B0604020202020204" pitchFamily="34" charset="0"/>
              </a:rPr>
              <a:t>Students, parents</a:t>
            </a:r>
            <a:r>
              <a:rPr lang="en-US" sz="1051" dirty="0">
                <a:latin typeface="Arial" panose="020B0604020202020204" pitchFamily="34" charset="0"/>
                <a:cs typeface="Arial" panose="020B0604020202020204" pitchFamily="34" charset="0"/>
              </a:rPr>
              <a:t> and staff</a:t>
            </a:r>
            <a:r>
              <a:rPr lang="en-US" sz="1051">
                <a:latin typeface="Arial" panose="020B0604020202020204" pitchFamily="34" charset="0"/>
                <a:cs typeface="Arial" panose="020B0604020202020204" pitchFamily="34" charset="0"/>
              </a:rPr>
              <a:t> responsible for enforcing attendance policies and procedures </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 Buckley</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144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pic>
        <p:nvPicPr>
          <p:cNvPr id="17" name="Graphic 16" descr="Scales of justice with solid fill">
            <a:extLst>
              <a:ext uri="{FF2B5EF4-FFF2-40B4-BE49-F238E27FC236}">
                <a16:creationId xmlns:a16="http://schemas.microsoft.com/office/drawing/2014/main" id="{16EFC394-842B-812F-B577-7C8A55666D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36515" y="62345"/>
            <a:ext cx="506624" cy="506624"/>
          </a:xfrm>
          <a:prstGeom prst="rect">
            <a:avLst/>
          </a:prstGeom>
        </p:spPr>
      </p:pic>
    </p:spTree>
    <p:extLst>
      <p:ext uri="{BB962C8B-B14F-4D97-AF65-F5344CB8AC3E}">
        <p14:creationId xmlns:p14="http://schemas.microsoft.com/office/powerpoint/2010/main" val="22564780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HB 3991</a:t>
            </a:r>
            <a:r>
              <a:rPr lang="en-US" sz="2100">
                <a:solidFill>
                  <a:schemeClr val="tx2"/>
                </a:solidFill>
                <a:latin typeface="Arial" panose="020B0604020202020204" pitchFamily="34" charset="0"/>
                <a:cs typeface="Arial" panose="020B0604020202020204" pitchFamily="34" charset="0"/>
              </a:rPr>
              <a:t>: Texas Fruit and Vegetable Day</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Designates the </a:t>
            </a:r>
            <a:r>
              <a:rPr lang="en-US" sz="1051" b="1" dirty="0">
                <a:solidFill>
                  <a:schemeClr val="tx2"/>
                </a:solidFill>
                <a:latin typeface="Arial" panose="020B0604020202020204" pitchFamily="34" charset="0"/>
                <a:cs typeface="Arial" panose="020B0604020202020204" pitchFamily="34" charset="0"/>
              </a:rPr>
              <a:t>first Friday in April as Texas Fruit and Vegetable Day in public schools</a:t>
            </a:r>
            <a:r>
              <a:rPr lang="en-US" sz="1051">
                <a:latin typeface="Arial" panose="020B0604020202020204" pitchFamily="34" charset="0"/>
                <a:cs typeface="Arial" panose="020B0604020202020204" pitchFamily="34" charset="0"/>
              </a:rPr>
              <a:t>, to promote awareness of the health benefits of fruits and vegetables and to encourage students to consume more fruits and vegetables during Texas Fruit and Vegetable Month.</a:t>
            </a:r>
          </a:p>
          <a:p>
            <a:pPr marL="228600" indent="-228600">
              <a:spcBef>
                <a:spcPts val="0"/>
              </a:spcBef>
              <a:spcAft>
                <a:spcPts val="400"/>
              </a:spcAft>
            </a:pPr>
            <a:r>
              <a:rPr lang="en-US" sz="1051">
                <a:latin typeface="Arial" panose="020B0604020202020204" pitchFamily="34" charset="0"/>
                <a:cs typeface="Arial" panose="020B0604020202020204" pitchFamily="34" charset="0"/>
              </a:rPr>
              <a:t>Requires that </a:t>
            </a:r>
            <a:r>
              <a:rPr lang="en-US" sz="1051" b="1" dirty="0">
                <a:solidFill>
                  <a:schemeClr val="tx2"/>
                </a:solidFill>
                <a:latin typeface="Arial" panose="020B0604020202020204" pitchFamily="34" charset="0"/>
                <a:cs typeface="Arial" panose="020B0604020202020204" pitchFamily="34" charset="0"/>
              </a:rPr>
              <a:t>Texas Fruit and Vegetable Day include appropriate instruction</a:t>
            </a:r>
            <a:r>
              <a:rPr lang="en-US" sz="1051">
                <a:latin typeface="Arial" panose="020B0604020202020204" pitchFamily="34" charset="0"/>
                <a:cs typeface="Arial" panose="020B0604020202020204" pitchFamily="34" charset="0"/>
              </a:rPr>
              <a:t>, as determined by each school district. </a:t>
            </a:r>
          </a:p>
          <a:p>
            <a:pPr marL="228600" indent="-228600">
              <a:spcBef>
                <a:spcPts val="0"/>
              </a:spcBef>
              <a:spcAft>
                <a:spcPts val="400"/>
              </a:spcAft>
            </a:pPr>
            <a:r>
              <a:rPr lang="en-US" sz="1051">
                <a:latin typeface="Arial" panose="020B0604020202020204" pitchFamily="34" charset="0"/>
                <a:cs typeface="Arial" panose="020B0604020202020204" pitchFamily="34" charset="0"/>
              </a:rPr>
              <a:t>TEA may collaborate with other state agencies to promote Texas Fruit and Vegetable Day.</a:t>
            </a:r>
            <a:endParaRPr lang="en-US" sz="1051">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65</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Texas Education Code by adding, § 29.9073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Inform board </a:t>
            </a:r>
            <a:r>
              <a:rPr lang="en-US" sz="1051" dirty="0">
                <a:latin typeface="Arial" panose="020B0604020202020204" pitchFamily="34" charset="0"/>
                <a:cs typeface="Arial" panose="020B0604020202020204" pitchFamily="34" charset="0"/>
              </a:rPr>
              <a:t>of trustees</a:t>
            </a:r>
            <a:r>
              <a:rPr lang="en-US" sz="1051">
                <a:latin typeface="Arial" panose="020B0604020202020204" pitchFamily="34" charset="0"/>
                <a:cs typeface="Arial" panose="020B0604020202020204" pitchFamily="34" charset="0"/>
              </a:rPr>
              <a:t>.</a:t>
            </a:r>
          </a:p>
          <a:p>
            <a:pPr>
              <a:spcBef>
                <a:spcPts val="0"/>
              </a:spcBef>
              <a:spcAft>
                <a:spcPts val="400"/>
              </a:spcAft>
              <a:buSzPct val="100000"/>
            </a:pPr>
            <a:r>
              <a:rPr lang="en-US" sz="1051">
                <a:latin typeface="Arial" panose="020B0604020202020204" pitchFamily="34" charset="0"/>
                <a:cs typeface="Arial" panose="020B0604020202020204" pitchFamily="34" charset="0"/>
              </a:rPr>
              <a:t>Inform food service administrators and ensure school lunch calendars are updated appropriately. </a:t>
            </a:r>
          </a:p>
          <a:p>
            <a:pPr>
              <a:spcBef>
                <a:spcPts val="0"/>
              </a:spcBef>
              <a:spcAft>
                <a:spcPts val="400"/>
              </a:spcAft>
              <a:buSzPct val="100000"/>
            </a:pPr>
            <a:r>
              <a:rPr lang="en-US" sz="1051">
                <a:latin typeface="Arial" panose="020B0604020202020204" pitchFamily="34" charset="0"/>
                <a:cs typeface="Arial" panose="020B0604020202020204" pitchFamily="34" charset="0"/>
              </a:rPr>
              <a:t>Inform elementary and secondary teachers and school librarians. </a:t>
            </a:r>
          </a:p>
          <a:p>
            <a:pPr>
              <a:spcBef>
                <a:spcPts val="0"/>
              </a:spcBef>
              <a:spcAft>
                <a:spcPts val="400"/>
              </a:spcAft>
              <a:buSzPct val="100000"/>
            </a:pPr>
            <a:r>
              <a:rPr lang="en-US" sz="1051">
                <a:latin typeface="Arial" panose="020B0604020202020204" pitchFamily="34" charset="0"/>
                <a:cs typeface="Arial" panose="020B0604020202020204" pitchFamily="34" charset="0"/>
              </a:rPr>
              <a:t>Purchase </a:t>
            </a:r>
            <a:r>
              <a:rPr lang="en-US" sz="1051" dirty="0">
                <a:latin typeface="Arial" panose="020B0604020202020204" pitchFamily="34" charset="0"/>
                <a:cs typeface="Arial" panose="020B0604020202020204" pitchFamily="34" charset="0"/>
              </a:rPr>
              <a:t>an </a:t>
            </a:r>
            <a:r>
              <a:rPr lang="en-US" sz="1051">
                <a:latin typeface="Arial" panose="020B0604020202020204" pitchFamily="34" charset="0"/>
                <a:cs typeface="Arial" panose="020B0604020202020204" pitchFamily="34" charset="0"/>
              </a:rPr>
              <a:t>abundance of fruits and vegetables at the end of March.</a:t>
            </a:r>
          </a:p>
          <a:p>
            <a:pPr>
              <a:spcBef>
                <a:spcPts val="0"/>
              </a:spcBef>
              <a:spcAft>
                <a:spcPts val="400"/>
              </a:spcAft>
              <a:buSzPct val="100000"/>
            </a:pPr>
            <a:r>
              <a:rPr lang="en-US" sz="1051">
                <a:latin typeface="Arial" panose="020B0604020202020204" pitchFamily="34" charset="0"/>
                <a:cs typeface="Arial" panose="020B0604020202020204" pitchFamily="34" charset="0"/>
              </a:rPr>
              <a:t>Make Pepto-Bismol available to all staff and students</a:t>
            </a:r>
            <a:r>
              <a:rPr lang="en-US" sz="1051" dirty="0">
                <a:latin typeface="Arial" panose="020B0604020202020204" pitchFamily="34" charset="0"/>
                <a:cs typeface="Arial" panose="020B0604020202020204" pitchFamily="34" charset="0"/>
              </a:rPr>
              <a:t>.</a:t>
            </a: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a:t>
            </a:r>
          </a:p>
          <a:p>
            <a:pPr>
              <a:spcBef>
                <a:spcPts val="0"/>
              </a:spcBef>
              <a:spcAft>
                <a:spcPts val="400"/>
              </a:spcAft>
            </a:pPr>
            <a:r>
              <a:rPr lang="en-US" sz="1051">
                <a:latin typeface="Arial" panose="020B0604020202020204" pitchFamily="34" charset="0"/>
                <a:cs typeface="Arial" panose="020B0604020202020204" pitchFamily="34" charset="0"/>
              </a:rPr>
              <a:t>Students, teachers, librarians, food service workers</a:t>
            </a:r>
            <a:r>
              <a:rPr lang="en-US" sz="1051" dirty="0">
                <a:latin typeface="Arial" panose="020B0604020202020204" pitchFamily="34" charset="0"/>
                <a:cs typeface="Arial" panose="020B0604020202020204" pitchFamily="34" charset="0"/>
              </a:rPr>
              <a:t> and</a:t>
            </a:r>
            <a:r>
              <a:rPr lang="en-US" sz="1051">
                <a:latin typeface="Arial" panose="020B0604020202020204" pitchFamily="34" charset="0"/>
                <a:cs typeface="Arial" panose="020B0604020202020204" pitchFamily="34" charset="0"/>
              </a:rPr>
              <a:t> parents</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Representatives Isaac; Flores; Frank; Buckley; Dutton</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144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pic>
        <p:nvPicPr>
          <p:cNvPr id="17" name="Graphic 16" descr="Scales of justice with solid fill">
            <a:extLst>
              <a:ext uri="{FF2B5EF4-FFF2-40B4-BE49-F238E27FC236}">
                <a16:creationId xmlns:a16="http://schemas.microsoft.com/office/drawing/2014/main" id="{16EFC394-842B-812F-B577-7C8A55666D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36515" y="62345"/>
            <a:ext cx="506624" cy="506624"/>
          </a:xfrm>
          <a:prstGeom prst="rect">
            <a:avLst/>
          </a:prstGeom>
        </p:spPr>
      </p:pic>
    </p:spTree>
    <p:extLst>
      <p:ext uri="{BB962C8B-B14F-4D97-AF65-F5344CB8AC3E}">
        <p14:creationId xmlns:p14="http://schemas.microsoft.com/office/powerpoint/2010/main" val="5561826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SB 943</a:t>
            </a:r>
            <a:r>
              <a:rPr lang="en-US" sz="2100">
                <a:solidFill>
                  <a:schemeClr val="tx2"/>
                </a:solidFill>
                <a:latin typeface="Arial" panose="020B0604020202020204" pitchFamily="34" charset="0"/>
                <a:cs typeface="Arial" panose="020B0604020202020204" pitchFamily="34" charset="0"/>
              </a:rPr>
              <a:t>: Publication of Notices by Governmental Entities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A newspaper that publishes a notice shall, at no additional cost to the governmental entity, </a:t>
            </a:r>
            <a:r>
              <a:rPr lang="en-US" sz="1051" b="1" dirty="0">
                <a:solidFill>
                  <a:schemeClr val="tx2"/>
                </a:solidFill>
                <a:latin typeface="Arial" panose="020B0604020202020204" pitchFamily="34" charset="0"/>
                <a:cs typeface="Arial" panose="020B0604020202020204" pitchFamily="34" charset="0"/>
              </a:rPr>
              <a:t>place the notice on one or more webpages on the newspaper’s website.</a:t>
            </a:r>
          </a:p>
          <a:p>
            <a:pPr marL="228600" indent="-228600">
              <a:spcBef>
                <a:spcPts val="0"/>
              </a:spcBef>
              <a:spcAft>
                <a:spcPts val="400"/>
              </a:spcAft>
            </a:pPr>
            <a:r>
              <a:rPr lang="en-US" sz="1051">
                <a:latin typeface="Arial" panose="020B0604020202020204" pitchFamily="34" charset="0"/>
                <a:cs typeface="Arial" panose="020B0604020202020204" pitchFamily="34" charset="0"/>
              </a:rPr>
              <a:t>If the Texas Press Association (TPA) maintains </a:t>
            </a:r>
            <a:r>
              <a:rPr lang="en-US" sz="1051" dirty="0">
                <a:latin typeface="Arial" panose="020B0604020202020204" pitchFamily="34" charset="0"/>
                <a:cs typeface="Arial" panose="020B0604020202020204" pitchFamily="34" charset="0"/>
              </a:rPr>
              <a:t>a</a:t>
            </a:r>
            <a:r>
              <a:rPr lang="en-US" sz="1051">
                <a:latin typeface="Arial" panose="020B0604020202020204" pitchFamily="34" charset="0"/>
                <a:cs typeface="Arial" panose="020B0604020202020204" pitchFamily="34" charset="0"/>
              </a:rPr>
              <a:t> website as a statewide repository of notices, then the newspaper is required to also deliver the notice to the TPA for the association to publish on the association’s  website at no charge to the governmental entity. </a:t>
            </a:r>
          </a:p>
          <a:p>
            <a:pPr marL="228600" indent="-228600">
              <a:spcBef>
                <a:spcPts val="0"/>
              </a:spcBef>
              <a:spcAft>
                <a:spcPts val="400"/>
              </a:spcAft>
            </a:pPr>
            <a:r>
              <a:rPr lang="en-US" sz="1051">
                <a:latin typeface="Arial" panose="020B0604020202020204" pitchFamily="34" charset="0"/>
                <a:ea typeface="Calibri" panose="020F0502020204030204" pitchFamily="34" charset="0"/>
                <a:cs typeface="Arial" panose="020B0604020202020204" pitchFamily="34" charset="0"/>
              </a:rPr>
              <a:t>Additional requirements for the TPA are included in the bill, assuming the TPA publishes and maintains a website serving as a repository of public notices.</a:t>
            </a:r>
          </a:p>
          <a:p>
            <a:pPr marL="0" indent="0">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66</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Government Code by adding, § 2051.054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No action required by the school district. </a:t>
            </a:r>
          </a:p>
          <a:p>
            <a:pPr marL="0" indent="0">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a:t>
            </a:r>
          </a:p>
          <a:p>
            <a:pPr>
              <a:spcBef>
                <a:spcPts val="0"/>
              </a:spcBef>
              <a:spcAft>
                <a:spcPts val="400"/>
              </a:spcAft>
            </a:pPr>
            <a:r>
              <a:rPr lang="en-US" sz="1051">
                <a:latin typeface="Arial" panose="020B0604020202020204" pitchFamily="34" charset="0"/>
                <a:cs typeface="Arial" panose="020B0604020202020204" pitchFamily="34" charset="0"/>
              </a:rPr>
              <a:t>Individuals seeking access to public notices</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Senator Kolkhorst</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144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pic>
        <p:nvPicPr>
          <p:cNvPr id="17" name="Graphic 16" descr="Scales of justice with solid fill">
            <a:extLst>
              <a:ext uri="{FF2B5EF4-FFF2-40B4-BE49-F238E27FC236}">
                <a16:creationId xmlns:a16="http://schemas.microsoft.com/office/drawing/2014/main" id="{16EFC394-842B-812F-B577-7C8A55666D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36515" y="62345"/>
            <a:ext cx="506624" cy="506624"/>
          </a:xfrm>
          <a:prstGeom prst="rect">
            <a:avLst/>
          </a:prstGeom>
        </p:spPr>
      </p:pic>
    </p:spTree>
    <p:extLst>
      <p:ext uri="{BB962C8B-B14F-4D97-AF65-F5344CB8AC3E}">
        <p14:creationId xmlns:p14="http://schemas.microsoft.com/office/powerpoint/2010/main" val="25961451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SB 1008</a:t>
            </a:r>
            <a:r>
              <a:rPr lang="en-US" sz="2100">
                <a:solidFill>
                  <a:schemeClr val="tx2"/>
                </a:solidFill>
                <a:latin typeface="Arial" panose="020B0604020202020204" pitchFamily="34" charset="0"/>
                <a:cs typeface="Arial" panose="020B0604020202020204" pitchFamily="34" charset="0"/>
              </a:rPr>
              <a:t>: Establishing Residency For Public School Enrollment</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When a person establishes residency by providing the school district a copy of a military order requiring a parent/guardian’s transfer to a military installation in or adjacent to the district’s attendance zone, they must provide the school district with </a:t>
            </a:r>
            <a:r>
              <a:rPr lang="en-US" sz="1051" b="1">
                <a:solidFill>
                  <a:schemeClr val="tx2"/>
                </a:solidFill>
                <a:latin typeface="Arial" panose="020B0604020202020204" pitchFamily="34" charset="0"/>
                <a:cs typeface="Arial" panose="020B0604020202020204" pitchFamily="34" charset="0"/>
              </a:rPr>
              <a:t>proof of residence in the district’s attendance zone by the 90</a:t>
            </a:r>
            <a:r>
              <a:rPr lang="en-US" sz="1051" b="1" baseline="30000">
                <a:solidFill>
                  <a:schemeClr val="tx2"/>
                </a:solidFill>
                <a:latin typeface="Arial" panose="020B0604020202020204" pitchFamily="34" charset="0"/>
                <a:cs typeface="Arial" panose="020B0604020202020204" pitchFamily="34" charset="0"/>
              </a:rPr>
              <a:t>th</a:t>
            </a:r>
            <a:r>
              <a:rPr lang="en-US" sz="1051" b="1">
                <a:solidFill>
                  <a:schemeClr val="tx2"/>
                </a:solidFill>
                <a:latin typeface="Arial" panose="020B0604020202020204" pitchFamily="34" charset="0"/>
                <a:cs typeface="Arial" panose="020B0604020202020204" pitchFamily="34" charset="0"/>
              </a:rPr>
              <a:t> day after the arrival date specified in the order. </a:t>
            </a:r>
          </a:p>
          <a:p>
            <a:pPr marL="228600" indent="-228600">
              <a:spcBef>
                <a:spcPts val="0"/>
              </a:spcBef>
              <a:spcAft>
                <a:spcPts val="400"/>
              </a:spcAft>
            </a:pPr>
            <a:r>
              <a:rPr lang="en-US" sz="1051">
                <a:latin typeface="Arial" panose="020B0604020202020204" pitchFamily="34" charset="0"/>
                <a:ea typeface="Calibri" panose="020F0502020204030204" pitchFamily="34" charset="0"/>
                <a:cs typeface="Arial" panose="020B0604020202020204" pitchFamily="34" charset="0"/>
              </a:rPr>
              <a:t>Applies only to a student whose parent/guardian is an active-duty member of the armed forces of the United States, including the state military forces or a reserve component of the armed forces.</a:t>
            </a:r>
          </a:p>
          <a:p>
            <a:pPr marL="228600" indent="-228600">
              <a:spcBef>
                <a:spcPts val="0"/>
              </a:spcBef>
              <a:spcAft>
                <a:spcPts val="400"/>
              </a:spcAft>
            </a:pPr>
            <a:r>
              <a:rPr lang="en-US" sz="1051">
                <a:latin typeface="Arial" panose="020B0604020202020204" pitchFamily="34" charset="0"/>
                <a:ea typeface="Calibri" panose="020F0502020204030204" pitchFamily="34" charset="0"/>
                <a:cs typeface="Arial" panose="020B0604020202020204" pitchFamily="34" charset="0"/>
              </a:rPr>
              <a:t>Prior law required proof of residency within 10 days.</a:t>
            </a: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67</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 25.001 (c-2)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Inform school staff responsible for verifying student residency. </a:t>
            </a:r>
          </a:p>
          <a:p>
            <a:pPr marL="0" indent="0">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a:t>
            </a:r>
          </a:p>
          <a:p>
            <a:pPr>
              <a:spcBef>
                <a:spcPts val="0"/>
              </a:spcBef>
              <a:spcAft>
                <a:spcPts val="400"/>
              </a:spcAft>
            </a:pPr>
            <a:r>
              <a:rPr lang="en-US" sz="1051">
                <a:latin typeface="Arial" panose="020B0604020202020204" pitchFamily="34" charset="0"/>
                <a:cs typeface="Arial" panose="020B0604020202020204" pitchFamily="34" charset="0"/>
              </a:rPr>
              <a:t>Students of active military parents/guardians</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Senator Flores</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144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pic>
        <p:nvPicPr>
          <p:cNvPr id="17" name="Graphic 16" descr="Scales of justice with solid fill">
            <a:extLst>
              <a:ext uri="{FF2B5EF4-FFF2-40B4-BE49-F238E27FC236}">
                <a16:creationId xmlns:a16="http://schemas.microsoft.com/office/drawing/2014/main" id="{16EFC394-842B-812F-B577-7C8A55666D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36515" y="62345"/>
            <a:ext cx="506624" cy="506624"/>
          </a:xfrm>
          <a:prstGeom prst="rect">
            <a:avLst/>
          </a:prstGeom>
        </p:spPr>
      </p:pic>
    </p:spTree>
    <p:extLst>
      <p:ext uri="{BB962C8B-B14F-4D97-AF65-F5344CB8AC3E}">
        <p14:creationId xmlns:p14="http://schemas.microsoft.com/office/powerpoint/2010/main" val="3175851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SB 1045</a:t>
            </a:r>
            <a:r>
              <a:rPr lang="en-US" sz="2100">
                <a:solidFill>
                  <a:schemeClr val="tx2"/>
                </a:solidFill>
                <a:latin typeface="Arial" panose="020B0604020202020204" pitchFamily="34" charset="0"/>
                <a:cs typeface="Arial" panose="020B0604020202020204" pitchFamily="34" charset="0"/>
              </a:rPr>
              <a:t>: Creation of 15</a:t>
            </a:r>
            <a:r>
              <a:rPr lang="en-US" sz="2100" baseline="30000">
                <a:solidFill>
                  <a:schemeClr val="tx2"/>
                </a:solidFill>
                <a:latin typeface="Arial" panose="020B0604020202020204" pitchFamily="34" charset="0"/>
                <a:cs typeface="Arial" panose="020B0604020202020204" pitchFamily="34" charset="0"/>
              </a:rPr>
              <a:t>th</a:t>
            </a:r>
            <a:r>
              <a:rPr lang="en-US" sz="2100">
                <a:solidFill>
                  <a:schemeClr val="tx2"/>
                </a:solidFill>
                <a:latin typeface="Arial" panose="020B0604020202020204" pitchFamily="34" charset="0"/>
                <a:cs typeface="Arial" panose="020B0604020202020204" pitchFamily="34" charset="0"/>
              </a:rPr>
              <a:t> Court of Appeals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4980063" cy="3115221"/>
          </a:xfrm>
        </p:spPr>
        <p:txBody>
          <a:bodyPr>
            <a:noAutofit/>
          </a:bodyPr>
          <a:lstStyle/>
          <a:p>
            <a:pPr>
              <a:spcBef>
                <a:spcPts val="0"/>
              </a:spcBef>
              <a:spcAft>
                <a:spcPts val="451"/>
              </a:spcAft>
            </a:pPr>
            <a:r>
              <a:rPr lang="en-US" sz="1051">
                <a:latin typeface="Arial" panose="020B0604020202020204" pitchFamily="34" charset="0"/>
                <a:cs typeface="Arial" panose="020B0604020202020204" pitchFamily="34" charset="0"/>
              </a:rPr>
              <a:t>Creates the 15th Court of Appeals District, composed of all counties in Texas. The court is held in the City of Austin but may transact its business in any county in Texas as the court determines is necessary and convenient. The court consists of a chief justice and four justices. If the court is created, the initial vacancies of the justices must be filled by appointment. </a:t>
            </a:r>
          </a:p>
          <a:p>
            <a:pPr>
              <a:spcBef>
                <a:spcPts val="0"/>
              </a:spcBef>
              <a:spcAft>
                <a:spcPts val="451"/>
              </a:spcAft>
            </a:pPr>
            <a:r>
              <a:rPr lang="en-US" sz="1051">
                <a:latin typeface="Arial" panose="020B0604020202020204" pitchFamily="34" charset="0"/>
                <a:cs typeface="Arial" panose="020B0604020202020204" pitchFamily="34" charset="0"/>
              </a:rPr>
              <a:t>Establishes that the </a:t>
            </a:r>
            <a:r>
              <a:rPr lang="en-US" sz="1051" b="1">
                <a:solidFill>
                  <a:schemeClr val="tx2"/>
                </a:solidFill>
                <a:latin typeface="Arial" panose="020B0604020202020204" pitchFamily="34" charset="0"/>
                <a:cs typeface="Arial" panose="020B0604020202020204" pitchFamily="34" charset="0"/>
              </a:rPr>
              <a:t>15</a:t>
            </a:r>
            <a:r>
              <a:rPr lang="en-US" sz="1051" b="1" baseline="30000">
                <a:solidFill>
                  <a:schemeClr val="tx2"/>
                </a:solidFill>
                <a:latin typeface="Arial" panose="020B0604020202020204" pitchFamily="34" charset="0"/>
                <a:cs typeface="Arial" panose="020B0604020202020204" pitchFamily="34" charset="0"/>
              </a:rPr>
              <a:t>th</a:t>
            </a:r>
            <a:r>
              <a:rPr lang="en-US" sz="1051" b="1">
                <a:solidFill>
                  <a:schemeClr val="tx2"/>
                </a:solidFill>
                <a:latin typeface="Arial" panose="020B0604020202020204" pitchFamily="34" charset="0"/>
                <a:cs typeface="Arial" panose="020B0604020202020204" pitchFamily="34" charset="0"/>
              </a:rPr>
              <a:t> Court of Appeals has exclusive intermediate appellate jurisdiction over the civil matters </a:t>
            </a:r>
            <a:r>
              <a:rPr lang="en-US" sz="1051">
                <a:latin typeface="Arial" panose="020B0604020202020204" pitchFamily="34" charset="0"/>
                <a:cs typeface="Arial" panose="020B0604020202020204" pitchFamily="34" charset="0"/>
              </a:rPr>
              <a:t>brought by or against the state or a board, commission, department, office, or other agency in the executive branch of the state government, including a university system or institution of higher education, or by or against an officer or employee of the state or a board, commission, department, office, or other agency in the executive branch of the state government arising out of that officer's or employee's official conduct.</a:t>
            </a:r>
          </a:p>
          <a:p>
            <a:pPr>
              <a:spcBef>
                <a:spcPts val="0"/>
              </a:spcBef>
              <a:spcAft>
                <a:spcPts val="451"/>
              </a:spcAft>
            </a:pPr>
            <a:r>
              <a:rPr lang="en-US" sz="1051">
                <a:latin typeface="Arial" panose="020B0604020202020204" pitchFamily="34" charset="0"/>
                <a:cs typeface="Arial" panose="020B0604020202020204" pitchFamily="34" charset="0"/>
              </a:rPr>
              <a:t>Prohibits the Texas Supreme Court from transferring any case or proceeding properly filed in the 15</a:t>
            </a:r>
            <a:r>
              <a:rPr lang="en-US" sz="1051" baseline="30000">
                <a:latin typeface="Arial" panose="020B0604020202020204" pitchFamily="34" charset="0"/>
                <a:cs typeface="Arial" panose="020B0604020202020204" pitchFamily="34" charset="0"/>
              </a:rPr>
              <a:t>th</a:t>
            </a:r>
            <a:r>
              <a:rPr lang="en-US" sz="1051">
                <a:latin typeface="Arial" panose="020B0604020202020204" pitchFamily="34" charset="0"/>
                <a:cs typeface="Arial" panose="020B0604020202020204" pitchFamily="34" charset="0"/>
              </a:rPr>
              <a:t> Court of Appeals to another court of appeals for the purpose of equalizing the dockets of the courts of appeals. SB 1045 does, however, transfer some of the responsibilities currently assigned to the 3</a:t>
            </a:r>
            <a:r>
              <a:rPr lang="en-US" sz="1051" baseline="30000">
                <a:latin typeface="Arial" panose="020B0604020202020204" pitchFamily="34" charset="0"/>
                <a:cs typeface="Arial" panose="020B0604020202020204" pitchFamily="34" charset="0"/>
              </a:rPr>
              <a:t>rd</a:t>
            </a:r>
            <a:r>
              <a:rPr lang="en-US" sz="1051">
                <a:latin typeface="Arial" panose="020B0604020202020204" pitchFamily="34" charset="0"/>
                <a:cs typeface="Arial" panose="020B0604020202020204" pitchFamily="34" charset="0"/>
              </a:rPr>
              <a:t> court of appeals in Travis County over to the newly created 15</a:t>
            </a:r>
            <a:r>
              <a:rPr lang="en-US" sz="1051" baseline="30000">
                <a:latin typeface="Arial" panose="020B0604020202020204" pitchFamily="34" charset="0"/>
                <a:cs typeface="Arial" panose="020B0604020202020204" pitchFamily="34" charset="0"/>
              </a:rPr>
              <a:t>th</a:t>
            </a:r>
            <a:r>
              <a:rPr lang="en-US" sz="1051">
                <a:latin typeface="Arial" panose="020B0604020202020204" pitchFamily="34" charset="0"/>
                <a:cs typeface="Arial" panose="020B0604020202020204" pitchFamily="34" charset="0"/>
              </a:rPr>
              <a:t> Court of Appeals.</a:t>
            </a: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68</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570919"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Government Code, § 22.201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No immediate action required</a:t>
            </a:r>
            <a:r>
              <a:rPr lang="en-US" sz="1051" dirty="0">
                <a:latin typeface="Arial" panose="020B0604020202020204" pitchFamily="34" charset="0"/>
                <a:cs typeface="Arial" panose="020B0604020202020204" pitchFamily="34" charset="0"/>
              </a:rPr>
              <a:t> by school districts or charter schools</a:t>
            </a:r>
            <a:r>
              <a:rPr lang="en-US" sz="1051">
                <a:latin typeface="Arial" panose="020B0604020202020204" pitchFamily="34" charset="0"/>
                <a:cs typeface="Arial" panose="020B0604020202020204" pitchFamily="34" charset="0"/>
              </a:rPr>
              <a:t>.</a:t>
            </a:r>
            <a:r>
              <a:rPr lang="en-US" sz="1051" dirty="0">
                <a:latin typeface="Arial" panose="020B0604020202020204" pitchFamily="34" charset="0"/>
                <a:cs typeface="Arial" panose="020B0604020202020204" pitchFamily="34" charset="0"/>
              </a:rPr>
              <a:t> </a:t>
            </a:r>
            <a:r>
              <a:rPr lang="en-US" sz="1051">
                <a:latin typeface="Arial" panose="020B0604020202020204" pitchFamily="34" charset="0"/>
                <a:cs typeface="Arial" panose="020B0604020202020204" pitchFamily="34" charset="0"/>
              </a:rPr>
              <a:t> </a:t>
            </a:r>
          </a:p>
          <a:p>
            <a:pPr marL="0" indent="0">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1">
                <a:latin typeface="Arial" panose="020B0604020202020204" pitchFamily="34" charset="0"/>
                <a:cs typeface="Arial" panose="020B0604020202020204" pitchFamily="34" charset="0"/>
              </a:rPr>
              <a:t>School Districts &amp; Charter Schools seeking appellate action against the state of Texas</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Senator Huffman</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144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pic>
        <p:nvPicPr>
          <p:cNvPr id="17" name="Graphic 16" descr="Scales of justice with solid fill">
            <a:extLst>
              <a:ext uri="{FF2B5EF4-FFF2-40B4-BE49-F238E27FC236}">
                <a16:creationId xmlns:a16="http://schemas.microsoft.com/office/drawing/2014/main" id="{16EFC394-842B-812F-B577-7C8A55666D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36515" y="62345"/>
            <a:ext cx="506624" cy="506624"/>
          </a:xfrm>
          <a:prstGeom prst="rect">
            <a:avLst/>
          </a:prstGeom>
        </p:spPr>
      </p:pic>
    </p:spTree>
    <p:extLst>
      <p:ext uri="{BB962C8B-B14F-4D97-AF65-F5344CB8AC3E}">
        <p14:creationId xmlns:p14="http://schemas.microsoft.com/office/powerpoint/2010/main" val="30452285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SB 1098</a:t>
            </a:r>
            <a:r>
              <a:rPr lang="en-US" sz="2100">
                <a:solidFill>
                  <a:schemeClr val="tx2"/>
                </a:solidFill>
                <a:latin typeface="Arial" panose="020B0604020202020204" pitchFamily="34" charset="0"/>
                <a:cs typeface="Arial" panose="020B0604020202020204" pitchFamily="34" charset="0"/>
              </a:rPr>
              <a:t>: Parent Rights Regarding Child-Care Facilities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5037020" cy="3115221"/>
          </a:xfrm>
        </p:spPr>
        <p:txBody>
          <a:bodyPr>
            <a:noAutofit/>
          </a:bodyPr>
          <a:lstStyle/>
          <a:p>
            <a:pPr marL="228600" indent="-228600">
              <a:spcBef>
                <a:spcPts val="0"/>
              </a:spcBef>
              <a:spcAft>
                <a:spcPts val="200"/>
              </a:spcAft>
            </a:pPr>
            <a:r>
              <a:rPr lang="en-US" sz="1050">
                <a:latin typeface="Arial" panose="020B0604020202020204" pitchFamily="34" charset="0"/>
                <a:cs typeface="Arial" panose="020B0604020202020204" pitchFamily="34" charset="0"/>
              </a:rPr>
              <a:t>A parent or guardian of a child at a child-care facility has the right to: </a:t>
            </a:r>
          </a:p>
          <a:p>
            <a:pPr marL="571500" lvl="2" indent="-228600">
              <a:spcBef>
                <a:spcPts val="0"/>
              </a:spcBef>
              <a:spcAft>
                <a:spcPts val="200"/>
              </a:spcAft>
            </a:pPr>
            <a:r>
              <a:rPr lang="en-US" sz="1050">
                <a:latin typeface="Arial" panose="020B0604020202020204" pitchFamily="34" charset="0"/>
                <a:cs typeface="Arial" panose="020B0604020202020204" pitchFamily="34" charset="0"/>
              </a:rPr>
              <a:t>Enter and examine the child-care facility during the facility’s hours of operation without advance notice; </a:t>
            </a:r>
          </a:p>
          <a:p>
            <a:pPr marL="571500" lvl="2" indent="-228600">
              <a:spcBef>
                <a:spcPts val="0"/>
              </a:spcBef>
              <a:spcAft>
                <a:spcPts val="200"/>
              </a:spcAft>
            </a:pPr>
            <a:r>
              <a:rPr lang="en-US" sz="1050">
                <a:latin typeface="Arial" panose="020B0604020202020204" pitchFamily="34" charset="0"/>
                <a:cs typeface="Arial" panose="020B0604020202020204" pitchFamily="34" charset="0"/>
              </a:rPr>
              <a:t>File a complaint against the child-care facility; </a:t>
            </a:r>
          </a:p>
          <a:p>
            <a:pPr marL="571500" lvl="2" indent="-228600">
              <a:spcBef>
                <a:spcPts val="0"/>
              </a:spcBef>
              <a:spcAft>
                <a:spcPts val="200"/>
              </a:spcAft>
            </a:pPr>
            <a:r>
              <a:rPr lang="en-US" sz="1050">
                <a:latin typeface="Arial" panose="020B0604020202020204" pitchFamily="34" charset="0"/>
                <a:cs typeface="Arial" panose="020B0604020202020204" pitchFamily="34" charset="0"/>
              </a:rPr>
              <a:t>Review the child-care facility’s publicly accessible records; </a:t>
            </a:r>
          </a:p>
          <a:p>
            <a:pPr marL="571500" lvl="2" indent="-228600">
              <a:spcBef>
                <a:spcPts val="0"/>
              </a:spcBef>
              <a:spcAft>
                <a:spcPts val="200"/>
              </a:spcAft>
            </a:pPr>
            <a:r>
              <a:rPr lang="en-US" sz="1050">
                <a:latin typeface="Arial" panose="020B0604020202020204" pitchFamily="34" charset="0"/>
                <a:cs typeface="Arial" panose="020B0604020202020204" pitchFamily="34" charset="0"/>
              </a:rPr>
              <a:t>Review the child-care facility’s written records concerning the parent’s/guardian’s child; </a:t>
            </a:r>
          </a:p>
          <a:p>
            <a:pPr marL="571500" lvl="2" indent="-228600">
              <a:spcBef>
                <a:spcPts val="0"/>
              </a:spcBef>
              <a:spcAft>
                <a:spcPts val="200"/>
              </a:spcAft>
            </a:pPr>
            <a:r>
              <a:rPr lang="en-US" sz="1050">
                <a:latin typeface="Arial" panose="020B0604020202020204" pitchFamily="34" charset="0"/>
                <a:cs typeface="Arial" panose="020B0604020202020204" pitchFamily="34" charset="0"/>
              </a:rPr>
              <a:t>Receive from the child-care facility the commission’s inspection reports and information about how to access the child-care facility’s compliance history online; </a:t>
            </a:r>
          </a:p>
          <a:p>
            <a:pPr marL="571500" lvl="2" indent="-228600">
              <a:spcBef>
                <a:spcPts val="0"/>
              </a:spcBef>
              <a:spcAft>
                <a:spcPts val="200"/>
              </a:spcAft>
            </a:pPr>
            <a:r>
              <a:rPr lang="en-US" sz="1050">
                <a:latin typeface="Arial" panose="020B0604020202020204" pitchFamily="34" charset="0"/>
                <a:cs typeface="Arial" panose="020B0604020202020204" pitchFamily="34" charset="0"/>
              </a:rPr>
              <a:t>Have the child-care facility comply with a court order preventing another parent/guardian from visiting or removing the parent’s/guardian’s child; </a:t>
            </a:r>
          </a:p>
          <a:p>
            <a:pPr marL="571500" lvl="2" indent="-228600">
              <a:spcBef>
                <a:spcPts val="0"/>
              </a:spcBef>
              <a:spcAft>
                <a:spcPts val="200"/>
              </a:spcAft>
            </a:pPr>
            <a:r>
              <a:rPr lang="en-US" sz="1050">
                <a:latin typeface="Arial" panose="020B0604020202020204" pitchFamily="34" charset="0"/>
                <a:cs typeface="Arial" panose="020B0604020202020204" pitchFamily="34" charset="0"/>
              </a:rPr>
              <a:t>Be provided the contact information for the division responsible for regulating the child-care facility.</a:t>
            </a:r>
            <a:endParaRPr lang="en-US" sz="1050" strike="sngStrike">
              <a:latin typeface="Arial" panose="020B0604020202020204" pitchFamily="34" charset="0"/>
              <a:cs typeface="Arial" panose="020B0604020202020204" pitchFamily="34" charset="0"/>
            </a:endParaRPr>
          </a:p>
          <a:p>
            <a:pPr marL="571500" lvl="2" indent="-228600">
              <a:spcBef>
                <a:spcPts val="0"/>
              </a:spcBef>
              <a:spcAft>
                <a:spcPts val="200"/>
              </a:spcAft>
            </a:pPr>
            <a:r>
              <a:rPr lang="en-US" sz="1050">
                <a:latin typeface="Arial" panose="020B0604020202020204" pitchFamily="34" charset="0"/>
                <a:cs typeface="Arial" panose="020B0604020202020204" pitchFamily="34" charset="0"/>
              </a:rPr>
              <a:t>Inspect any video recordings of an alleged incident of abuse or neglect involving the parent’s or guardian’s child, with certain exceptions;</a:t>
            </a:r>
          </a:p>
          <a:p>
            <a:pPr marL="571500" lvl="2" indent="-228600">
              <a:spcBef>
                <a:spcPts val="0"/>
              </a:spcBef>
              <a:spcAft>
                <a:spcPts val="200"/>
              </a:spcAft>
            </a:pPr>
            <a:r>
              <a:rPr lang="en-US" sz="1050">
                <a:latin typeface="Arial" panose="020B0604020202020204" pitchFamily="34" charset="0"/>
                <a:cs typeface="Arial" panose="020B0604020202020204" pitchFamily="34" charset="0"/>
              </a:rPr>
              <a:t>Obtain a copy of the child-care facility's policies and procedures; </a:t>
            </a:r>
          </a:p>
          <a:p>
            <a:pPr marL="571500" lvl="2" indent="-228600">
              <a:spcBef>
                <a:spcPts val="0"/>
              </a:spcBef>
              <a:spcAft>
                <a:spcPts val="200"/>
              </a:spcAft>
            </a:pPr>
            <a:r>
              <a:rPr lang="en-US" sz="1050">
                <a:latin typeface="Arial" panose="020B0604020202020204" pitchFamily="34" charset="0"/>
                <a:cs typeface="Arial" panose="020B0604020202020204" pitchFamily="34" charset="0"/>
              </a:rPr>
              <a:t>Review the facility’s staff training records and in-house training curriculum</a:t>
            </a: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69</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627876"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Human Resources Code, by adding § 42.04271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Update board policies and procedures related to open records and parental rights. </a:t>
            </a:r>
          </a:p>
          <a:p>
            <a:pPr>
              <a:spcBef>
                <a:spcPts val="0"/>
              </a:spcBef>
              <a:spcAft>
                <a:spcPts val="400"/>
              </a:spcAft>
              <a:buSzPct val="100000"/>
            </a:pPr>
            <a:r>
              <a:rPr lang="en-US" sz="1051">
                <a:latin typeface="Arial" panose="020B0604020202020204" pitchFamily="34" charset="0"/>
                <a:cs typeface="Arial" panose="020B0604020202020204" pitchFamily="34" charset="0"/>
              </a:rPr>
              <a:t>Inform school and school contracted child-care staff.</a:t>
            </a:r>
          </a:p>
          <a:p>
            <a:pPr>
              <a:spcBef>
                <a:spcPts val="0"/>
              </a:spcBef>
              <a:spcAft>
                <a:spcPts val="400"/>
              </a:spcAft>
              <a:buSzPct val="100000"/>
            </a:pPr>
            <a:r>
              <a:rPr lang="en-US" sz="1051">
                <a:latin typeface="Arial" panose="020B0604020202020204" pitchFamily="34" charset="0"/>
                <a:cs typeface="Arial" panose="020B0604020202020204" pitchFamily="34" charset="0"/>
              </a:rPr>
              <a:t>Inform parents of children attending school and school contracted child-care. </a:t>
            </a:r>
          </a:p>
          <a:p>
            <a:pPr marL="0" indent="0">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200"/>
              </a:spcAft>
              <a:buNone/>
            </a:pPr>
            <a:r>
              <a:rPr lang="en-US" sz="1051">
                <a:latin typeface="Arial" panose="020B0604020202020204" pitchFamily="34" charset="0"/>
                <a:cs typeface="Arial" panose="020B0604020202020204" pitchFamily="34" charset="0"/>
              </a:rPr>
              <a:t>School Districts &amp; Charter Schools:</a:t>
            </a:r>
            <a:endParaRPr lang="en-US" sz="1051" dirty="0">
              <a:latin typeface="Arial" panose="020B0604020202020204" pitchFamily="34" charset="0"/>
              <a:cs typeface="Arial" panose="020B0604020202020204" pitchFamily="34" charset="0"/>
            </a:endParaRPr>
          </a:p>
          <a:p>
            <a:pPr>
              <a:spcBef>
                <a:spcPts val="0"/>
              </a:spcBef>
              <a:spcAft>
                <a:spcPts val="200"/>
              </a:spcAft>
            </a:pPr>
            <a:r>
              <a:rPr lang="en-US" sz="1051">
                <a:latin typeface="Arial" panose="020B0604020202020204" pitchFamily="34" charset="0"/>
                <a:cs typeface="Arial" panose="020B0604020202020204" pitchFamily="34" charset="0"/>
              </a:rPr>
              <a:t>Child-care teachers and administrators, parents of children attending child-care, including those whose children may be in school-contracted child-care</a:t>
            </a:r>
            <a:endParaRPr lang="en-US" sz="1051" dirty="0">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Senator Paxton</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144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pic>
        <p:nvPicPr>
          <p:cNvPr id="17" name="Graphic 16" descr="Scales of justice with solid fill">
            <a:extLst>
              <a:ext uri="{FF2B5EF4-FFF2-40B4-BE49-F238E27FC236}">
                <a16:creationId xmlns:a16="http://schemas.microsoft.com/office/drawing/2014/main" id="{16EFC394-842B-812F-B577-7C8A55666D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36515" y="62345"/>
            <a:ext cx="506624" cy="506624"/>
          </a:xfrm>
          <a:prstGeom prst="rect">
            <a:avLst/>
          </a:prstGeom>
        </p:spPr>
      </p:pic>
    </p:spTree>
    <p:extLst>
      <p:ext uri="{BB962C8B-B14F-4D97-AF65-F5344CB8AC3E}">
        <p14:creationId xmlns:p14="http://schemas.microsoft.com/office/powerpoint/2010/main" val="3535532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505DAB7-4610-552E-8E7B-B277D46548B7}"/>
              </a:ext>
            </a:extLst>
          </p:cNvPr>
          <p:cNvSpPr>
            <a:spLocks noGrp="1"/>
          </p:cNvSpPr>
          <p:nvPr>
            <p:ph type="sldNum" sz="quarter" idx="12"/>
          </p:nvPr>
        </p:nvSpPr>
        <p:spPr/>
        <p:txBody>
          <a:bodyPr/>
          <a:lstStyle/>
          <a:p>
            <a:fld id="{5CBB254D-182E-404A-804D-D98E6FDB1AF7}" type="slidenum">
              <a:rPr lang="en-US" smtClean="0"/>
              <a:t>7</a:t>
            </a:fld>
            <a:endParaRPr lang="en-US"/>
          </a:p>
        </p:txBody>
      </p:sp>
      <p:pic>
        <p:nvPicPr>
          <p:cNvPr id="15" name="Graphic 14" descr="Medical with solid fill">
            <a:extLst>
              <a:ext uri="{FF2B5EF4-FFF2-40B4-BE49-F238E27FC236}">
                <a16:creationId xmlns:a16="http://schemas.microsoft.com/office/drawing/2014/main" id="{9B9B8971-BDA0-ED73-D33C-91BD06E571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289" y="175752"/>
            <a:ext cx="411817" cy="411817"/>
          </a:xfrm>
          <a:prstGeom prst="rect">
            <a:avLst/>
          </a:prstGeom>
        </p:spPr>
      </p:pic>
      <p:pic>
        <p:nvPicPr>
          <p:cNvPr id="16" name="Graphic 15" descr="Medical with solid fill">
            <a:extLst>
              <a:ext uri="{FF2B5EF4-FFF2-40B4-BE49-F238E27FC236}">
                <a16:creationId xmlns:a16="http://schemas.microsoft.com/office/drawing/2014/main" id="{BC6538CA-B320-E5D9-3805-2D4C3D70C6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0788" y="175753"/>
            <a:ext cx="411817" cy="411817"/>
          </a:xfrm>
          <a:prstGeom prst="rect">
            <a:avLst/>
          </a:prstGeom>
        </p:spPr>
      </p:pic>
      <p:pic>
        <p:nvPicPr>
          <p:cNvPr id="17" name="Graphic 16" descr="Medical with solid fill">
            <a:extLst>
              <a:ext uri="{FF2B5EF4-FFF2-40B4-BE49-F238E27FC236}">
                <a16:creationId xmlns:a16="http://schemas.microsoft.com/office/drawing/2014/main" id="{B21DC5AF-8D60-D7C0-822C-1AD5F120BE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288" y="4471829"/>
            <a:ext cx="411817" cy="411817"/>
          </a:xfrm>
          <a:prstGeom prst="rect">
            <a:avLst/>
          </a:prstGeom>
        </p:spPr>
      </p:pic>
      <p:pic>
        <p:nvPicPr>
          <p:cNvPr id="18" name="Graphic 17" descr="Medical with solid fill">
            <a:extLst>
              <a:ext uri="{FF2B5EF4-FFF2-40B4-BE49-F238E27FC236}">
                <a16:creationId xmlns:a16="http://schemas.microsoft.com/office/drawing/2014/main" id="{3EAC66A5-A2DE-F6DE-6A8A-C7E6BAC86D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7204" y="4428387"/>
            <a:ext cx="411817" cy="411817"/>
          </a:xfrm>
          <a:prstGeom prst="rect">
            <a:avLst/>
          </a:prstGeom>
        </p:spPr>
      </p:pic>
      <p:graphicFrame>
        <p:nvGraphicFramePr>
          <p:cNvPr id="14" name="Table 18">
            <a:extLst>
              <a:ext uri="{FF2B5EF4-FFF2-40B4-BE49-F238E27FC236}">
                <a16:creationId xmlns:a16="http://schemas.microsoft.com/office/drawing/2014/main" id="{B46AD142-5D16-84EA-8D79-3946340A6A14}"/>
              </a:ext>
            </a:extLst>
          </p:cNvPr>
          <p:cNvGraphicFramePr>
            <a:graphicFrameLocks noGrp="1"/>
          </p:cNvGraphicFramePr>
          <p:nvPr>
            <p:extLst>
              <p:ext uri="{D42A27DB-BD31-4B8C-83A1-F6EECF244321}">
                <p14:modId xmlns:p14="http://schemas.microsoft.com/office/powerpoint/2010/main" val="3533305230"/>
              </p:ext>
            </p:extLst>
          </p:nvPr>
        </p:nvGraphicFramePr>
        <p:xfrm>
          <a:off x="604378" y="863193"/>
          <a:ext cx="7932137" cy="2926080"/>
        </p:xfrm>
        <a:graphic>
          <a:graphicData uri="http://schemas.openxmlformats.org/drawingml/2006/table">
            <a:tbl>
              <a:tblPr firstRow="1" bandRow="1">
                <a:tableStyleId>{5C22544A-7EE6-4342-B048-85BDC9FD1C3A}</a:tableStyleId>
              </a:tblPr>
              <a:tblGrid>
                <a:gridCol w="694570">
                  <a:extLst>
                    <a:ext uri="{9D8B030D-6E8A-4147-A177-3AD203B41FA5}">
                      <a16:colId xmlns:a16="http://schemas.microsoft.com/office/drawing/2014/main" val="3162652342"/>
                    </a:ext>
                  </a:extLst>
                </a:gridCol>
                <a:gridCol w="848625">
                  <a:extLst>
                    <a:ext uri="{9D8B030D-6E8A-4147-A177-3AD203B41FA5}">
                      <a16:colId xmlns:a16="http://schemas.microsoft.com/office/drawing/2014/main" val="875902121"/>
                    </a:ext>
                  </a:extLst>
                </a:gridCol>
                <a:gridCol w="2149364">
                  <a:extLst>
                    <a:ext uri="{9D8B030D-6E8A-4147-A177-3AD203B41FA5}">
                      <a16:colId xmlns:a16="http://schemas.microsoft.com/office/drawing/2014/main" val="1592165069"/>
                    </a:ext>
                  </a:extLst>
                </a:gridCol>
                <a:gridCol w="319668">
                  <a:extLst>
                    <a:ext uri="{9D8B030D-6E8A-4147-A177-3AD203B41FA5}">
                      <a16:colId xmlns:a16="http://schemas.microsoft.com/office/drawing/2014/main" val="1942624791"/>
                    </a:ext>
                  </a:extLst>
                </a:gridCol>
                <a:gridCol w="728546">
                  <a:extLst>
                    <a:ext uri="{9D8B030D-6E8A-4147-A177-3AD203B41FA5}">
                      <a16:colId xmlns:a16="http://schemas.microsoft.com/office/drawing/2014/main" val="3658470772"/>
                    </a:ext>
                  </a:extLst>
                </a:gridCol>
                <a:gridCol w="847493">
                  <a:extLst>
                    <a:ext uri="{9D8B030D-6E8A-4147-A177-3AD203B41FA5}">
                      <a16:colId xmlns:a16="http://schemas.microsoft.com/office/drawing/2014/main" val="964689781"/>
                    </a:ext>
                  </a:extLst>
                </a:gridCol>
                <a:gridCol w="2343871">
                  <a:extLst>
                    <a:ext uri="{9D8B030D-6E8A-4147-A177-3AD203B41FA5}">
                      <a16:colId xmlns:a16="http://schemas.microsoft.com/office/drawing/2014/main" val="3497054922"/>
                    </a:ext>
                  </a:extLst>
                </a:gridCol>
              </a:tblGrid>
              <a:tr h="265258">
                <a:tc>
                  <a:txBody>
                    <a:bodyPr/>
                    <a:lstStyle/>
                    <a:p>
                      <a:r>
                        <a:rPr lang="en-US" sz="1200">
                          <a:latin typeface="Arial" panose="020B0604020202020204" pitchFamily="34" charset="0"/>
                          <a:cs typeface="Arial" panose="020B0604020202020204" pitchFamily="34" charset="0"/>
                        </a:rPr>
                        <a:t>Slide #</a:t>
                      </a:r>
                    </a:p>
                  </a:txBody>
                  <a:tcPr>
                    <a:lnL w="9525" cap="flat" cmpd="sng" algn="ctr">
                      <a:noFill/>
                      <a:prstDash val="dash"/>
                      <a:round/>
                      <a:headEnd type="none" w="med" len="med"/>
                      <a:tailEnd type="none" w="med" len="med"/>
                    </a:lnL>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1200" dirty="0">
                          <a:latin typeface="Arial" panose="020B0604020202020204" pitchFamily="34" charset="0"/>
                          <a:cs typeface="Arial" panose="020B0604020202020204" pitchFamily="34" charset="0"/>
                        </a:rPr>
                        <a:t>Bill #</a:t>
                      </a:r>
                    </a:p>
                  </a:txBody>
                  <a:tcPr>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1200">
                          <a:latin typeface="Arial" panose="020B0604020202020204" pitchFamily="34" charset="0"/>
                          <a:cs typeface="Arial" panose="020B0604020202020204" pitchFamily="34" charset="0"/>
                        </a:rPr>
                        <a:t>Bill Description</a:t>
                      </a:r>
                    </a:p>
                  </a:txBody>
                  <a:tcPr>
                    <a:lnR w="12700" cmpd="sng">
                      <a:noFill/>
                    </a:lnR>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endParaRPr lang="en-US" sz="1200">
                        <a:latin typeface="Arial" panose="020B0604020202020204" pitchFamily="34" charset="0"/>
                        <a:cs typeface="Arial" panose="020B0604020202020204" pitchFamily="34" charset="0"/>
                      </a:endParaRPr>
                    </a:p>
                  </a:txBody>
                  <a:tcPr>
                    <a:lnL w="12700" cmpd="sng">
                      <a:noFill/>
                    </a:lnL>
                    <a:lnR w="12700" cmpd="sng">
                      <a:noFill/>
                    </a:lnR>
                    <a:lnT w="9525" cap="flat" cmpd="sng" algn="ctr">
                      <a:no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a:latin typeface="Arial" panose="020B0604020202020204" pitchFamily="34" charset="0"/>
                          <a:cs typeface="Arial" panose="020B0604020202020204" pitchFamily="34" charset="0"/>
                        </a:rPr>
                        <a:t>Slide #</a:t>
                      </a:r>
                    </a:p>
                  </a:txBody>
                  <a:tcPr>
                    <a:lnL w="12700" cmpd="sng">
                      <a:noFill/>
                    </a:lnL>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1200">
                          <a:latin typeface="Arial" panose="020B0604020202020204" pitchFamily="34" charset="0"/>
                          <a:cs typeface="Arial" panose="020B0604020202020204" pitchFamily="34" charset="0"/>
                        </a:rPr>
                        <a:t>Bill #</a:t>
                      </a:r>
                    </a:p>
                  </a:txBody>
                  <a:tcPr>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1200">
                          <a:latin typeface="Arial" panose="020B0604020202020204" pitchFamily="34" charset="0"/>
                          <a:cs typeface="Arial" panose="020B0604020202020204" pitchFamily="34" charset="0"/>
                        </a:rPr>
                        <a:t>Bill Description</a:t>
                      </a:r>
                    </a:p>
                  </a:txBody>
                  <a:tcPr>
                    <a:lnR w="9525" cap="flat" cmpd="sng" algn="ctr">
                      <a:noFill/>
                      <a:prstDash val="dash"/>
                      <a:round/>
                      <a:headEnd type="none" w="med" len="med"/>
                      <a:tailEnd type="none" w="med" len="med"/>
                    </a:lnR>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948662173"/>
                  </a:ext>
                </a:extLst>
              </a:tr>
              <a:tr h="263496">
                <a:tc>
                  <a:txBody>
                    <a:bodyPr/>
                    <a:lstStyle/>
                    <a:p>
                      <a:r>
                        <a:rPr lang="en-US" sz="1200" b="0" dirty="0">
                          <a:latin typeface="Arial" panose="020B0604020202020204" pitchFamily="34" charset="0"/>
                          <a:cs typeface="Arial" panose="020B0604020202020204" pitchFamily="34" charset="0"/>
                        </a:rPr>
                        <a:t>84</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108</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a:latin typeface="Arial" panose="020B0604020202020204" pitchFamily="34" charset="0"/>
                          <a:cs typeface="Arial" panose="020B0604020202020204" pitchFamily="34" charset="0"/>
                        </a:rPr>
                        <a:t>Specialty License Plates</a:t>
                      </a:r>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no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latin typeface="Arial" panose="020B0604020202020204" pitchFamily="34" charset="0"/>
                          <a:cs typeface="Arial" panose="020B0604020202020204" pitchFamily="34" charset="0"/>
                        </a:rPr>
                        <a:t>91</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4520</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Convicted Retired Educator Benefits</a:t>
                      </a:r>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2954826182"/>
                  </a:ext>
                </a:extLst>
              </a:tr>
              <a:tr h="263496">
                <a:tc>
                  <a:txBody>
                    <a:bodyPr/>
                    <a:lstStyle/>
                    <a:p>
                      <a:r>
                        <a:rPr lang="en-US" sz="1200" b="0" dirty="0">
                          <a:latin typeface="Arial" panose="020B0604020202020204" pitchFamily="34" charset="0"/>
                          <a:cs typeface="Arial" panose="020B0604020202020204" pitchFamily="34" charset="0"/>
                        </a:rPr>
                        <a:t>85</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621</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Educator Certification</a:t>
                      </a:r>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92</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SB 10</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TRS Benefits</a:t>
                      </a:r>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895207716"/>
                  </a:ext>
                </a:extLst>
              </a:tr>
              <a:tr h="263496">
                <a:tc>
                  <a:txBody>
                    <a:bodyPr/>
                    <a:lstStyle/>
                    <a:p>
                      <a:r>
                        <a:rPr lang="en-US" sz="1200" b="0" dirty="0">
                          <a:latin typeface="Arial" panose="020B0604020202020204" pitchFamily="34" charset="0"/>
                          <a:cs typeface="Arial" panose="020B0604020202020204" pitchFamily="34" charset="0"/>
                        </a:rPr>
                        <a:t>86</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1789</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a:latin typeface="Arial" panose="020B0604020202020204" pitchFamily="34" charset="0"/>
                          <a:cs typeface="Arial" panose="020B0604020202020204" pitchFamily="34" charset="0"/>
                        </a:rPr>
                        <a:t>School Bus Drivers</a:t>
                      </a:r>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latin typeface="Arial" panose="020B0604020202020204" pitchFamily="34" charset="0"/>
                          <a:cs typeface="Arial" panose="020B0604020202020204" pitchFamily="34" charset="0"/>
                        </a:rPr>
                        <a:t>93</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SB 68</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a:latin typeface="Arial" panose="020B0604020202020204" pitchFamily="34" charset="0"/>
                          <a:cs typeface="Arial" panose="020B0604020202020204" pitchFamily="34" charset="0"/>
                        </a:rPr>
                        <a:t>Student Absences – Career Investigation</a:t>
                      </a:r>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2184516234"/>
                  </a:ext>
                </a:extLst>
              </a:tr>
              <a:tr h="263496">
                <a:tc>
                  <a:txBody>
                    <a:bodyPr/>
                    <a:lstStyle/>
                    <a:p>
                      <a:r>
                        <a:rPr lang="en-US" sz="1200" b="0" dirty="0">
                          <a:latin typeface="Arial" panose="020B0604020202020204" pitchFamily="34" charset="0"/>
                          <a:cs typeface="Arial" panose="020B0604020202020204" pitchFamily="34" charset="0"/>
                        </a:rPr>
                        <a:t>87</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1959</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a:latin typeface="Arial" panose="020B0604020202020204" pitchFamily="34" charset="0"/>
                          <a:cs typeface="Arial" panose="020B0604020202020204" pitchFamily="34" charset="0"/>
                        </a:rPr>
                        <a:t>Student Transfers</a:t>
                      </a:r>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latin typeface="Arial" panose="020B0604020202020204" pitchFamily="34" charset="0"/>
                          <a:cs typeface="Arial" panose="020B0604020202020204" pitchFamily="34" charset="0"/>
                        </a:rPr>
                        <a:t>94</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SB 544</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a:latin typeface="Arial" panose="020B0604020202020204" pitchFamily="34" charset="0"/>
                          <a:cs typeface="Arial" panose="020B0604020202020204" pitchFamily="34" charset="0"/>
                        </a:rPr>
                        <a:t>Temporary Teacher Certification</a:t>
                      </a:r>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1212986437"/>
                  </a:ext>
                </a:extLst>
              </a:tr>
              <a:tr h="263496">
                <a:tc>
                  <a:txBody>
                    <a:bodyPr/>
                    <a:lstStyle/>
                    <a:p>
                      <a:r>
                        <a:rPr lang="en-US" sz="1200" b="0" dirty="0">
                          <a:latin typeface="Arial" panose="020B0604020202020204" pitchFamily="34" charset="0"/>
                          <a:cs typeface="Arial" panose="020B0604020202020204" pitchFamily="34" charset="0"/>
                        </a:rPr>
                        <a:t>88</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2729</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Pre-K Teachers</a:t>
                      </a:r>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95</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SB 798</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Counselor Certification</a:t>
                      </a:r>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2733498116"/>
                  </a:ext>
                </a:extLst>
              </a:tr>
              <a:tr h="263496">
                <a:tc>
                  <a:txBody>
                    <a:bodyPr/>
                    <a:lstStyle/>
                    <a:p>
                      <a:r>
                        <a:rPr lang="en-US" sz="1200" b="0" dirty="0">
                          <a:latin typeface="Arial" panose="020B0604020202020204" pitchFamily="34" charset="0"/>
                          <a:cs typeface="Arial" panose="020B0604020202020204" pitchFamily="34" charset="0"/>
                        </a:rPr>
                        <a:t>89</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2892</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Student Transfers</a:t>
                      </a:r>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96</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SB 1242</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Childcare</a:t>
                      </a:r>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25873672"/>
                  </a:ext>
                </a:extLst>
              </a:tr>
              <a:tr h="263496">
                <a:tc>
                  <a:txBody>
                    <a:bodyPr/>
                    <a:lstStyle/>
                    <a:p>
                      <a:r>
                        <a:rPr lang="en-US" sz="1200" b="0" dirty="0">
                          <a:latin typeface="Arial" panose="020B0604020202020204" pitchFamily="34" charset="0"/>
                          <a:cs typeface="Arial" panose="020B0604020202020204" pitchFamily="34" charset="0"/>
                        </a:rPr>
                        <a:t>90</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r>
                        <a:rPr lang="en-US" sz="1200">
                          <a:latin typeface="Arial" panose="020B0604020202020204" pitchFamily="34" charset="0"/>
                          <a:cs typeface="Arial" panose="020B0604020202020204" pitchFamily="34" charset="0"/>
                        </a:rPr>
                        <a:t>HB 2929</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PD for Teachers &amp; Counselors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solidFill>
                        <a:schemeClr val="bg1">
                          <a:lumMod val="85000"/>
                        </a:schemeClr>
                      </a:solidFill>
                      <a:prstDash val="dash"/>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060016917"/>
                  </a:ext>
                </a:extLst>
              </a:tr>
            </a:tbl>
          </a:graphicData>
        </a:graphic>
      </p:graphicFrame>
      <p:sp>
        <p:nvSpPr>
          <p:cNvPr id="25" name="Title 1">
            <a:extLst>
              <a:ext uri="{FF2B5EF4-FFF2-40B4-BE49-F238E27FC236}">
                <a16:creationId xmlns:a16="http://schemas.microsoft.com/office/drawing/2014/main" id="{7066D0A9-D644-E931-2DB4-3C4005693358}"/>
              </a:ext>
            </a:extLst>
          </p:cNvPr>
          <p:cNvSpPr txBox="1">
            <a:spLocks/>
          </p:cNvSpPr>
          <p:nvPr/>
        </p:nvSpPr>
        <p:spPr>
          <a:xfrm>
            <a:off x="576030" y="276288"/>
            <a:ext cx="7897284" cy="58690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100">
                <a:solidFill>
                  <a:schemeClr val="tx2"/>
                </a:solidFill>
                <a:latin typeface="Arial" panose="020B0604020202020204" pitchFamily="34" charset="0"/>
                <a:cs typeface="Arial" panose="020B0604020202020204" pitchFamily="34" charset="0"/>
              </a:rPr>
              <a:t>Human Resources, TRS &amp; Student-Specific</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Right Triangle 3">
            <a:extLst>
              <a:ext uri="{FF2B5EF4-FFF2-40B4-BE49-F238E27FC236}">
                <a16:creationId xmlns:a16="http://schemas.microsoft.com/office/drawing/2014/main" id="{842C432B-9CF3-F11E-E862-0F715EF0FCED}"/>
              </a:ext>
            </a:extLst>
          </p:cNvPr>
          <p:cNvSpPr/>
          <p:nvPr/>
        </p:nvSpPr>
        <p:spPr>
          <a:xfrm rot="10800000">
            <a:off x="7926915" y="-12784"/>
            <a:ext cx="1219200" cy="1180673"/>
          </a:xfrm>
          <a:prstGeom prst="rtTriangle">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5" name="Graphic 4" descr="Walk with solid fill">
            <a:extLst>
              <a:ext uri="{FF2B5EF4-FFF2-40B4-BE49-F238E27FC236}">
                <a16:creationId xmlns:a16="http://schemas.microsoft.com/office/drawing/2014/main" id="{6EAE543D-0697-27A1-F12B-7BBA51D5EB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86595" y="114369"/>
            <a:ext cx="450995" cy="450995"/>
          </a:xfrm>
          <a:prstGeom prst="rect">
            <a:avLst/>
          </a:prstGeom>
        </p:spPr>
      </p:pic>
    </p:spTree>
    <p:extLst>
      <p:ext uri="{BB962C8B-B14F-4D97-AF65-F5344CB8AC3E}">
        <p14:creationId xmlns:p14="http://schemas.microsoft.com/office/powerpoint/2010/main" val="8099055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SB 1893</a:t>
            </a:r>
            <a:r>
              <a:rPr lang="en-US" sz="2100">
                <a:solidFill>
                  <a:schemeClr val="tx2"/>
                </a:solidFill>
                <a:latin typeface="Arial" panose="020B0604020202020204" pitchFamily="34" charset="0"/>
                <a:cs typeface="Arial" panose="020B0604020202020204" pitchFamily="34" charset="0"/>
              </a:rPr>
              <a:t>: Restrictions on Social Media</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5037020"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Requires a governmental entity, subject to Section 620.004, to </a:t>
            </a:r>
            <a:r>
              <a:rPr lang="en-US" sz="1051" b="1" dirty="0">
                <a:solidFill>
                  <a:schemeClr val="tx2"/>
                </a:solidFill>
                <a:latin typeface="Arial" panose="020B0604020202020204" pitchFamily="34" charset="0"/>
                <a:cs typeface="Arial" panose="020B0604020202020204" pitchFamily="34" charset="0"/>
              </a:rPr>
              <a:t>adopt a technology policy prohibiting the installation or use of a covered application </a:t>
            </a:r>
            <a:r>
              <a:rPr lang="en-US" sz="1051">
                <a:latin typeface="Arial" panose="020B0604020202020204" pitchFamily="34" charset="0"/>
                <a:cs typeface="Arial" panose="020B0604020202020204" pitchFamily="34" charset="0"/>
              </a:rPr>
              <a:t>on any device owned or leased by the governmental entity and </a:t>
            </a:r>
            <a:r>
              <a:rPr lang="en-US" sz="1051" b="1" dirty="0">
                <a:solidFill>
                  <a:schemeClr val="tx2"/>
                </a:solidFill>
                <a:latin typeface="Arial" panose="020B0604020202020204" pitchFamily="34" charset="0"/>
                <a:cs typeface="Arial" panose="020B0604020202020204" pitchFamily="34" charset="0"/>
              </a:rPr>
              <a:t>requiring the removal of covered applications from those devices</a:t>
            </a:r>
            <a:r>
              <a:rPr lang="en-US" sz="1051">
                <a:latin typeface="Arial" panose="020B0604020202020204" pitchFamily="34" charset="0"/>
                <a:cs typeface="Arial" panose="020B0604020202020204" pitchFamily="34" charset="0"/>
              </a:rPr>
              <a:t>.</a:t>
            </a:r>
          </a:p>
          <a:p>
            <a:pPr marL="228600" indent="-228600">
              <a:spcBef>
                <a:spcPts val="0"/>
              </a:spcBef>
              <a:spcAft>
                <a:spcPts val="400"/>
              </a:spcAft>
            </a:pPr>
            <a:r>
              <a:rPr lang="en-US" sz="1051">
                <a:latin typeface="Arial" panose="020B0604020202020204" pitchFamily="34" charset="0"/>
                <a:cs typeface="Arial" panose="020B0604020202020204" pitchFamily="34" charset="0"/>
              </a:rPr>
              <a:t>Requires the Department of Information Resources (DIR) and the Department of Public Safety of the State of Texas (DPS) to jointly develop a model policy for governmental entities to use in developing the policy.</a:t>
            </a:r>
          </a:p>
          <a:p>
            <a:pPr marL="228600" indent="-228600">
              <a:spcBef>
                <a:spcPts val="0"/>
              </a:spcBef>
              <a:spcAft>
                <a:spcPts val="400"/>
              </a:spcAft>
            </a:pPr>
            <a:r>
              <a:rPr lang="en-US" sz="1051">
                <a:latin typeface="Arial" panose="020B0604020202020204" pitchFamily="34" charset="0"/>
                <a:cs typeface="Arial" panose="020B0604020202020204" pitchFamily="34" charset="0"/>
              </a:rPr>
              <a:t>Covered applications include the social media service TikTok, or any successor application or service developed or provided by </a:t>
            </a:r>
            <a:r>
              <a:rPr lang="en-US" sz="1051" err="1">
                <a:latin typeface="Arial" panose="020B0604020202020204" pitchFamily="34" charset="0"/>
                <a:cs typeface="Arial" panose="020B0604020202020204" pitchFamily="34" charset="0"/>
              </a:rPr>
              <a:t>ByteDance</a:t>
            </a:r>
            <a:r>
              <a:rPr lang="en-US" sz="1051">
                <a:latin typeface="Arial" panose="020B0604020202020204" pitchFamily="34" charset="0"/>
                <a:cs typeface="Arial" panose="020B0604020202020204" pitchFamily="34" charset="0"/>
              </a:rPr>
              <a:t> Limited, or an entity owned by </a:t>
            </a:r>
            <a:r>
              <a:rPr lang="en-US" sz="1051" err="1">
                <a:latin typeface="Arial" panose="020B0604020202020204" pitchFamily="34" charset="0"/>
                <a:cs typeface="Arial" panose="020B0604020202020204" pitchFamily="34" charset="0"/>
              </a:rPr>
              <a:t>ByteDance</a:t>
            </a:r>
            <a:r>
              <a:rPr lang="en-US" sz="1051">
                <a:latin typeface="Arial" panose="020B0604020202020204" pitchFamily="34" charset="0"/>
                <a:cs typeface="Arial" panose="020B0604020202020204" pitchFamily="34" charset="0"/>
              </a:rPr>
              <a:t> Limited; or a social media application or service specified by proclamation of the Governor under Section 620.005</a:t>
            </a:r>
            <a:endParaRPr lang="en-US" sz="1050">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70</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627876"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Government Code by adding § 620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Update board policies and procedures related to technology applications and monitoring. </a:t>
            </a:r>
          </a:p>
          <a:p>
            <a:pPr>
              <a:spcBef>
                <a:spcPts val="0"/>
              </a:spcBef>
              <a:spcAft>
                <a:spcPts val="400"/>
              </a:spcAft>
              <a:buSzPct val="100000"/>
            </a:pPr>
            <a:r>
              <a:rPr lang="en-US" sz="1051">
                <a:latin typeface="Arial" panose="020B0604020202020204" pitchFamily="34" charset="0"/>
                <a:cs typeface="Arial" panose="020B0604020202020204" pitchFamily="34" charset="0"/>
              </a:rPr>
              <a:t>Inform school technology staff, </a:t>
            </a:r>
            <a:r>
              <a:rPr lang="en-US" sz="1051" dirty="0">
                <a:latin typeface="Arial" panose="020B0604020202020204" pitchFamily="34" charset="0"/>
                <a:cs typeface="Arial" panose="020B0604020202020204" pitchFamily="34" charset="0"/>
              </a:rPr>
              <a:t>all staff, </a:t>
            </a:r>
            <a:r>
              <a:rPr lang="en-US" sz="1051">
                <a:latin typeface="Arial" panose="020B0604020202020204" pitchFamily="34" charset="0"/>
                <a:cs typeface="Arial" panose="020B0604020202020204" pitchFamily="34" charset="0"/>
              </a:rPr>
              <a:t>students and parents</a:t>
            </a:r>
            <a:endParaRPr lang="en-US" sz="1051" strike="sngStrike" dirty="0">
              <a:latin typeface="Arial" panose="020B0604020202020204" pitchFamily="34" charset="0"/>
              <a:cs typeface="Arial" panose="020B0604020202020204" pitchFamily="34" charset="0"/>
            </a:endParaRPr>
          </a:p>
          <a:p>
            <a:pPr marL="0" indent="0">
              <a:spcBef>
                <a:spcPts val="0"/>
              </a:spcBef>
              <a:spcAft>
                <a:spcPts val="400"/>
              </a:spcAft>
              <a:buSzPct val="100000"/>
              <a:buNone/>
            </a:pPr>
            <a:r>
              <a:rPr lang="en-US" sz="1051">
                <a:latin typeface="Arial" panose="020B0604020202020204" pitchFamily="34" charset="0"/>
                <a:cs typeface="Arial" panose="020B0604020202020204" pitchFamily="34" charset="0"/>
              </a:rPr>
              <a:t>.</a:t>
            </a:r>
            <a:endParaRPr lang="en-US" sz="1051" dirty="0">
              <a:latin typeface="Arial" panose="020B0604020202020204" pitchFamily="34" charset="0"/>
              <a:cs typeface="Arial" panose="020B0604020202020204" pitchFamily="34" charset="0"/>
            </a:endParaRPr>
          </a:p>
          <a:p>
            <a:pPr marL="0" indent="0">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200"/>
              </a:spcAft>
              <a:buNone/>
            </a:pPr>
            <a:r>
              <a:rPr lang="en-US" sz="1051">
                <a:latin typeface="Arial" panose="020B0604020202020204" pitchFamily="34" charset="0"/>
                <a:cs typeface="Arial" panose="020B0604020202020204" pitchFamily="34" charset="0"/>
              </a:rPr>
              <a:t>School Districts &amp; Charter Schools:</a:t>
            </a:r>
            <a:endParaRPr lang="en-US" sz="1051" dirty="0">
              <a:latin typeface="Arial" panose="020B0604020202020204" pitchFamily="34" charset="0"/>
              <a:cs typeface="Arial" panose="020B0604020202020204" pitchFamily="34" charset="0"/>
            </a:endParaRPr>
          </a:p>
          <a:p>
            <a:pPr>
              <a:spcBef>
                <a:spcPts val="0"/>
              </a:spcBef>
              <a:spcAft>
                <a:spcPts val="200"/>
              </a:spcAft>
            </a:pPr>
            <a:r>
              <a:rPr lang="en-US" sz="1051">
                <a:latin typeface="Arial" panose="020B0604020202020204" pitchFamily="34" charset="0"/>
                <a:cs typeface="Arial" panose="020B0604020202020204" pitchFamily="34" charset="0"/>
              </a:rPr>
              <a:t>Any employee or student with access to a state-owned computer or other technology </a:t>
            </a:r>
            <a:r>
              <a:rPr lang="en-US" sz="1051" dirty="0">
                <a:latin typeface="Arial" panose="020B0604020202020204" pitchFamily="34" charset="0"/>
                <a:cs typeface="Arial" panose="020B0604020202020204" pitchFamily="34" charset="0"/>
              </a:rPr>
              <a:t>device</a:t>
            </a:r>
            <a:r>
              <a:rPr lang="en-US" sz="1051">
                <a:latin typeface="Arial" panose="020B0604020202020204" pitchFamily="34" charset="0"/>
                <a:cs typeface="Arial" panose="020B0604020202020204" pitchFamily="34" charset="0"/>
              </a:rPr>
              <a:t> capable of hosting social media applications</a:t>
            </a:r>
            <a:endParaRPr lang="en-US" sz="1051" dirty="0">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Senator Birdwell</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144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pic>
        <p:nvPicPr>
          <p:cNvPr id="17" name="Graphic 16" descr="Scales of justice with solid fill">
            <a:extLst>
              <a:ext uri="{FF2B5EF4-FFF2-40B4-BE49-F238E27FC236}">
                <a16:creationId xmlns:a16="http://schemas.microsoft.com/office/drawing/2014/main" id="{16EFC394-842B-812F-B577-7C8A55666D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36515" y="62345"/>
            <a:ext cx="506624" cy="506624"/>
          </a:xfrm>
          <a:prstGeom prst="rect">
            <a:avLst/>
          </a:prstGeom>
        </p:spPr>
      </p:pic>
      <p:sp>
        <p:nvSpPr>
          <p:cNvPr id="12" name="Rectangle 11">
            <a:extLst>
              <a:ext uri="{FF2B5EF4-FFF2-40B4-BE49-F238E27FC236}">
                <a16:creationId xmlns:a16="http://schemas.microsoft.com/office/drawing/2014/main" id="{4961775F-52FA-F756-8041-25677A022DB3}"/>
              </a:ext>
            </a:extLst>
          </p:cNvPr>
          <p:cNvSpPr/>
          <p:nvPr/>
        </p:nvSpPr>
        <p:spPr>
          <a:xfrm>
            <a:off x="0" y="4933155"/>
            <a:ext cx="9144000" cy="1925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latin typeface="Arial" panose="020B0604020202020204" pitchFamily="34" charset="0"/>
                <a:cs typeface="Arial" panose="020B0604020202020204" pitchFamily="34" charset="0"/>
              </a:rPr>
              <a:t>Takes effect immediately but updated policies will most likely not be ready by the beginning of the 2023-24 school year. </a:t>
            </a:r>
          </a:p>
        </p:txBody>
      </p:sp>
    </p:spTree>
    <p:extLst>
      <p:ext uri="{BB962C8B-B14F-4D97-AF65-F5344CB8AC3E}">
        <p14:creationId xmlns:p14="http://schemas.microsoft.com/office/powerpoint/2010/main" val="12779773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rPr>
              <a:t>Election Bills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5037020" cy="3115221"/>
          </a:xfrm>
        </p:spPr>
        <p:txBody>
          <a:bodyPr>
            <a:noAutofit/>
          </a:bodyPr>
          <a:lstStyle/>
          <a:p>
            <a:pPr marL="228600" indent="-228600">
              <a:spcBef>
                <a:spcPts val="0"/>
              </a:spcBef>
              <a:spcAft>
                <a:spcPts val="400"/>
              </a:spcAft>
            </a:pPr>
            <a:r>
              <a:rPr lang="en-US" sz="1051" b="1">
                <a:latin typeface="Arial" panose="020B0604020202020204" pitchFamily="34" charset="0"/>
                <a:cs typeface="Arial" panose="020B0604020202020204" pitchFamily="34" charset="0"/>
                <a:hlinkClick r:id="rId3"/>
              </a:rPr>
              <a:t>HB 1217 </a:t>
            </a:r>
            <a:r>
              <a:rPr lang="en-US" sz="1051">
                <a:latin typeface="Arial" panose="020B0604020202020204" pitchFamily="34" charset="0"/>
                <a:cs typeface="Arial" panose="020B0604020202020204" pitchFamily="34" charset="0"/>
              </a:rPr>
              <a:t>– relating to the administration of and procedures relating to early voting by personal appearance. </a:t>
            </a:r>
          </a:p>
          <a:p>
            <a:pPr marL="228600" indent="-228600">
              <a:spcBef>
                <a:spcPts val="0"/>
              </a:spcBef>
              <a:spcAft>
                <a:spcPts val="400"/>
              </a:spcAft>
            </a:pPr>
            <a:r>
              <a:rPr lang="en-US" sz="1051" b="1">
                <a:latin typeface="Arial" panose="020B0604020202020204" pitchFamily="34" charset="0"/>
                <a:cs typeface="Arial" panose="020B0604020202020204" pitchFamily="34" charset="0"/>
                <a:hlinkClick r:id="rId4"/>
              </a:rPr>
              <a:t>HB 1631 </a:t>
            </a:r>
            <a:r>
              <a:rPr lang="en-US" sz="1051">
                <a:latin typeface="Arial" panose="020B0604020202020204" pitchFamily="34" charset="0"/>
                <a:cs typeface="Arial" panose="020B0604020202020204" pitchFamily="34" charset="0"/>
              </a:rPr>
              <a:t>- Relating to hours of service by an election watcher.</a:t>
            </a:r>
          </a:p>
          <a:p>
            <a:pPr marL="228600" indent="-228600">
              <a:spcBef>
                <a:spcPts val="0"/>
              </a:spcBef>
              <a:spcAft>
                <a:spcPts val="400"/>
              </a:spcAft>
            </a:pPr>
            <a:r>
              <a:rPr lang="en-US" sz="1051" b="1">
                <a:latin typeface="Arial" panose="020B0604020202020204" pitchFamily="34" charset="0"/>
                <a:cs typeface="Arial" panose="020B0604020202020204" pitchFamily="34" charset="0"/>
                <a:hlinkClick r:id="rId5"/>
              </a:rPr>
              <a:t>HB 1632 </a:t>
            </a:r>
            <a:r>
              <a:rPr lang="en-US" sz="1051">
                <a:latin typeface="Arial" panose="020B0604020202020204" pitchFamily="34" charset="0"/>
                <a:cs typeface="Arial" panose="020B0604020202020204" pitchFamily="34" charset="0"/>
              </a:rPr>
              <a:t>- Relating to standardized training for election officers.</a:t>
            </a:r>
          </a:p>
          <a:p>
            <a:pPr marL="228600" indent="-228600">
              <a:spcBef>
                <a:spcPts val="0"/>
              </a:spcBef>
              <a:spcAft>
                <a:spcPts val="400"/>
              </a:spcAft>
            </a:pPr>
            <a:r>
              <a:rPr lang="en-US" sz="1051" b="1">
                <a:latin typeface="Arial" panose="020B0604020202020204" pitchFamily="34" charset="0"/>
                <a:cs typeface="Arial" panose="020B0604020202020204" pitchFamily="34" charset="0"/>
                <a:hlinkClick r:id="rId6"/>
              </a:rPr>
              <a:t>SB 825 </a:t>
            </a:r>
            <a:r>
              <a:rPr lang="en-US" sz="1051">
                <a:latin typeface="Arial" panose="020B0604020202020204" pitchFamily="34" charset="0"/>
                <a:cs typeface="Arial" panose="020B0604020202020204" pitchFamily="34" charset="0"/>
              </a:rPr>
              <a:t>- Relating to the deadline for submitting certain recount petitions.</a:t>
            </a:r>
          </a:p>
          <a:p>
            <a:pPr marL="228600" indent="-228600">
              <a:spcBef>
                <a:spcPts val="0"/>
              </a:spcBef>
              <a:spcAft>
                <a:spcPts val="400"/>
              </a:spcAft>
            </a:pPr>
            <a:r>
              <a:rPr lang="en-US" sz="1051" b="1">
                <a:latin typeface="Arial" panose="020B0604020202020204" pitchFamily="34" charset="0"/>
                <a:cs typeface="Arial" panose="020B0604020202020204" pitchFamily="34" charset="0"/>
                <a:hlinkClick r:id="rId7"/>
              </a:rPr>
              <a:t>SB 1089 </a:t>
            </a:r>
            <a:r>
              <a:rPr lang="en-US" sz="1051">
                <a:latin typeface="Arial" panose="020B0604020202020204" pitchFamily="34" charset="0"/>
                <a:cs typeface="Arial" panose="020B0604020202020204" pitchFamily="34" charset="0"/>
              </a:rPr>
              <a:t>- Relating to repealing the ability to declare certain unopposed candidates for office as elected.</a:t>
            </a:r>
          </a:p>
          <a:p>
            <a:pPr marL="228600" indent="-228600">
              <a:spcBef>
                <a:spcPts val="0"/>
              </a:spcBef>
              <a:spcAft>
                <a:spcPts val="400"/>
              </a:spcAft>
            </a:pPr>
            <a:r>
              <a:rPr lang="en-US" sz="1051" b="1">
                <a:latin typeface="Arial" panose="020B0604020202020204" pitchFamily="34" charset="0"/>
                <a:cs typeface="Arial" panose="020B0604020202020204" pitchFamily="34" charset="0"/>
                <a:hlinkClick r:id="rId8"/>
              </a:rPr>
              <a:t>SB 1599 </a:t>
            </a:r>
            <a:r>
              <a:rPr lang="en-US" sz="1051">
                <a:latin typeface="Arial" panose="020B0604020202020204" pitchFamily="34" charset="0"/>
                <a:cs typeface="Arial" panose="020B0604020202020204" pitchFamily="34" charset="0"/>
              </a:rPr>
              <a:t>- Relating to ballots voted by mail.</a:t>
            </a: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71</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Varies</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627876"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Elections Code, Various Sections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No immediate action required for school boards.</a:t>
            </a:r>
          </a:p>
          <a:p>
            <a:pPr>
              <a:spcBef>
                <a:spcPts val="0"/>
              </a:spcBef>
              <a:spcAft>
                <a:spcPts val="400"/>
              </a:spcAft>
              <a:buSzPct val="100000"/>
            </a:pPr>
            <a:r>
              <a:rPr lang="en-US" sz="1051">
                <a:latin typeface="Arial" panose="020B0604020202020204" pitchFamily="34" charset="0"/>
                <a:cs typeface="Arial" panose="020B0604020202020204" pitchFamily="34" charset="0"/>
              </a:rPr>
              <a:t>Any pertinent information will be covered in annual elections training for elections officers.</a:t>
            </a:r>
          </a:p>
          <a:p>
            <a:pPr marL="0" indent="0">
              <a:buSzPct val="100000"/>
              <a:buNone/>
            </a:pPr>
            <a:r>
              <a:rPr lang="en-US" sz="1051">
                <a:latin typeface="Arial" panose="020B0604020202020204" pitchFamily="34" charset="0"/>
                <a:cs typeface="Arial" panose="020B0604020202020204" pitchFamily="34" charset="0"/>
              </a:rPr>
              <a:t> </a:t>
            </a:r>
          </a:p>
          <a:p>
            <a:pPr marL="0" indent="0">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a:t>
            </a:r>
          </a:p>
          <a:p>
            <a:pPr>
              <a:spcBef>
                <a:spcPts val="0"/>
              </a:spcBef>
              <a:spcAft>
                <a:spcPts val="400"/>
              </a:spcAft>
            </a:pPr>
            <a:r>
              <a:rPr lang="en-US" sz="1051">
                <a:latin typeface="Arial" panose="020B0604020202020204" pitchFamily="34" charset="0"/>
                <a:cs typeface="Arial" panose="020B0604020202020204" pitchFamily="34" charset="0"/>
              </a:rPr>
              <a:t>School district elections (board of trustee, VITRE, and bond elections) stakeholders</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144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0687" y="1108653"/>
            <a:ext cx="328183" cy="328183"/>
          </a:xfrm>
          <a:prstGeom prst="rect">
            <a:avLst/>
          </a:prstGeom>
        </p:spPr>
      </p:pic>
      <p:pic>
        <p:nvPicPr>
          <p:cNvPr id="17" name="Graphic 16" descr="Scales of justice with solid fill">
            <a:extLst>
              <a:ext uri="{FF2B5EF4-FFF2-40B4-BE49-F238E27FC236}">
                <a16:creationId xmlns:a16="http://schemas.microsoft.com/office/drawing/2014/main" id="{16EFC394-842B-812F-B577-7C8A55666D2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536515" y="62345"/>
            <a:ext cx="506624" cy="506624"/>
          </a:xfrm>
          <a:prstGeom prst="rect">
            <a:avLst/>
          </a:prstGeom>
        </p:spPr>
      </p:pic>
    </p:spTree>
    <p:extLst>
      <p:ext uri="{BB962C8B-B14F-4D97-AF65-F5344CB8AC3E}">
        <p14:creationId xmlns:p14="http://schemas.microsoft.com/office/powerpoint/2010/main" val="1737607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rPr>
              <a:t>Bills Written Specific to a School District or Group of Districts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5037020" cy="3115221"/>
          </a:xfrm>
        </p:spPr>
        <p:txBody>
          <a:bodyPr>
            <a:noAutofit/>
          </a:bodyPr>
          <a:lstStyle/>
          <a:p>
            <a:pPr marL="228600" indent="-228600">
              <a:spcBef>
                <a:spcPts val="0"/>
              </a:spcBef>
              <a:spcAft>
                <a:spcPts val="400"/>
              </a:spcAft>
            </a:pPr>
            <a:r>
              <a:rPr lang="en-US" sz="1051" b="1">
                <a:latin typeface="Arial" panose="020B0604020202020204" pitchFamily="34" charset="0"/>
                <a:cs typeface="Arial" panose="020B0604020202020204" pitchFamily="34" charset="0"/>
                <a:hlinkClick r:id="rId3"/>
              </a:rPr>
              <a:t>HB 1263 </a:t>
            </a:r>
            <a:r>
              <a:rPr lang="en-US" sz="1051">
                <a:latin typeface="Arial" panose="020B0604020202020204" pitchFamily="34" charset="0"/>
                <a:cs typeface="Arial" panose="020B0604020202020204" pitchFamily="34" charset="0"/>
              </a:rPr>
              <a:t>- relating to the ability of a local authority to designate school crossing zones and school crosswalks at high school campuses located in certain municipalities. </a:t>
            </a:r>
            <a:r>
              <a:rPr lang="en-US" sz="1051" b="1">
                <a:solidFill>
                  <a:schemeClr val="tx2"/>
                </a:solidFill>
                <a:latin typeface="Arial" panose="020B0604020202020204" pitchFamily="34" charset="0"/>
                <a:cs typeface="Arial" panose="020B0604020202020204" pitchFamily="34" charset="0"/>
              </a:rPr>
              <a:t>Applies to Houston ISD only. </a:t>
            </a:r>
          </a:p>
          <a:p>
            <a:pPr marL="228600" indent="-228600">
              <a:spcBef>
                <a:spcPts val="0"/>
              </a:spcBef>
              <a:spcAft>
                <a:spcPts val="400"/>
              </a:spcAft>
            </a:pPr>
            <a:r>
              <a:rPr lang="en-US" sz="1051" b="1">
                <a:latin typeface="Arial" panose="020B0604020202020204" pitchFamily="34" charset="0"/>
                <a:cs typeface="Arial" panose="020B0604020202020204" pitchFamily="34" charset="0"/>
                <a:hlinkClick r:id="rId4"/>
              </a:rPr>
              <a:t>HB 1825 </a:t>
            </a:r>
            <a:r>
              <a:rPr lang="en-US" sz="1051">
                <a:latin typeface="Arial" panose="020B0604020202020204" pitchFamily="34" charset="0"/>
                <a:cs typeface="Arial" panose="020B0604020202020204" pitchFamily="34" charset="0"/>
              </a:rPr>
              <a:t>- relating to the consumption, possession, and sale of alcoholic beverages at certain performing arts facilities owned by certain school districts. </a:t>
            </a:r>
            <a:r>
              <a:rPr lang="en-US" sz="1051" b="1">
                <a:solidFill>
                  <a:schemeClr val="tx2"/>
                </a:solidFill>
                <a:latin typeface="Arial" panose="020B0604020202020204" pitchFamily="34" charset="0"/>
                <a:cs typeface="Arial" panose="020B0604020202020204" pitchFamily="34" charset="0"/>
              </a:rPr>
              <a:t>Applies Arlington ISD only</a:t>
            </a:r>
            <a:r>
              <a:rPr lang="en-US" sz="1051">
                <a:latin typeface="Arial" panose="020B0604020202020204" pitchFamily="34" charset="0"/>
                <a:cs typeface="Arial" panose="020B0604020202020204" pitchFamily="34" charset="0"/>
              </a:rPr>
              <a:t>. </a:t>
            </a:r>
          </a:p>
          <a:p>
            <a:pPr marL="228600" indent="-228600">
              <a:spcBef>
                <a:spcPts val="0"/>
              </a:spcBef>
              <a:spcAft>
                <a:spcPts val="400"/>
              </a:spcAft>
            </a:pPr>
            <a:r>
              <a:rPr lang="en-US" sz="1051" b="1">
                <a:latin typeface="Arial" panose="020B0604020202020204" pitchFamily="34" charset="0"/>
                <a:cs typeface="Arial" panose="020B0604020202020204" pitchFamily="34" charset="0"/>
                <a:hlinkClick r:id="rId5"/>
              </a:rPr>
              <a:t>HB 2285 </a:t>
            </a:r>
            <a:r>
              <a:rPr lang="en-US" sz="1051">
                <a:latin typeface="Arial" panose="020B0604020202020204" pitchFamily="34" charset="0"/>
                <a:cs typeface="Arial" panose="020B0604020202020204" pitchFamily="34" charset="0"/>
              </a:rPr>
              <a:t>- relating to the authority of certain independent school districts to change the terms for members of the districts' board of trustees.</a:t>
            </a:r>
          </a:p>
          <a:p>
            <a:pPr marL="228600" indent="-228600">
              <a:spcBef>
                <a:spcPts val="0"/>
              </a:spcBef>
              <a:spcAft>
                <a:spcPts val="400"/>
              </a:spcAft>
            </a:pPr>
            <a:r>
              <a:rPr lang="en-US" sz="1051" b="1">
                <a:latin typeface="Arial" panose="020B0604020202020204" pitchFamily="34" charset="0"/>
                <a:cs typeface="Arial" panose="020B0604020202020204" pitchFamily="34" charset="0"/>
                <a:hlinkClick r:id="rId6"/>
              </a:rPr>
              <a:t>HB 4210 </a:t>
            </a:r>
            <a:r>
              <a:rPr lang="en-US" sz="1051">
                <a:latin typeface="Arial" panose="020B0604020202020204" pitchFamily="34" charset="0"/>
                <a:cs typeface="Arial" panose="020B0604020202020204" pitchFamily="34" charset="0"/>
              </a:rPr>
              <a:t>- relating to the appointment and terms of members of a board of trustees of a military reservation school district.</a:t>
            </a:r>
          </a:p>
          <a:p>
            <a:pPr marL="228600" indent="-228600">
              <a:spcBef>
                <a:spcPts val="0"/>
              </a:spcBef>
              <a:spcAft>
                <a:spcPts val="400"/>
              </a:spcAft>
            </a:pPr>
            <a:r>
              <a:rPr lang="en-US" sz="1051" b="1">
                <a:latin typeface="Arial" panose="020B0604020202020204" pitchFamily="34" charset="0"/>
                <a:cs typeface="Arial" panose="020B0604020202020204" pitchFamily="34" charset="0"/>
                <a:hlinkClick r:id="rId7"/>
              </a:rPr>
              <a:t>SB 2620 </a:t>
            </a:r>
            <a:r>
              <a:rPr lang="en-US" sz="1051">
                <a:latin typeface="Arial" panose="020B0604020202020204" pitchFamily="34" charset="0"/>
                <a:cs typeface="Arial" panose="020B0604020202020204" pitchFamily="34" charset="0"/>
              </a:rPr>
              <a:t>- </a:t>
            </a:r>
            <a:r>
              <a:rPr lang="en-US" sz="1051">
                <a:solidFill>
                  <a:srgbClr val="000000"/>
                </a:solidFill>
                <a:latin typeface="Arial" panose="020B0604020202020204" pitchFamily="34" charset="0"/>
                <a:cs typeface="Arial" panose="020B0604020202020204" pitchFamily="34" charset="0"/>
              </a:rPr>
              <a:t>relating to authorizing certain political subdivisions to change the date on which their general election for officers is held. </a:t>
            </a:r>
            <a:r>
              <a:rPr lang="en-US" sz="1051" b="1">
                <a:solidFill>
                  <a:schemeClr val="tx2"/>
                </a:solidFill>
                <a:latin typeface="Arial" panose="020B0604020202020204" pitchFamily="34" charset="0"/>
                <a:cs typeface="Arial" panose="020B0604020202020204" pitchFamily="34" charset="0"/>
              </a:rPr>
              <a:t>Applies to Montague County only. </a:t>
            </a: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72</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Varies</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627876"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Various Sections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No immediate action required except for specified districts.</a:t>
            </a:r>
          </a:p>
          <a:p>
            <a:pPr marL="0" indent="0">
              <a:buSzPct val="100000"/>
              <a:buNone/>
            </a:pPr>
            <a:r>
              <a:rPr lang="en-US" sz="1051">
                <a:latin typeface="Arial" panose="020B0604020202020204" pitchFamily="34" charset="0"/>
                <a:cs typeface="Arial" panose="020B0604020202020204" pitchFamily="34" charset="0"/>
              </a:rPr>
              <a:t> </a:t>
            </a:r>
          </a:p>
          <a:p>
            <a:pPr marL="0" indent="0">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a:t>
            </a:r>
          </a:p>
          <a:p>
            <a:pPr>
              <a:spcBef>
                <a:spcPts val="0"/>
              </a:spcBef>
              <a:spcAft>
                <a:spcPts val="400"/>
              </a:spcAft>
            </a:pPr>
            <a:r>
              <a:rPr lang="en-US" sz="1051">
                <a:latin typeface="Arial" panose="020B0604020202020204" pitchFamily="34" charset="0"/>
                <a:cs typeface="Arial" panose="020B0604020202020204" pitchFamily="34" charset="0"/>
              </a:rPr>
              <a:t>Houston ISD, Arlington and Montague Counties, districts located on military bases  </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144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0687" y="1108653"/>
            <a:ext cx="328183" cy="328183"/>
          </a:xfrm>
          <a:prstGeom prst="rect">
            <a:avLst/>
          </a:prstGeom>
        </p:spPr>
      </p:pic>
      <p:pic>
        <p:nvPicPr>
          <p:cNvPr id="17" name="Graphic 16" descr="Scales of justice with solid fill">
            <a:extLst>
              <a:ext uri="{FF2B5EF4-FFF2-40B4-BE49-F238E27FC236}">
                <a16:creationId xmlns:a16="http://schemas.microsoft.com/office/drawing/2014/main" id="{16EFC394-842B-812F-B577-7C8A55666D2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536515" y="62345"/>
            <a:ext cx="506624" cy="506624"/>
          </a:xfrm>
          <a:prstGeom prst="rect">
            <a:avLst/>
          </a:prstGeom>
        </p:spPr>
      </p:pic>
    </p:spTree>
    <p:extLst>
      <p:ext uri="{BB962C8B-B14F-4D97-AF65-F5344CB8AC3E}">
        <p14:creationId xmlns:p14="http://schemas.microsoft.com/office/powerpoint/2010/main" val="7164951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161D00-1A50-9F9A-9BC6-9D2B5F883704}"/>
              </a:ext>
            </a:extLst>
          </p:cNvPr>
          <p:cNvSpPr>
            <a:spLocks noGrp="1"/>
          </p:cNvSpPr>
          <p:nvPr>
            <p:ph type="title"/>
          </p:nvPr>
        </p:nvSpPr>
        <p:spPr>
          <a:xfrm>
            <a:off x="628650" y="2300782"/>
            <a:ext cx="7886700" cy="2139553"/>
          </a:xfrm>
        </p:spPr>
        <p:txBody>
          <a:bodyPr/>
          <a:lstStyle/>
          <a:p>
            <a:r>
              <a:rPr lang="en-US">
                <a:solidFill>
                  <a:schemeClr val="bg1"/>
                </a:solidFill>
                <a:latin typeface="Arial" panose="020B0604020202020204" pitchFamily="34" charset="0"/>
                <a:cs typeface="Arial" panose="020B0604020202020204" pitchFamily="34" charset="0"/>
              </a:rPr>
              <a:t>School Finance &amp; Property Tax</a:t>
            </a:r>
          </a:p>
        </p:txBody>
      </p:sp>
      <p:sp>
        <p:nvSpPr>
          <p:cNvPr id="4" name="Slide Number Placeholder 3">
            <a:extLst>
              <a:ext uri="{FF2B5EF4-FFF2-40B4-BE49-F238E27FC236}">
                <a16:creationId xmlns:a16="http://schemas.microsoft.com/office/drawing/2014/main" id="{A6EACE70-2525-9B65-B587-6AE25761B4CD}"/>
              </a:ext>
            </a:extLst>
          </p:cNvPr>
          <p:cNvSpPr>
            <a:spLocks noGrp="1"/>
          </p:cNvSpPr>
          <p:nvPr>
            <p:ph type="sldNum" sz="quarter" idx="12"/>
          </p:nvPr>
        </p:nvSpPr>
        <p:spPr/>
        <p:txBody>
          <a:bodyPr/>
          <a:lstStyle/>
          <a:p>
            <a:fld id="{5CBB254D-182E-404A-804D-D98E6FDB1AF7}" type="slidenum">
              <a:rPr lang="en-US" smtClean="0"/>
              <a:t>73</a:t>
            </a:fld>
            <a:endParaRPr lang="en-US"/>
          </a:p>
        </p:txBody>
      </p:sp>
    </p:spTree>
    <p:extLst>
      <p:ext uri="{BB962C8B-B14F-4D97-AF65-F5344CB8AC3E}">
        <p14:creationId xmlns:p14="http://schemas.microsoft.com/office/powerpoint/2010/main" val="17049640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2995292" y="-943967"/>
            <a:ext cx="3153420" cy="79150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HB 1</a:t>
            </a:r>
            <a:r>
              <a:rPr lang="en-US" sz="2100">
                <a:solidFill>
                  <a:schemeClr val="tx2"/>
                </a:solidFill>
                <a:latin typeface="Arial" panose="020B0604020202020204" pitchFamily="34" charset="0"/>
                <a:cs typeface="Arial" panose="020B0604020202020204" pitchFamily="34" charset="0"/>
              </a:rPr>
              <a:t>: General Appropriations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7886700" cy="3115221"/>
          </a:xfrm>
        </p:spPr>
        <p:txBody>
          <a:bodyPr>
            <a:noAutofit/>
          </a:bodyPr>
          <a:lstStyle/>
          <a:p>
            <a:pPr marL="0" indent="0">
              <a:spcBef>
                <a:spcPts val="0"/>
              </a:spcBef>
              <a:spcAft>
                <a:spcPts val="451"/>
              </a:spcAft>
              <a:buNone/>
            </a:pPr>
            <a:r>
              <a:rPr lang="en-US" sz="1050">
                <a:latin typeface="Arial" panose="020B0604020202020204" pitchFamily="34" charset="0"/>
                <a:cs typeface="Arial" panose="020B0604020202020204" pitchFamily="34" charset="0"/>
              </a:rPr>
              <a:t>Each legislative session, state agencies project the costs of fulfilling their functions and providing important services for the following 2-year budget period. This information, combined with the biennial estimate of revenues submitted to the Governor and the Legislature before the convening of each regular session, is a key component in the construction of the General Appropriations Act which serves as the statewide budget for the upcoming biennium.</a:t>
            </a:r>
          </a:p>
          <a:p>
            <a:pPr marL="0" indent="0">
              <a:spcBef>
                <a:spcPts val="0"/>
              </a:spcBef>
              <a:spcAft>
                <a:spcPts val="451"/>
              </a:spcAft>
              <a:buNone/>
            </a:pPr>
            <a:endParaRPr lang="en-US" sz="1050">
              <a:latin typeface="Arial" panose="020B0604020202020204" pitchFamily="34" charset="0"/>
              <a:cs typeface="Arial" panose="020B0604020202020204" pitchFamily="34" charset="0"/>
            </a:endParaRPr>
          </a:p>
          <a:p>
            <a:pPr marL="0" indent="0">
              <a:spcBef>
                <a:spcPts val="0"/>
              </a:spcBef>
              <a:spcAft>
                <a:spcPts val="200"/>
              </a:spcAft>
              <a:buNone/>
            </a:pPr>
            <a:r>
              <a:rPr lang="en-US" sz="1050">
                <a:latin typeface="Arial" panose="020B0604020202020204" pitchFamily="34" charset="0"/>
                <a:cs typeface="Arial" panose="020B0604020202020204" pitchFamily="34" charset="0"/>
              </a:rPr>
              <a:t>                                                                                                                                               </a:t>
            </a:r>
            <a:r>
              <a:rPr lang="en-US" sz="1050" b="1">
                <a:latin typeface="Arial" panose="020B0604020202020204" pitchFamily="34" charset="0"/>
                <a:cs typeface="Arial" panose="020B0604020202020204" pitchFamily="34" charset="0"/>
              </a:rPr>
              <a:t>2024                               2025</a:t>
            </a:r>
          </a:p>
          <a:p>
            <a:pPr>
              <a:spcBef>
                <a:spcPts val="0"/>
              </a:spcBef>
              <a:spcAft>
                <a:spcPts val="200"/>
              </a:spcAft>
            </a:pPr>
            <a:r>
              <a:rPr lang="en-US" sz="1050">
                <a:latin typeface="Arial" panose="020B0604020202020204" pitchFamily="34" charset="0"/>
                <a:cs typeface="Arial" panose="020B0604020202020204" pitchFamily="34" charset="0"/>
              </a:rPr>
              <a:t>ARTICLE I - General Government 				 $ 4,963,519,895              $ 2,754,461,650</a:t>
            </a:r>
          </a:p>
          <a:p>
            <a:pPr>
              <a:spcBef>
                <a:spcPts val="0"/>
              </a:spcBef>
              <a:spcAft>
                <a:spcPts val="200"/>
              </a:spcAft>
            </a:pPr>
            <a:r>
              <a:rPr lang="en-US" sz="1050">
                <a:latin typeface="Arial" panose="020B0604020202020204" pitchFamily="34" charset="0"/>
                <a:cs typeface="Arial" panose="020B0604020202020204" pitchFamily="34" charset="0"/>
              </a:rPr>
              <a:t>ARTICLE II - Health and Human Services 			                     21,318,601,365               21,327,910,966</a:t>
            </a:r>
          </a:p>
          <a:p>
            <a:pPr>
              <a:spcBef>
                <a:spcPts val="0"/>
              </a:spcBef>
              <a:spcAft>
                <a:spcPts val="200"/>
              </a:spcAft>
            </a:pPr>
            <a:r>
              <a:rPr lang="en-US" sz="1050">
                <a:latin typeface="Arial" panose="020B0604020202020204" pitchFamily="34" charset="0"/>
                <a:cs typeface="Arial" panose="020B0604020202020204" pitchFamily="34" charset="0"/>
              </a:rPr>
              <a:t>ARTICLE III - Agencies of Education                                                                      30,316,838,055               28,914,182,498</a:t>
            </a:r>
          </a:p>
          <a:p>
            <a:pPr>
              <a:spcBef>
                <a:spcPts val="0"/>
              </a:spcBef>
              <a:spcAft>
                <a:spcPts val="200"/>
              </a:spcAft>
            </a:pPr>
            <a:r>
              <a:rPr lang="en-US" sz="1050">
                <a:latin typeface="Arial" panose="020B0604020202020204" pitchFamily="34" charset="0"/>
                <a:cs typeface="Arial" panose="020B0604020202020204" pitchFamily="34" charset="0"/>
              </a:rPr>
              <a:t>ARTICLE IV - The Judiciary                                                                                         492,131,337                    356,222,467</a:t>
            </a:r>
          </a:p>
          <a:p>
            <a:pPr>
              <a:spcBef>
                <a:spcPts val="0"/>
              </a:spcBef>
              <a:spcAft>
                <a:spcPts val="200"/>
              </a:spcAft>
            </a:pPr>
            <a:r>
              <a:rPr lang="en-US" sz="1050">
                <a:latin typeface="Arial" panose="020B0604020202020204" pitchFamily="34" charset="0"/>
                <a:cs typeface="Arial" panose="020B0604020202020204" pitchFamily="34" charset="0"/>
              </a:rPr>
              <a:t>ARTICLE V - Public Safety and Criminal Justice                                                     9,619,070,230                 8,595,872,057</a:t>
            </a:r>
          </a:p>
          <a:p>
            <a:pPr>
              <a:spcBef>
                <a:spcPts val="0"/>
              </a:spcBef>
              <a:spcAft>
                <a:spcPts val="200"/>
              </a:spcAft>
            </a:pPr>
            <a:r>
              <a:rPr lang="en-US" sz="1050">
                <a:latin typeface="Arial" panose="020B0604020202020204" pitchFamily="34" charset="0"/>
                <a:cs typeface="Arial" panose="020B0604020202020204" pitchFamily="34" charset="0"/>
              </a:rPr>
              <a:t>ARTICLE VI - Natural Resources                                                                             2,684,122,651                    644,490,901</a:t>
            </a:r>
          </a:p>
          <a:p>
            <a:pPr>
              <a:spcBef>
                <a:spcPts val="0"/>
              </a:spcBef>
              <a:spcAft>
                <a:spcPts val="200"/>
              </a:spcAft>
            </a:pPr>
            <a:r>
              <a:rPr lang="en-US" sz="1050">
                <a:latin typeface="Arial" panose="020B0604020202020204" pitchFamily="34" charset="0"/>
                <a:cs typeface="Arial" panose="020B0604020202020204" pitchFamily="34" charset="0"/>
              </a:rPr>
              <a:t>ARTICLE VII - Business and Economic Development                                               757,027,876                     394,797,530</a:t>
            </a:r>
          </a:p>
          <a:p>
            <a:pPr>
              <a:spcBef>
                <a:spcPts val="0"/>
              </a:spcBef>
              <a:spcAft>
                <a:spcPts val="200"/>
              </a:spcAft>
            </a:pPr>
            <a:r>
              <a:rPr lang="en-US" sz="1050">
                <a:latin typeface="Arial" panose="020B0604020202020204" pitchFamily="34" charset="0"/>
                <a:cs typeface="Arial" panose="020B0604020202020204" pitchFamily="34" charset="0"/>
              </a:rPr>
              <a:t>ARTICLE VIII - Regulatory                                                                                          230,373,682                     197,395,756</a:t>
            </a:r>
          </a:p>
          <a:p>
            <a:pPr>
              <a:spcBef>
                <a:spcPts val="0"/>
              </a:spcBef>
              <a:spcAft>
                <a:spcPts val="200"/>
              </a:spcAft>
            </a:pPr>
            <a:r>
              <a:rPr lang="en-US" sz="1050">
                <a:latin typeface="Arial" panose="020B0604020202020204" pitchFamily="34" charset="0"/>
                <a:cs typeface="Arial" panose="020B0604020202020204" pitchFamily="34" charset="0"/>
              </a:rPr>
              <a:t>ARTICLE IX - General Provisions                                                                            6,937,291,605                  3,136,506,273</a:t>
            </a:r>
          </a:p>
          <a:p>
            <a:pPr>
              <a:spcBef>
                <a:spcPts val="0"/>
              </a:spcBef>
              <a:spcAft>
                <a:spcPts val="200"/>
              </a:spcAft>
            </a:pPr>
            <a:r>
              <a:rPr lang="en-US" sz="1050">
                <a:latin typeface="Arial" panose="020B0604020202020204" pitchFamily="34" charset="0"/>
                <a:cs typeface="Arial" panose="020B0604020202020204" pitchFamily="34" charset="0"/>
              </a:rPr>
              <a:t>ARTICLE X - The Legislature                                                                                      235,303,100                     254,294,070</a:t>
            </a:r>
          </a:p>
          <a:p>
            <a:pPr>
              <a:spcBef>
                <a:spcPts val="0"/>
              </a:spcBef>
              <a:spcAft>
                <a:spcPts val="200"/>
              </a:spcAft>
            </a:pPr>
            <a:r>
              <a:rPr lang="en-US" sz="1050">
                <a:latin typeface="Arial" panose="020B0604020202020204" pitchFamily="34" charset="0"/>
                <a:cs typeface="Arial" panose="020B0604020202020204" pitchFamily="34" charset="0"/>
              </a:rPr>
              <a:t>GRAND TOTAL, General Revenue                                                                    </a:t>
            </a:r>
            <a:r>
              <a:rPr lang="en-US" sz="1050" u="sng">
                <a:latin typeface="Arial" panose="020B0604020202020204" pitchFamily="34" charset="0"/>
                <a:cs typeface="Arial" panose="020B0604020202020204" pitchFamily="34" charset="0"/>
              </a:rPr>
              <a:t>$ 77,554,279,796             $ 66,576,134,168</a:t>
            </a: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74</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January 1, 2024 </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tx2"/>
                </a:solidFill>
                <a:latin typeface="Arial" panose="020B0604020202020204" pitchFamily="34" charset="0"/>
                <a:cs typeface="Arial" panose="020B0604020202020204" pitchFamily="34" charset="0"/>
              </a:rPr>
              <a:t>Representative Bonnen</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DD8E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5" name="Graphic 14" descr="Piggy Bank with solid fill">
            <a:extLst>
              <a:ext uri="{FF2B5EF4-FFF2-40B4-BE49-F238E27FC236}">
                <a16:creationId xmlns:a16="http://schemas.microsoft.com/office/drawing/2014/main" id="{C8FA5BC1-AD8E-F7D6-FC1F-B25404E3F4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454693" y="79085"/>
            <a:ext cx="628681" cy="549101"/>
          </a:xfrm>
          <a:prstGeom prst="rect">
            <a:avLst/>
          </a:prstGeom>
        </p:spPr>
      </p:pic>
    </p:spTree>
    <p:extLst>
      <p:ext uri="{BB962C8B-B14F-4D97-AF65-F5344CB8AC3E}">
        <p14:creationId xmlns:p14="http://schemas.microsoft.com/office/powerpoint/2010/main" val="39852014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2995292" y="-943967"/>
            <a:ext cx="3153420" cy="79150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HB 1</a:t>
            </a:r>
            <a:r>
              <a:rPr lang="en-US" sz="2100">
                <a:solidFill>
                  <a:schemeClr val="tx2"/>
                </a:solidFill>
                <a:latin typeface="Arial" panose="020B0604020202020204" pitchFamily="34" charset="0"/>
                <a:cs typeface="Arial" panose="020B0604020202020204" pitchFamily="34" charset="0"/>
              </a:rPr>
              <a:t>: General Appropriations for Article III – Pre-k-12</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7886700" cy="3115221"/>
          </a:xfrm>
        </p:spPr>
        <p:txBody>
          <a:bodyPr>
            <a:noAutofit/>
          </a:bodyPr>
          <a:lstStyle/>
          <a:p>
            <a:pPr marL="0" indent="0">
              <a:spcBef>
                <a:spcPts val="0"/>
              </a:spcBef>
              <a:spcAft>
                <a:spcPts val="200"/>
              </a:spcAft>
              <a:buNone/>
            </a:pPr>
            <a:r>
              <a:rPr lang="en-US" sz="1051">
                <a:latin typeface="Arial" panose="020B0604020202020204" pitchFamily="34" charset="0"/>
                <a:cs typeface="Arial" panose="020B0604020202020204" pitchFamily="34" charset="0"/>
              </a:rPr>
              <a:t>General Revenue Fund 					$ 596,451,578	    $ 306,627,105 </a:t>
            </a:r>
          </a:p>
          <a:p>
            <a:pPr marL="0" indent="0">
              <a:spcBef>
                <a:spcPts val="0"/>
              </a:spcBef>
              <a:spcAft>
                <a:spcPts val="200"/>
              </a:spcAft>
              <a:buNone/>
            </a:pPr>
            <a:r>
              <a:rPr lang="en-US" sz="1051">
                <a:latin typeface="Arial" panose="020B0604020202020204" pitchFamily="34" charset="0"/>
                <a:cs typeface="Arial" panose="020B0604020202020204" pitchFamily="34" charset="0"/>
              </a:rPr>
              <a:t>Available School Fund No. 002, estimated 				2,097,246,839 	    3,109,928,000 </a:t>
            </a:r>
          </a:p>
          <a:p>
            <a:pPr marL="0" indent="0">
              <a:spcBef>
                <a:spcPts val="0"/>
              </a:spcBef>
              <a:spcAft>
                <a:spcPts val="200"/>
              </a:spcAft>
              <a:buNone/>
            </a:pPr>
            <a:r>
              <a:rPr lang="en-US" sz="1051">
                <a:latin typeface="Arial" panose="020B0604020202020204" pitchFamily="34" charset="0"/>
                <a:cs typeface="Arial" panose="020B0604020202020204" pitchFamily="34" charset="0"/>
              </a:rPr>
              <a:t>Technology and Instructional Materials Fund No. 003 			1,036,260,161 	         13,720,469 </a:t>
            </a:r>
          </a:p>
          <a:p>
            <a:pPr marL="0" indent="0">
              <a:spcBef>
                <a:spcPts val="0"/>
              </a:spcBef>
              <a:spcAft>
                <a:spcPts val="200"/>
              </a:spcAft>
              <a:buNone/>
            </a:pPr>
            <a:r>
              <a:rPr lang="en-US" sz="1051">
                <a:latin typeface="Arial" panose="020B0604020202020204" pitchFamily="34" charset="0"/>
                <a:cs typeface="Arial" panose="020B0604020202020204" pitchFamily="34" charset="0"/>
              </a:rPr>
              <a:t>Foundation School Fund No. 193, estimated 			                 11,381,239,580 	  10,724,980,151 </a:t>
            </a:r>
          </a:p>
          <a:p>
            <a:pPr marL="0" indent="0">
              <a:spcBef>
                <a:spcPts val="0"/>
              </a:spcBef>
              <a:spcAft>
                <a:spcPts val="200"/>
              </a:spcAft>
              <a:buNone/>
            </a:pPr>
            <a:r>
              <a:rPr lang="en-US" sz="1051">
                <a:latin typeface="Arial" panose="020B0604020202020204" pitchFamily="34" charset="0"/>
                <a:cs typeface="Arial" panose="020B0604020202020204" pitchFamily="34" charset="0"/>
              </a:rPr>
              <a:t>Certification and Assessment Fees (General Revenue Fund) 		     27,783,000 	         27,783,000 </a:t>
            </a:r>
          </a:p>
          <a:p>
            <a:pPr marL="0" indent="0">
              <a:spcBef>
                <a:spcPts val="0"/>
              </a:spcBef>
              <a:spcAft>
                <a:spcPts val="200"/>
              </a:spcAft>
              <a:buNone/>
            </a:pPr>
            <a:r>
              <a:rPr lang="en-US" sz="1051">
                <a:latin typeface="Arial" panose="020B0604020202020204" pitchFamily="34" charset="0"/>
                <a:cs typeface="Arial" panose="020B0604020202020204" pitchFamily="34" charset="0"/>
              </a:rPr>
              <a:t>Lottery Proceeds, estimated 					1,935,084,000                  1,935,084,000 </a:t>
            </a:r>
          </a:p>
          <a:p>
            <a:pPr marL="0" indent="0">
              <a:spcBef>
                <a:spcPts val="0"/>
              </a:spcBef>
              <a:spcAft>
                <a:spcPts val="200"/>
              </a:spcAft>
              <a:buNone/>
            </a:pPr>
            <a:r>
              <a:rPr lang="en-US" sz="1051">
                <a:latin typeface="Arial" panose="020B0604020202020204" pitchFamily="34" charset="0"/>
                <a:cs typeface="Arial" panose="020B0604020202020204" pitchFamily="34" charset="0"/>
              </a:rPr>
              <a:t>Subtotal, General Revenue Fund 				              </a:t>
            </a:r>
            <a:r>
              <a:rPr lang="en-US" sz="1051" u="sng">
                <a:latin typeface="Arial" panose="020B0604020202020204" pitchFamily="34" charset="0"/>
                <a:cs typeface="Arial" panose="020B0604020202020204" pitchFamily="34" charset="0"/>
              </a:rPr>
              <a:t>$ 17,074,065,158             $ 16,118,122,725</a:t>
            </a:r>
          </a:p>
          <a:p>
            <a:pPr marL="0" indent="0">
              <a:spcBef>
                <a:spcPts val="0"/>
              </a:spcBef>
              <a:spcAft>
                <a:spcPts val="200"/>
              </a:spcAft>
              <a:buNone/>
            </a:pPr>
            <a:endParaRPr lang="en-US" sz="1051">
              <a:latin typeface="Arial" panose="020B0604020202020204" pitchFamily="34" charset="0"/>
              <a:cs typeface="Arial" panose="020B0604020202020204" pitchFamily="34" charset="0"/>
            </a:endParaRPr>
          </a:p>
          <a:p>
            <a:pPr marL="0" indent="0">
              <a:spcBef>
                <a:spcPts val="0"/>
              </a:spcBef>
              <a:spcAft>
                <a:spcPts val="200"/>
              </a:spcAft>
              <a:buNone/>
            </a:pPr>
            <a:r>
              <a:rPr lang="en-US" sz="1051">
                <a:latin typeface="Arial" panose="020B0604020202020204" pitchFamily="34" charset="0"/>
                <a:cs typeface="Arial" panose="020B0604020202020204" pitchFamily="34" charset="0"/>
              </a:rPr>
              <a:t>Subtotal, Federal Funds 				                $ 6,253,507,590               $ 6,234,852,485</a:t>
            </a:r>
          </a:p>
          <a:p>
            <a:pPr marL="0" indent="0">
              <a:spcBef>
                <a:spcPts val="0"/>
              </a:spcBef>
              <a:spcAft>
                <a:spcPts val="200"/>
              </a:spcAft>
              <a:buNone/>
            </a:pPr>
            <a:r>
              <a:rPr lang="en-US" sz="1051">
                <a:latin typeface="Arial" panose="020B0604020202020204" pitchFamily="34" charset="0"/>
                <a:ea typeface="Calibri" panose="020F0502020204030204" pitchFamily="34" charset="0"/>
                <a:cs typeface="Arial" panose="020B0604020202020204" pitchFamily="34" charset="0"/>
              </a:rPr>
              <a:t>Subtotal, Other Funds * 			                                   $ 8,686,379,419               $ 9,173,578,898 </a:t>
            </a:r>
          </a:p>
          <a:p>
            <a:pPr marL="0" indent="0">
              <a:spcBef>
                <a:spcPts val="0"/>
              </a:spcBef>
              <a:spcAft>
                <a:spcPts val="200"/>
              </a:spcAft>
              <a:buNone/>
            </a:pPr>
            <a:r>
              <a:rPr lang="en-US" sz="1051">
                <a:latin typeface="Arial" panose="020B0604020202020204" pitchFamily="34" charset="0"/>
                <a:ea typeface="Calibri" panose="020F0502020204030204" pitchFamily="34" charset="0"/>
                <a:cs typeface="Arial" panose="020B0604020202020204" pitchFamily="34" charset="0"/>
              </a:rPr>
              <a:t>Total, Method of Financing 				              </a:t>
            </a:r>
            <a:r>
              <a:rPr lang="en-US" sz="1051" u="sng">
                <a:latin typeface="Arial" panose="020B0604020202020204" pitchFamily="34" charset="0"/>
                <a:ea typeface="Calibri" panose="020F0502020204030204" pitchFamily="34" charset="0"/>
                <a:cs typeface="Arial" panose="020B0604020202020204" pitchFamily="34" charset="0"/>
              </a:rPr>
              <a:t>$ 32,016,563,889             $ 31,526,554,108</a:t>
            </a:r>
          </a:p>
          <a:p>
            <a:pPr marL="0" indent="0">
              <a:spcBef>
                <a:spcPts val="0"/>
              </a:spcBef>
              <a:spcAft>
                <a:spcPts val="200"/>
              </a:spcAft>
              <a:buNone/>
            </a:pPr>
            <a:endParaRPr lang="en-US" sz="1051" u="sng">
              <a:latin typeface="Arial" panose="020B0604020202020204" pitchFamily="34" charset="0"/>
              <a:ea typeface="Calibri" panose="020F0502020204030204" pitchFamily="34" charset="0"/>
              <a:cs typeface="Arial" panose="020B0604020202020204" pitchFamily="34" charset="0"/>
            </a:endParaRPr>
          </a:p>
          <a:p>
            <a:pPr marL="0" indent="0">
              <a:spcBef>
                <a:spcPts val="0"/>
              </a:spcBef>
              <a:spcAft>
                <a:spcPts val="200"/>
              </a:spcAft>
              <a:buNone/>
            </a:pPr>
            <a:r>
              <a:rPr lang="en-US" sz="1051">
                <a:latin typeface="Arial" panose="020B0604020202020204" pitchFamily="34" charset="0"/>
                <a:ea typeface="Calibri" panose="020F0502020204030204" pitchFamily="34" charset="0"/>
                <a:cs typeface="Arial" panose="020B0604020202020204" pitchFamily="34" charset="0"/>
              </a:rPr>
              <a:t>Property Taxes Not Accounted for in HB 1 ~		                                 $ 33 Billion                      $ 34 Billion</a:t>
            </a:r>
          </a:p>
          <a:p>
            <a:pPr>
              <a:spcBef>
                <a:spcPts val="0"/>
              </a:spcBef>
            </a:pPr>
            <a:endParaRPr lang="en-US" sz="1051">
              <a:latin typeface="Arial" panose="020B0604020202020204" pitchFamily="34" charset="0"/>
              <a:ea typeface="Calibri" panose="020F0502020204030204" pitchFamily="34" charset="0"/>
              <a:cs typeface="Arial" panose="020B0604020202020204" pitchFamily="34" charset="0"/>
            </a:endParaRPr>
          </a:p>
          <a:p>
            <a:pPr>
              <a:spcBef>
                <a:spcPts val="0"/>
              </a:spcBef>
            </a:pPr>
            <a:endParaRPr lang="en-US" sz="1051">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pPr>
            <a:endParaRPr lang="en-US" sz="1051">
              <a:latin typeface="Arial" panose="020B0604020202020204" pitchFamily="34" charset="0"/>
              <a:ea typeface="Calibri" panose="020F050202020403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75</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January 1, 2024 </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tx2"/>
                </a:solidFill>
                <a:latin typeface="Arial" panose="020B0604020202020204" pitchFamily="34" charset="0"/>
                <a:cs typeface="Arial" panose="020B0604020202020204" pitchFamily="34" charset="0"/>
              </a:rPr>
              <a:t>Representative Bonnen</a:t>
            </a:r>
          </a:p>
        </p:txBody>
      </p:sp>
      <p:sp>
        <p:nvSpPr>
          <p:cNvPr id="13" name="Right Triangle 12">
            <a:extLst>
              <a:ext uri="{FF2B5EF4-FFF2-40B4-BE49-F238E27FC236}">
                <a16:creationId xmlns:a16="http://schemas.microsoft.com/office/drawing/2014/main" id="{91E47E40-A3ED-9CE8-3AE6-96AFC321DFB7}"/>
              </a:ext>
            </a:extLst>
          </p:cNvPr>
          <p:cNvSpPr/>
          <p:nvPr/>
        </p:nvSpPr>
        <p:spPr>
          <a:xfrm rot="10800000">
            <a:off x="7926915" y="-12784"/>
            <a:ext cx="1219200" cy="1180673"/>
          </a:xfrm>
          <a:prstGeom prst="rtTriangle">
            <a:avLst/>
          </a:prstGeom>
          <a:solidFill>
            <a:srgbClr val="DD8E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5" name="Graphic 14" descr="Piggy Bank with solid fill">
            <a:extLst>
              <a:ext uri="{FF2B5EF4-FFF2-40B4-BE49-F238E27FC236}">
                <a16:creationId xmlns:a16="http://schemas.microsoft.com/office/drawing/2014/main" id="{C8FA5BC1-AD8E-F7D6-FC1F-B25404E3F4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454693" y="79085"/>
            <a:ext cx="628681" cy="549101"/>
          </a:xfrm>
          <a:prstGeom prst="rect">
            <a:avLst/>
          </a:prstGeom>
        </p:spPr>
      </p:pic>
      <p:sp>
        <p:nvSpPr>
          <p:cNvPr id="6" name="Rectangle 5">
            <a:extLst>
              <a:ext uri="{FF2B5EF4-FFF2-40B4-BE49-F238E27FC236}">
                <a16:creationId xmlns:a16="http://schemas.microsoft.com/office/drawing/2014/main" id="{9B2D143C-0C63-2C33-3C73-ACE89F49EF5A}"/>
              </a:ext>
            </a:extLst>
          </p:cNvPr>
          <p:cNvSpPr/>
          <p:nvPr/>
        </p:nvSpPr>
        <p:spPr>
          <a:xfrm>
            <a:off x="0" y="4918440"/>
            <a:ext cx="9144000" cy="1925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spcAft>
                <a:spcPts val="451"/>
              </a:spcAft>
              <a:buNone/>
            </a:pPr>
            <a:r>
              <a:rPr lang="en-US" sz="1000" dirty="0">
                <a:latin typeface="Arial" panose="020B0604020202020204" pitchFamily="34" charset="0"/>
                <a:cs typeface="Arial" panose="020B0604020202020204" pitchFamily="34" charset="0"/>
              </a:rPr>
              <a:t>Property Tax collections include approximately $9.3 billion in recapture payments over the biennium and Basic Allotment remains at $6,160.</a:t>
            </a:r>
          </a:p>
        </p:txBody>
      </p:sp>
    </p:spTree>
    <p:extLst>
      <p:ext uri="{BB962C8B-B14F-4D97-AF65-F5344CB8AC3E}">
        <p14:creationId xmlns:p14="http://schemas.microsoft.com/office/powerpoint/2010/main" val="13141866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HB 5</a:t>
            </a:r>
            <a:r>
              <a:rPr lang="en-US" sz="2100">
                <a:solidFill>
                  <a:schemeClr val="tx2"/>
                </a:solidFill>
                <a:latin typeface="Arial" panose="020B0604020202020204" pitchFamily="34" charset="0"/>
                <a:cs typeface="Arial" panose="020B0604020202020204" pitchFamily="34" charset="0"/>
              </a:rPr>
              <a:t>: Economic Development</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5037020"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Purpose of the Act is to create high-paying jobs, encourage financially positive economic development, attract large scale economic development; encourage energy and water infrastructure development, etc.</a:t>
            </a:r>
          </a:p>
          <a:p>
            <a:pPr marL="228600" indent="-228600">
              <a:spcBef>
                <a:spcPts val="0"/>
              </a:spcBef>
              <a:spcAft>
                <a:spcPts val="400"/>
              </a:spcAft>
            </a:pPr>
            <a:r>
              <a:rPr lang="en-US" sz="1051">
                <a:latin typeface="Arial" panose="020B0604020202020204" pitchFamily="34" charset="0"/>
                <a:cs typeface="Arial" panose="020B0604020202020204" pitchFamily="34" charset="0"/>
              </a:rPr>
              <a:t>The program provides </a:t>
            </a:r>
            <a:r>
              <a:rPr lang="en-US" sz="1051" b="1" dirty="0">
                <a:solidFill>
                  <a:schemeClr val="tx2"/>
                </a:solidFill>
                <a:latin typeface="Arial" panose="020B0604020202020204" pitchFamily="34" charset="0"/>
                <a:cs typeface="Arial" panose="020B0604020202020204" pitchFamily="34" charset="0"/>
              </a:rPr>
              <a:t>for property value limitations on facilities</a:t>
            </a:r>
            <a:r>
              <a:rPr lang="en-US" sz="1051">
                <a:latin typeface="Arial" panose="020B0604020202020204" pitchFamily="34" charset="0"/>
                <a:cs typeface="Arial" panose="020B0604020202020204" pitchFamily="34" charset="0"/>
              </a:rPr>
              <a:t> designed for manufacturing, dispatchable electric generation (non-renewable), natural resource development or research and development associated with advanced technology. </a:t>
            </a:r>
          </a:p>
          <a:p>
            <a:pPr marL="228600" indent="-228600">
              <a:spcBef>
                <a:spcPts val="0"/>
              </a:spcBef>
              <a:spcAft>
                <a:spcPts val="400"/>
              </a:spcAft>
            </a:pPr>
            <a:r>
              <a:rPr lang="en-US" sz="1051">
                <a:latin typeface="Arial" panose="020B0604020202020204" pitchFamily="34" charset="0"/>
                <a:cs typeface="Arial" panose="020B0604020202020204" pitchFamily="34" charset="0"/>
              </a:rPr>
              <a:t>Projects are to </a:t>
            </a:r>
            <a:r>
              <a:rPr lang="en-US" sz="1051" b="1" dirty="0">
                <a:solidFill>
                  <a:schemeClr val="tx2"/>
                </a:solidFill>
                <a:latin typeface="Arial" panose="020B0604020202020204" pitchFamily="34" charset="0"/>
                <a:cs typeface="Arial" panose="020B0604020202020204" pitchFamily="34" charset="0"/>
              </a:rPr>
              <a:t>be approved using a multi-step process involving the Comptroller, the Governor and a school district board of trustees.</a:t>
            </a:r>
          </a:p>
          <a:p>
            <a:pPr marL="228600" indent="-228600">
              <a:spcBef>
                <a:spcPts val="0"/>
              </a:spcBef>
              <a:spcAft>
                <a:spcPts val="400"/>
              </a:spcAft>
            </a:pPr>
            <a:r>
              <a:rPr lang="en-US" sz="1051">
                <a:latin typeface="Arial" panose="020B0604020202020204" pitchFamily="34" charset="0"/>
                <a:cs typeface="Arial" panose="020B0604020202020204" pitchFamily="34" charset="0"/>
              </a:rPr>
              <a:t>Limits M&amp;O taxable value to 25-50% of market value for a 10-year incentive period and eliminates M&amp;O taxable value during construction period.</a:t>
            </a:r>
          </a:p>
          <a:p>
            <a:pPr marL="228600" indent="-228600">
              <a:spcBef>
                <a:spcPts val="0"/>
              </a:spcBef>
              <a:spcAft>
                <a:spcPts val="400"/>
              </a:spcAft>
            </a:pPr>
            <a:r>
              <a:rPr lang="en-US" sz="1051">
                <a:latin typeface="Arial" panose="020B0604020202020204" pitchFamily="34" charset="0"/>
                <a:cs typeface="Arial" panose="020B0604020202020204" pitchFamily="34" charset="0"/>
              </a:rPr>
              <a:t>Approved projects are required to provide a minimum level of investment between $20 million and $200 million, and create between 10 and 75 full-time jobs, depending on the size of the county in which the project is located.  </a:t>
            </a:r>
          </a:p>
          <a:p>
            <a:pPr marL="228600" indent="-228600">
              <a:spcBef>
                <a:spcPts val="0"/>
              </a:spcBef>
              <a:spcAft>
                <a:spcPts val="400"/>
              </a:spcAft>
            </a:pPr>
            <a:r>
              <a:rPr lang="en-US" sz="1051">
                <a:latin typeface="Arial" panose="020B0604020202020204" pitchFamily="34" charset="0"/>
                <a:cs typeface="Arial" panose="020B0604020202020204" pitchFamily="34" charset="0"/>
              </a:rPr>
              <a:t>Requires the appointment of a legislative oversight committee for making recommendations on types of projects eligible for the incentive program. </a:t>
            </a:r>
          </a:p>
          <a:p>
            <a:pPr marL="228600" indent="-228600">
              <a:spcBef>
                <a:spcPts val="0"/>
              </a:spcBef>
              <a:spcAft>
                <a:spcPts val="400"/>
              </a:spcAft>
            </a:pPr>
            <a:r>
              <a:rPr lang="en-US" sz="1051">
                <a:latin typeface="Arial" panose="020B0604020202020204" pitchFamily="34" charset="0"/>
                <a:cs typeface="Arial" panose="020B0604020202020204" pitchFamily="34" charset="0"/>
              </a:rPr>
              <a:t>Essentially </a:t>
            </a:r>
            <a:r>
              <a:rPr lang="en-US" sz="1051" b="1" dirty="0">
                <a:solidFill>
                  <a:schemeClr val="tx2"/>
                </a:solidFill>
                <a:latin typeface="Arial" panose="020B0604020202020204" pitchFamily="34" charset="0"/>
                <a:cs typeface="Arial" panose="020B0604020202020204" pitchFamily="34" charset="0"/>
              </a:rPr>
              <a:t>leaves legacy Tax Code 313 agreements as they existed prior to the new legislation. </a:t>
            </a: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76</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January 1, 2024 </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627876"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Govt. Code § 403, by adding Subchapter T</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No specific action required by school district boards and/or administrators</a:t>
            </a:r>
            <a:r>
              <a:rPr lang="en-US" sz="1051" dirty="0">
                <a:latin typeface="Arial" panose="020B0604020202020204" pitchFamily="34" charset="0"/>
                <a:cs typeface="Arial" panose="020B0604020202020204" pitchFamily="34" charset="0"/>
              </a:rPr>
              <a:t>.</a:t>
            </a: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a:t>
            </a:r>
          </a:p>
          <a:p>
            <a:pPr>
              <a:spcBef>
                <a:spcPts val="0"/>
              </a:spcBef>
              <a:spcAft>
                <a:spcPts val="400"/>
              </a:spcAft>
            </a:pPr>
            <a:r>
              <a:rPr lang="en-US" sz="1051">
                <a:latin typeface="Arial" panose="020B0604020202020204" pitchFamily="34" charset="0"/>
                <a:cs typeface="Arial" panose="020B0604020202020204" pitchFamily="34" charset="0"/>
              </a:rPr>
              <a:t>Board of trustees, Chief Financial Officer, district taxpayers </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tx2"/>
                </a:solidFill>
                <a:latin typeface="Arial" panose="020B0604020202020204" pitchFamily="34" charset="0"/>
                <a:cs typeface="Arial" panose="020B0604020202020204" pitchFamily="34" charset="0"/>
              </a:rPr>
              <a:t>Representatives </a:t>
            </a:r>
            <a:r>
              <a:rPr lang="en-US" sz="1200">
                <a:solidFill>
                  <a:schemeClr val="tx2"/>
                </a:solidFill>
                <a:latin typeface="Arial" panose="020B0604020202020204" pitchFamily="34" charset="0"/>
                <a:cs typeface="Arial" panose="020B0604020202020204" pitchFamily="34" charset="0"/>
              </a:rPr>
              <a:t>Hunter</a:t>
            </a:r>
            <a:r>
              <a:rPr lang="en-US" sz="1200" dirty="0">
                <a:solidFill>
                  <a:schemeClr val="tx2"/>
                </a:solidFill>
                <a:latin typeface="Arial" panose="020B0604020202020204" pitchFamily="34" charset="0"/>
                <a:cs typeface="Arial" panose="020B0604020202020204" pitchFamily="34" charset="0"/>
              </a:rPr>
              <a:t>; Mayer; Burrows; Shine; Longoria</a:t>
            </a:r>
            <a:endParaRPr lang="en-US" sz="1200">
              <a:solidFill>
                <a:schemeClr val="tx2"/>
              </a:solidFill>
              <a:latin typeface="Arial" panose="020B0604020202020204" pitchFamily="34" charset="0"/>
              <a:cs typeface="Arial" panose="020B0604020202020204" pitchFamily="34" charset="0"/>
            </a:endParaRP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sp>
        <p:nvSpPr>
          <p:cNvPr id="15" name="Right Triangle 14">
            <a:extLst>
              <a:ext uri="{FF2B5EF4-FFF2-40B4-BE49-F238E27FC236}">
                <a16:creationId xmlns:a16="http://schemas.microsoft.com/office/drawing/2014/main" id="{CFC2D1BC-9739-E981-08ED-9FEB5111142A}"/>
              </a:ext>
            </a:extLst>
          </p:cNvPr>
          <p:cNvSpPr/>
          <p:nvPr/>
        </p:nvSpPr>
        <p:spPr>
          <a:xfrm rot="10800000">
            <a:off x="7926915" y="-12784"/>
            <a:ext cx="1219200" cy="1180673"/>
          </a:xfrm>
          <a:prstGeom prst="rtTriangle">
            <a:avLst/>
          </a:prstGeom>
          <a:solidFill>
            <a:srgbClr val="DD8E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20" name="Graphic 19" descr="Piggy Bank with solid fill">
            <a:extLst>
              <a:ext uri="{FF2B5EF4-FFF2-40B4-BE49-F238E27FC236}">
                <a16:creationId xmlns:a16="http://schemas.microsoft.com/office/drawing/2014/main" id="{0EDBE9B2-8D6E-77D7-38D7-65964EF012C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8454693" y="79085"/>
            <a:ext cx="628681" cy="549101"/>
          </a:xfrm>
          <a:prstGeom prst="rect">
            <a:avLst/>
          </a:prstGeom>
        </p:spPr>
      </p:pic>
    </p:spTree>
    <p:extLst>
      <p:ext uri="{BB962C8B-B14F-4D97-AF65-F5344CB8AC3E}">
        <p14:creationId xmlns:p14="http://schemas.microsoft.com/office/powerpoint/2010/main" val="15852093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HB 1926</a:t>
            </a:r>
            <a:r>
              <a:rPr lang="en-US" sz="2100">
                <a:solidFill>
                  <a:schemeClr val="tx2"/>
                </a:solidFill>
                <a:latin typeface="Arial" panose="020B0604020202020204" pitchFamily="34" charset="0"/>
                <a:cs typeface="Arial" panose="020B0604020202020204" pitchFamily="34" charset="0"/>
              </a:rPr>
              <a:t>: Supplemental Special Education Services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5037020" cy="3115221"/>
          </a:xfrm>
        </p:spPr>
        <p:txBody>
          <a:bodyPr>
            <a:noAutofit/>
          </a:bodyPr>
          <a:lstStyle/>
          <a:p>
            <a:pPr marL="228600" indent="-228600" defTabSz="914400" eaLnBrk="0" fontAlgn="base" hangingPunct="0">
              <a:spcBef>
                <a:spcPct val="0"/>
              </a:spcBef>
              <a:spcAft>
                <a:spcPts val="400"/>
              </a:spcAft>
            </a:pPr>
            <a:r>
              <a:rPr lang="en-US" sz="1051" b="1" dirty="0">
                <a:solidFill>
                  <a:schemeClr val="tx2"/>
                </a:solidFill>
                <a:latin typeface="Arial" panose="020B0604020202020204" pitchFamily="34" charset="0"/>
                <a:cs typeface="Arial" panose="020B0604020202020204" pitchFamily="34" charset="0"/>
              </a:rPr>
              <a:t>Extends the Supplemental Special Education Services Program </a:t>
            </a:r>
            <a:r>
              <a:rPr lang="en-US" sz="1050">
                <a:latin typeface="Arial" panose="020B0604020202020204" pitchFamily="34" charset="0"/>
                <a:cs typeface="Arial" panose="020B0604020202020204" pitchFamily="34" charset="0"/>
              </a:rPr>
              <a:t>(</a:t>
            </a:r>
            <a:r>
              <a:rPr kumimoji="0" lang="en-US" altLang="en-US" sz="1050" b="0" i="0" u="none" strike="noStrike" cap="none" normalizeH="0" baseline="0">
                <a:ln>
                  <a:noFill/>
                </a:ln>
                <a:solidFill>
                  <a:srgbClr val="000000"/>
                </a:solidFill>
                <a:effectLst/>
                <a:latin typeface="Arial" panose="020B0604020202020204" pitchFamily="34" charset="0"/>
                <a:cs typeface="Arial" panose="020B0604020202020204" pitchFamily="34" charset="0"/>
              </a:rPr>
              <a:t>occupational therapy, physical therapy, speech therapy, private tutoring and other supplemental private instruction or programs) grant program which was established under SB 1716 by the 87</a:t>
            </a:r>
            <a:r>
              <a:rPr kumimoji="0" lang="en-US" altLang="en-US" sz="1050" b="0" i="0" u="none" strike="noStrike" cap="none" normalizeH="0" baseline="30000">
                <a:ln>
                  <a:noFill/>
                </a:ln>
                <a:solidFill>
                  <a:srgbClr val="000000"/>
                </a:solidFill>
                <a:effectLst/>
                <a:latin typeface="Arial" panose="020B0604020202020204" pitchFamily="34" charset="0"/>
                <a:cs typeface="Arial" panose="020B0604020202020204" pitchFamily="34" charset="0"/>
              </a:rPr>
              <a:t>th</a:t>
            </a:r>
            <a:r>
              <a:rPr kumimoji="0" lang="en-US" altLang="en-US" sz="1050" b="0" i="0" u="none" strike="noStrike" cap="none" normalizeH="0" baseline="0">
                <a:ln>
                  <a:noFill/>
                </a:ln>
                <a:solidFill>
                  <a:srgbClr val="000000"/>
                </a:solidFill>
                <a:effectLst/>
                <a:latin typeface="Arial" panose="020B0604020202020204" pitchFamily="34" charset="0"/>
                <a:cs typeface="Arial" panose="020B0604020202020204" pitchFamily="34" charset="0"/>
              </a:rPr>
              <a:t> Texas Legislature.</a:t>
            </a:r>
            <a:endParaRPr lang="en-US" altLang="en-US" sz="1050" dirty="0">
              <a:latin typeface="Arial" panose="020B0604020202020204" pitchFamily="34" charset="0"/>
              <a:cs typeface="Arial" panose="020B0604020202020204" pitchFamily="34" charset="0"/>
            </a:endParaRPr>
          </a:p>
          <a:p>
            <a:pPr marL="228600" indent="-228600" defTabSz="914400" eaLnBrk="0" fontAlgn="base" hangingPunct="0">
              <a:spcBef>
                <a:spcPct val="0"/>
              </a:spcBef>
              <a:spcAft>
                <a:spcPts val="400"/>
              </a:spcAft>
            </a:pPr>
            <a:r>
              <a:rPr lang="en-US" sz="1051">
                <a:latin typeface="Arial" panose="020B0604020202020204" pitchFamily="34" charset="0"/>
                <a:cs typeface="Arial" panose="020B0604020202020204" pitchFamily="34" charset="0"/>
              </a:rPr>
              <a:t>Eliminates September 1, 2024, as the expiration date for program.</a:t>
            </a:r>
            <a:endParaRPr lang="en-US" sz="1051" dirty="0">
              <a:latin typeface="Arial" panose="020B0604020202020204" pitchFamily="34" charset="0"/>
              <a:cs typeface="Arial" panose="020B0604020202020204" pitchFamily="34" charset="0"/>
            </a:endParaRPr>
          </a:p>
          <a:p>
            <a:pPr marL="228600" indent="-228600">
              <a:spcBef>
                <a:spcPts val="0"/>
              </a:spcBef>
              <a:spcAft>
                <a:spcPts val="400"/>
              </a:spcAft>
            </a:pPr>
            <a:r>
              <a:rPr lang="en-US" sz="1051">
                <a:latin typeface="Arial" panose="020B0604020202020204" pitchFamily="34" charset="0"/>
                <a:cs typeface="Arial" panose="020B0604020202020204" pitchFamily="34" charset="0"/>
              </a:rPr>
              <a:t>Alters program funding from $30 million cap to an amount set by appropriation</a:t>
            </a:r>
          </a:p>
          <a:p>
            <a:pPr marL="228600" indent="-228600">
              <a:spcBef>
                <a:spcPts val="0"/>
              </a:spcBef>
              <a:spcAft>
                <a:spcPts val="400"/>
              </a:spcAft>
            </a:pPr>
            <a:r>
              <a:rPr lang="en-US" sz="1051">
                <a:latin typeface="Arial" panose="020B0604020202020204" pitchFamily="34" charset="0"/>
                <a:cs typeface="Arial" panose="020B0604020202020204" pitchFamily="34" charset="0"/>
              </a:rPr>
              <a:t>No other changes to Supplemental Special Education Services language in this bill. </a:t>
            </a: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77</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627876"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Texas Education Code, § 29.042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Inform parents of students who qualify for special education. </a:t>
            </a:r>
          </a:p>
          <a:p>
            <a:pPr marL="0" indent="0">
              <a:buSzPct val="100000"/>
              <a:buNone/>
            </a:pPr>
            <a:r>
              <a:rPr lang="en-US" sz="1051">
                <a:latin typeface="Arial" panose="020B0604020202020204" pitchFamily="34" charset="0"/>
                <a:cs typeface="Arial" panose="020B0604020202020204" pitchFamily="34" charset="0"/>
              </a:rPr>
              <a:t> </a:t>
            </a:r>
          </a:p>
          <a:p>
            <a:pPr marL="0" indent="0">
              <a:spcBef>
                <a:spcPts val="0"/>
              </a:spcBef>
              <a:spcAft>
                <a:spcPts val="400"/>
              </a:spcAft>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 </a:t>
            </a:r>
          </a:p>
          <a:p>
            <a:pPr>
              <a:spcBef>
                <a:spcPts val="0"/>
              </a:spcBef>
              <a:spcAft>
                <a:spcPts val="400"/>
              </a:spcAft>
            </a:pPr>
            <a:r>
              <a:rPr lang="en-US" sz="1051">
                <a:latin typeface="Arial" panose="020B0604020202020204" pitchFamily="34" charset="0"/>
                <a:cs typeface="Arial" panose="020B0604020202020204" pitchFamily="34" charset="0"/>
              </a:rPr>
              <a:t>Students who qualify for special education and their parents/guardians; special education staff </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tx2"/>
                </a:solidFill>
                <a:latin typeface="Arial" panose="020B0604020202020204" pitchFamily="34" charset="0"/>
                <a:cs typeface="Arial" panose="020B0604020202020204" pitchFamily="34" charset="0"/>
              </a:rPr>
              <a:t>Representatives Hull; Bonnen; Buckley; Jetton, Jacey; Dutton</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sp>
        <p:nvSpPr>
          <p:cNvPr id="15" name="Right Triangle 14">
            <a:extLst>
              <a:ext uri="{FF2B5EF4-FFF2-40B4-BE49-F238E27FC236}">
                <a16:creationId xmlns:a16="http://schemas.microsoft.com/office/drawing/2014/main" id="{CFC2D1BC-9739-E981-08ED-9FEB5111142A}"/>
              </a:ext>
            </a:extLst>
          </p:cNvPr>
          <p:cNvSpPr/>
          <p:nvPr/>
        </p:nvSpPr>
        <p:spPr>
          <a:xfrm rot="10800000">
            <a:off x="7926915" y="-12784"/>
            <a:ext cx="1219200" cy="1180673"/>
          </a:xfrm>
          <a:prstGeom prst="rtTriangle">
            <a:avLst/>
          </a:prstGeom>
          <a:solidFill>
            <a:srgbClr val="DD8E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20" name="Graphic 19" descr="Piggy Bank with solid fill">
            <a:extLst>
              <a:ext uri="{FF2B5EF4-FFF2-40B4-BE49-F238E27FC236}">
                <a16:creationId xmlns:a16="http://schemas.microsoft.com/office/drawing/2014/main" id="{0EDBE9B2-8D6E-77D7-38D7-65964EF012C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8454693" y="79085"/>
            <a:ext cx="628681" cy="549101"/>
          </a:xfrm>
          <a:prstGeom prst="rect">
            <a:avLst/>
          </a:prstGeom>
        </p:spPr>
      </p:pic>
    </p:spTree>
    <p:extLst>
      <p:ext uri="{BB962C8B-B14F-4D97-AF65-F5344CB8AC3E}">
        <p14:creationId xmlns:p14="http://schemas.microsoft.com/office/powerpoint/2010/main" val="27785034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HB 3708</a:t>
            </a:r>
            <a:r>
              <a:rPr lang="en-US" sz="2100">
                <a:solidFill>
                  <a:schemeClr val="tx2"/>
                </a:solidFill>
                <a:latin typeface="Arial" panose="020B0604020202020204" pitchFamily="34" charset="0"/>
                <a:cs typeface="Arial" panose="020B0604020202020204" pitchFamily="34" charset="0"/>
              </a:rPr>
              <a:t>: Allotment for Non-Enrolled Students Participating in UIL</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5037020" cy="3115221"/>
          </a:xfrm>
        </p:spPr>
        <p:txBody>
          <a:bodyPr>
            <a:noAutofit/>
          </a:bodyPr>
          <a:lstStyle/>
          <a:p>
            <a:pPr marL="228600" indent="-228600">
              <a:spcBef>
                <a:spcPts val="0"/>
              </a:spcBef>
              <a:spcAft>
                <a:spcPts val="400"/>
              </a:spcAft>
            </a:pPr>
            <a:r>
              <a:rPr lang="en-US" sz="1050">
                <a:latin typeface="Arial" panose="020B0604020202020204" pitchFamily="34" charset="0"/>
                <a:cs typeface="Arial" panose="020B0604020202020204" pitchFamily="34" charset="0"/>
              </a:rPr>
              <a:t>Provides an allotment for non-enrolled students participating in University Interscholastic League (UIL) activities.</a:t>
            </a:r>
          </a:p>
          <a:p>
            <a:pPr marL="228600" indent="-228600">
              <a:spcBef>
                <a:spcPts val="0"/>
              </a:spcBef>
              <a:spcAft>
                <a:spcPts val="400"/>
              </a:spcAft>
            </a:pPr>
            <a:r>
              <a:rPr lang="en-US" sz="1050">
                <a:latin typeface="Arial" panose="020B0604020202020204" pitchFamily="34" charset="0"/>
                <a:cs typeface="Arial" panose="020B0604020202020204" pitchFamily="34" charset="0"/>
              </a:rPr>
              <a:t>For each non-enrolled student who participates in a UIL activity for a school district that allows participation of non-enrolled students, the </a:t>
            </a:r>
            <a:r>
              <a:rPr lang="en-US" sz="1050" b="1" dirty="0">
                <a:solidFill>
                  <a:schemeClr val="tx2"/>
                </a:solidFill>
                <a:latin typeface="Arial" panose="020B0604020202020204" pitchFamily="34" charset="0"/>
                <a:cs typeface="Arial" panose="020B0604020202020204" pitchFamily="34" charset="0"/>
              </a:rPr>
              <a:t>district is entitled to an annual allotment of $1,500 per league activity in which the non-enrolled student participates.</a:t>
            </a:r>
          </a:p>
          <a:p>
            <a:pPr marL="228600" indent="-228600">
              <a:spcBef>
                <a:spcPts val="0"/>
              </a:spcBef>
              <a:spcAft>
                <a:spcPts val="400"/>
              </a:spcAft>
            </a:pPr>
            <a:r>
              <a:rPr lang="en-US" sz="1050">
                <a:latin typeface="Arial" panose="020B0604020202020204" pitchFamily="34" charset="0"/>
                <a:cs typeface="Arial" panose="020B0604020202020204" pitchFamily="34" charset="0"/>
              </a:rPr>
              <a:t>Non-enrolled student participation in UIL activities became allowed upon passage of HB 547 by the 87</a:t>
            </a:r>
            <a:r>
              <a:rPr lang="en-US" sz="1050" baseline="30000">
                <a:latin typeface="Arial" panose="020B0604020202020204" pitchFamily="34" charset="0"/>
                <a:cs typeface="Arial" panose="020B0604020202020204" pitchFamily="34" charset="0"/>
              </a:rPr>
              <a:t>th</a:t>
            </a:r>
            <a:r>
              <a:rPr lang="en-US" sz="1050">
                <a:latin typeface="Arial" panose="020B0604020202020204" pitchFamily="34" charset="0"/>
                <a:cs typeface="Arial" panose="020B0604020202020204" pitchFamily="34" charset="0"/>
              </a:rPr>
              <a:t> Texas Legislature. </a:t>
            </a: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78</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627876"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by adding, § 48.305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0">
                <a:latin typeface="Arial" panose="020B0604020202020204" pitchFamily="34" charset="0"/>
                <a:cs typeface="Arial" panose="020B0604020202020204" pitchFamily="34" charset="0"/>
              </a:rPr>
              <a:t>Boards will need to decide if and under what conditions non-enrolled students may participate in UIL activities.</a:t>
            </a:r>
          </a:p>
          <a:p>
            <a:pPr marL="0" indent="0">
              <a:buSzPct val="100000"/>
              <a:buNone/>
            </a:pPr>
            <a:r>
              <a:rPr lang="en-US" sz="1051">
                <a:latin typeface="Arial" panose="020B0604020202020204" pitchFamily="34" charset="0"/>
                <a:cs typeface="Arial" panose="020B0604020202020204" pitchFamily="34" charset="0"/>
              </a:rPr>
              <a:t> </a:t>
            </a:r>
          </a:p>
          <a:p>
            <a:pPr marL="0" indent="0">
              <a:spcBef>
                <a:spcPts val="0"/>
              </a:spcBef>
              <a:spcAft>
                <a:spcPts val="400"/>
              </a:spcAft>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0">
                <a:latin typeface="Arial" panose="020B0604020202020204" pitchFamily="34" charset="0"/>
                <a:cs typeface="Arial" panose="020B0604020202020204" pitchFamily="34" charset="0"/>
              </a:rPr>
              <a:t>School districts:</a:t>
            </a:r>
          </a:p>
          <a:p>
            <a:pPr>
              <a:spcBef>
                <a:spcPts val="0"/>
              </a:spcBef>
              <a:spcAft>
                <a:spcPts val="400"/>
              </a:spcAft>
            </a:pPr>
            <a:r>
              <a:rPr lang="en-US" sz="1050">
                <a:latin typeface="Arial" panose="020B0604020202020204" pitchFamily="34" charset="0"/>
                <a:cs typeface="Arial" panose="020B0604020202020204" pitchFamily="34" charset="0"/>
              </a:rPr>
              <a:t>UIL activity sponsors and coaches </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Representatives Buckley; Cain; Frank</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sp>
        <p:nvSpPr>
          <p:cNvPr id="15" name="Right Triangle 14">
            <a:extLst>
              <a:ext uri="{FF2B5EF4-FFF2-40B4-BE49-F238E27FC236}">
                <a16:creationId xmlns:a16="http://schemas.microsoft.com/office/drawing/2014/main" id="{CFC2D1BC-9739-E981-08ED-9FEB5111142A}"/>
              </a:ext>
            </a:extLst>
          </p:cNvPr>
          <p:cNvSpPr/>
          <p:nvPr/>
        </p:nvSpPr>
        <p:spPr>
          <a:xfrm rot="10800000">
            <a:off x="7926915" y="-12784"/>
            <a:ext cx="1219200" cy="1180673"/>
          </a:xfrm>
          <a:prstGeom prst="rtTriangle">
            <a:avLst/>
          </a:prstGeom>
          <a:solidFill>
            <a:srgbClr val="DD8E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20" name="Graphic 19" descr="Piggy Bank with solid fill">
            <a:extLst>
              <a:ext uri="{FF2B5EF4-FFF2-40B4-BE49-F238E27FC236}">
                <a16:creationId xmlns:a16="http://schemas.microsoft.com/office/drawing/2014/main" id="{0EDBE9B2-8D6E-77D7-38D7-65964EF012C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8454693" y="79085"/>
            <a:ext cx="628681" cy="549101"/>
          </a:xfrm>
          <a:prstGeom prst="rect">
            <a:avLst/>
          </a:prstGeom>
        </p:spPr>
      </p:pic>
    </p:spTree>
    <p:extLst>
      <p:ext uri="{BB962C8B-B14F-4D97-AF65-F5344CB8AC3E}">
        <p14:creationId xmlns:p14="http://schemas.microsoft.com/office/powerpoint/2010/main" val="29574735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dirty="0">
                <a:solidFill>
                  <a:schemeClr val="tx2"/>
                </a:solidFill>
                <a:latin typeface="Arial" panose="020B0604020202020204" pitchFamily="34" charset="0"/>
                <a:cs typeface="Arial" panose="020B0604020202020204" pitchFamily="34" charset="0"/>
                <a:hlinkClick r:id="rId3"/>
              </a:rPr>
              <a:t>SB 30</a:t>
            </a:r>
            <a:r>
              <a:rPr lang="en-US" sz="2100" dirty="0">
                <a:solidFill>
                  <a:schemeClr val="tx2"/>
                </a:solidFill>
                <a:latin typeface="Arial" panose="020B0604020202020204" pitchFamily="34" charset="0"/>
                <a:cs typeface="Arial" panose="020B0604020202020204" pitchFamily="34" charset="0"/>
              </a:rPr>
              <a:t>: Supplemental Appropriations</a:t>
            </a:r>
            <a:endParaRPr lang="en-US" sz="2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5037020" cy="3115221"/>
          </a:xfrm>
        </p:spPr>
        <p:txBody>
          <a:bodyPr>
            <a:noAutofit/>
          </a:bodyPr>
          <a:lstStyle/>
          <a:p>
            <a:pPr>
              <a:spcBef>
                <a:spcPts val="0"/>
              </a:spcBef>
              <a:spcAft>
                <a:spcPts val="451"/>
              </a:spcAft>
            </a:pPr>
            <a:r>
              <a:rPr lang="en-US" sz="1050">
                <a:latin typeface="Arial" panose="020B0604020202020204" pitchFamily="34" charset="0"/>
                <a:cs typeface="Arial" panose="020B0604020202020204" pitchFamily="34" charset="0"/>
              </a:rPr>
              <a:t>Provides </a:t>
            </a:r>
            <a:r>
              <a:rPr lang="en-US" sz="1050" b="1">
                <a:solidFill>
                  <a:schemeClr val="tx2"/>
                </a:solidFill>
                <a:latin typeface="Arial" panose="020B0604020202020204" pitchFamily="34" charset="0"/>
                <a:cs typeface="Arial" panose="020B0604020202020204" pitchFamily="34" charset="0"/>
              </a:rPr>
              <a:t>supplemental appropriations and gives direction and adjustment authority </a:t>
            </a:r>
            <a:r>
              <a:rPr lang="en-US" sz="1050" dirty="0">
                <a:latin typeface="Arial" panose="020B0604020202020204" pitchFamily="34" charset="0"/>
                <a:cs typeface="Arial" panose="020B0604020202020204" pitchFamily="34" charset="0"/>
              </a:rPr>
              <a:t>regarding certain appropriations to address revised revenue estimates and supplemental needs.</a:t>
            </a:r>
          </a:p>
          <a:p>
            <a:pPr>
              <a:spcBef>
                <a:spcPts val="0"/>
              </a:spcBef>
              <a:spcAft>
                <a:spcPts val="451"/>
              </a:spcAft>
            </a:pPr>
            <a:r>
              <a:rPr lang="en-US" sz="1050">
                <a:latin typeface="Arial" panose="020B0604020202020204" pitchFamily="34" charset="0"/>
                <a:cs typeface="Arial" panose="020B0604020202020204" pitchFamily="34" charset="0"/>
              </a:rPr>
              <a:t>Reduces appropriation to TEA Foundation School Program by $8.4 billion, resulting from lower than anticipated student attendance and higher than anticipated property tax collections. </a:t>
            </a:r>
          </a:p>
          <a:p>
            <a:pPr>
              <a:spcBef>
                <a:spcPts val="0"/>
              </a:spcBef>
              <a:spcAft>
                <a:spcPts val="451"/>
              </a:spcAft>
            </a:pPr>
            <a:r>
              <a:rPr lang="en-US" sz="1050">
                <a:latin typeface="Arial" panose="020B0604020202020204" pitchFamily="34" charset="0"/>
                <a:cs typeface="Arial" panose="020B0604020202020204" pitchFamily="34" charset="0"/>
              </a:rPr>
              <a:t>Added appropriation of $1.1 billion for school safety.  </a:t>
            </a: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79</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91032" y="871607"/>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No immediate action required</a:t>
            </a:r>
            <a:r>
              <a:rPr lang="en-US" sz="1051" dirty="0">
                <a:latin typeface="Arial" panose="020B0604020202020204" pitchFamily="34" charset="0"/>
                <a:cs typeface="Arial" panose="020B0604020202020204" pitchFamily="34" charset="0"/>
              </a:rPr>
              <a:t> by school districts or charter schools</a:t>
            </a:r>
            <a:r>
              <a:rPr lang="en-US" sz="1051">
                <a:latin typeface="Arial" panose="020B0604020202020204" pitchFamily="34" charset="0"/>
                <a:cs typeface="Arial" panose="020B0604020202020204" pitchFamily="34" charset="0"/>
              </a:rPr>
              <a:t>.</a:t>
            </a:r>
            <a:r>
              <a:rPr lang="en-US" sz="1051" dirty="0">
                <a:latin typeface="Arial" panose="020B0604020202020204" pitchFamily="34" charset="0"/>
                <a:cs typeface="Arial" panose="020B0604020202020204" pitchFamily="34" charset="0"/>
              </a:rPr>
              <a:t> </a:t>
            </a:r>
            <a:r>
              <a:rPr lang="en-US" sz="1051">
                <a:latin typeface="Arial" panose="020B0604020202020204" pitchFamily="34" charset="0"/>
                <a:cs typeface="Arial" panose="020B0604020202020204" pitchFamily="34" charset="0"/>
              </a:rPr>
              <a:t> </a:t>
            </a:r>
          </a:p>
          <a:p>
            <a:pPr marL="0" indent="0">
              <a:spcBef>
                <a:spcPts val="0"/>
              </a:spcBef>
              <a:spcAft>
                <a:spcPts val="400"/>
              </a:spcAft>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School Districts &amp; Charter Schools </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Senator Huffman</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sp>
        <p:nvSpPr>
          <p:cNvPr id="15" name="Right Triangle 14">
            <a:extLst>
              <a:ext uri="{FF2B5EF4-FFF2-40B4-BE49-F238E27FC236}">
                <a16:creationId xmlns:a16="http://schemas.microsoft.com/office/drawing/2014/main" id="{CFC2D1BC-9739-E981-08ED-9FEB5111142A}"/>
              </a:ext>
            </a:extLst>
          </p:cNvPr>
          <p:cNvSpPr/>
          <p:nvPr/>
        </p:nvSpPr>
        <p:spPr>
          <a:xfrm rot="10800000">
            <a:off x="7926915" y="-12784"/>
            <a:ext cx="1219200" cy="1180673"/>
          </a:xfrm>
          <a:prstGeom prst="rtTriangle">
            <a:avLst/>
          </a:prstGeom>
          <a:solidFill>
            <a:srgbClr val="DD8E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20" name="Graphic 19" descr="Piggy Bank with solid fill">
            <a:extLst>
              <a:ext uri="{FF2B5EF4-FFF2-40B4-BE49-F238E27FC236}">
                <a16:creationId xmlns:a16="http://schemas.microsoft.com/office/drawing/2014/main" id="{0EDBE9B2-8D6E-77D7-38D7-65964EF012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8454693" y="79085"/>
            <a:ext cx="628681" cy="549101"/>
          </a:xfrm>
          <a:prstGeom prst="rect">
            <a:avLst/>
          </a:prstGeom>
        </p:spPr>
      </p:pic>
      <p:sp>
        <p:nvSpPr>
          <p:cNvPr id="14" name="Title 1">
            <a:extLst>
              <a:ext uri="{FF2B5EF4-FFF2-40B4-BE49-F238E27FC236}">
                <a16:creationId xmlns:a16="http://schemas.microsoft.com/office/drawing/2014/main" id="{28F97FDC-317F-E4B1-CD3F-A2E97AE124DC}"/>
              </a:ext>
            </a:extLst>
          </p:cNvPr>
          <p:cNvSpPr txBox="1">
            <a:spLocks/>
          </p:cNvSpPr>
          <p:nvPr/>
        </p:nvSpPr>
        <p:spPr>
          <a:xfrm>
            <a:off x="1023631" y="1124583"/>
            <a:ext cx="4627876"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dirty="0">
                <a:solidFill>
                  <a:schemeClr val="tx2"/>
                </a:solidFill>
                <a:latin typeface="Arial" panose="020B0604020202020204" pitchFamily="34" charset="0"/>
                <a:cs typeface="Arial" panose="020B0604020202020204" pitchFamily="34" charset="0"/>
              </a:rPr>
              <a:t>Analysis – N/A  </a:t>
            </a:r>
            <a:endParaRPr lang="en-US" sz="11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7" name="Graphic 16" descr="Folder Search with solid fill">
            <a:extLst>
              <a:ext uri="{FF2B5EF4-FFF2-40B4-BE49-F238E27FC236}">
                <a16:creationId xmlns:a16="http://schemas.microsoft.com/office/drawing/2014/main" id="{EE9B9913-ADB0-BE9E-8FD6-61F2BB7E0F9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0687" y="1108653"/>
            <a:ext cx="328183" cy="328183"/>
          </a:xfrm>
          <a:prstGeom prst="rect">
            <a:avLst/>
          </a:prstGeom>
        </p:spPr>
      </p:pic>
    </p:spTree>
    <p:extLst>
      <p:ext uri="{BB962C8B-B14F-4D97-AF65-F5344CB8AC3E}">
        <p14:creationId xmlns:p14="http://schemas.microsoft.com/office/powerpoint/2010/main" val="1200216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505DAB7-4610-552E-8E7B-B277D46548B7}"/>
              </a:ext>
            </a:extLst>
          </p:cNvPr>
          <p:cNvSpPr>
            <a:spLocks noGrp="1"/>
          </p:cNvSpPr>
          <p:nvPr>
            <p:ph type="sldNum" sz="quarter" idx="12"/>
          </p:nvPr>
        </p:nvSpPr>
        <p:spPr/>
        <p:txBody>
          <a:bodyPr/>
          <a:lstStyle/>
          <a:p>
            <a:fld id="{5CBB254D-182E-404A-804D-D98E6FDB1AF7}" type="slidenum">
              <a:rPr lang="en-US" smtClean="0"/>
              <a:t>8</a:t>
            </a:fld>
            <a:endParaRPr lang="en-US"/>
          </a:p>
        </p:txBody>
      </p:sp>
      <p:pic>
        <p:nvPicPr>
          <p:cNvPr id="15" name="Graphic 14" descr="Medical with solid fill">
            <a:extLst>
              <a:ext uri="{FF2B5EF4-FFF2-40B4-BE49-F238E27FC236}">
                <a16:creationId xmlns:a16="http://schemas.microsoft.com/office/drawing/2014/main" id="{9B9B8971-BDA0-ED73-D33C-91BD06E571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289" y="175752"/>
            <a:ext cx="411817" cy="411817"/>
          </a:xfrm>
          <a:prstGeom prst="rect">
            <a:avLst/>
          </a:prstGeom>
        </p:spPr>
      </p:pic>
      <p:pic>
        <p:nvPicPr>
          <p:cNvPr id="16" name="Graphic 15" descr="Medical with solid fill">
            <a:extLst>
              <a:ext uri="{FF2B5EF4-FFF2-40B4-BE49-F238E27FC236}">
                <a16:creationId xmlns:a16="http://schemas.microsoft.com/office/drawing/2014/main" id="{BC6538CA-B320-E5D9-3805-2D4C3D70C6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0788" y="175753"/>
            <a:ext cx="411817" cy="411817"/>
          </a:xfrm>
          <a:prstGeom prst="rect">
            <a:avLst/>
          </a:prstGeom>
        </p:spPr>
      </p:pic>
      <p:pic>
        <p:nvPicPr>
          <p:cNvPr id="17" name="Graphic 16" descr="Medical with solid fill">
            <a:extLst>
              <a:ext uri="{FF2B5EF4-FFF2-40B4-BE49-F238E27FC236}">
                <a16:creationId xmlns:a16="http://schemas.microsoft.com/office/drawing/2014/main" id="{B21DC5AF-8D60-D7C0-822C-1AD5F120BE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288" y="4471829"/>
            <a:ext cx="411817" cy="411817"/>
          </a:xfrm>
          <a:prstGeom prst="rect">
            <a:avLst/>
          </a:prstGeom>
        </p:spPr>
      </p:pic>
      <p:pic>
        <p:nvPicPr>
          <p:cNvPr id="18" name="Graphic 17" descr="Medical with solid fill">
            <a:extLst>
              <a:ext uri="{FF2B5EF4-FFF2-40B4-BE49-F238E27FC236}">
                <a16:creationId xmlns:a16="http://schemas.microsoft.com/office/drawing/2014/main" id="{3EAC66A5-A2DE-F6DE-6A8A-C7E6BAC86D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7204" y="4428387"/>
            <a:ext cx="411817" cy="411817"/>
          </a:xfrm>
          <a:prstGeom prst="rect">
            <a:avLst/>
          </a:prstGeom>
        </p:spPr>
      </p:pic>
      <p:graphicFrame>
        <p:nvGraphicFramePr>
          <p:cNvPr id="14" name="Table 18">
            <a:extLst>
              <a:ext uri="{FF2B5EF4-FFF2-40B4-BE49-F238E27FC236}">
                <a16:creationId xmlns:a16="http://schemas.microsoft.com/office/drawing/2014/main" id="{B46AD142-5D16-84EA-8D79-3946340A6A14}"/>
              </a:ext>
            </a:extLst>
          </p:cNvPr>
          <p:cNvGraphicFramePr>
            <a:graphicFrameLocks noGrp="1"/>
          </p:cNvGraphicFramePr>
          <p:nvPr>
            <p:extLst>
              <p:ext uri="{D42A27DB-BD31-4B8C-83A1-F6EECF244321}">
                <p14:modId xmlns:p14="http://schemas.microsoft.com/office/powerpoint/2010/main" val="3620882775"/>
              </p:ext>
            </p:extLst>
          </p:nvPr>
        </p:nvGraphicFramePr>
        <p:xfrm>
          <a:off x="604378" y="863193"/>
          <a:ext cx="7932137" cy="548640"/>
        </p:xfrm>
        <a:graphic>
          <a:graphicData uri="http://schemas.openxmlformats.org/drawingml/2006/table">
            <a:tbl>
              <a:tblPr firstRow="1" bandRow="1">
                <a:tableStyleId>{5C22544A-7EE6-4342-B048-85BDC9FD1C3A}</a:tableStyleId>
              </a:tblPr>
              <a:tblGrid>
                <a:gridCol w="692271">
                  <a:extLst>
                    <a:ext uri="{9D8B030D-6E8A-4147-A177-3AD203B41FA5}">
                      <a16:colId xmlns:a16="http://schemas.microsoft.com/office/drawing/2014/main" val="3162652342"/>
                    </a:ext>
                  </a:extLst>
                </a:gridCol>
                <a:gridCol w="850924">
                  <a:extLst>
                    <a:ext uri="{9D8B030D-6E8A-4147-A177-3AD203B41FA5}">
                      <a16:colId xmlns:a16="http://schemas.microsoft.com/office/drawing/2014/main" val="875902121"/>
                    </a:ext>
                  </a:extLst>
                </a:gridCol>
                <a:gridCol w="2149364">
                  <a:extLst>
                    <a:ext uri="{9D8B030D-6E8A-4147-A177-3AD203B41FA5}">
                      <a16:colId xmlns:a16="http://schemas.microsoft.com/office/drawing/2014/main" val="1592165069"/>
                    </a:ext>
                  </a:extLst>
                </a:gridCol>
                <a:gridCol w="319668">
                  <a:extLst>
                    <a:ext uri="{9D8B030D-6E8A-4147-A177-3AD203B41FA5}">
                      <a16:colId xmlns:a16="http://schemas.microsoft.com/office/drawing/2014/main" val="1942624791"/>
                    </a:ext>
                  </a:extLst>
                </a:gridCol>
                <a:gridCol w="728546">
                  <a:extLst>
                    <a:ext uri="{9D8B030D-6E8A-4147-A177-3AD203B41FA5}">
                      <a16:colId xmlns:a16="http://schemas.microsoft.com/office/drawing/2014/main" val="3658470772"/>
                    </a:ext>
                  </a:extLst>
                </a:gridCol>
                <a:gridCol w="847493">
                  <a:extLst>
                    <a:ext uri="{9D8B030D-6E8A-4147-A177-3AD203B41FA5}">
                      <a16:colId xmlns:a16="http://schemas.microsoft.com/office/drawing/2014/main" val="964689781"/>
                    </a:ext>
                  </a:extLst>
                </a:gridCol>
                <a:gridCol w="2343871">
                  <a:extLst>
                    <a:ext uri="{9D8B030D-6E8A-4147-A177-3AD203B41FA5}">
                      <a16:colId xmlns:a16="http://schemas.microsoft.com/office/drawing/2014/main" val="3497054922"/>
                    </a:ext>
                  </a:extLst>
                </a:gridCol>
              </a:tblGrid>
              <a:tr h="265258">
                <a:tc>
                  <a:txBody>
                    <a:bodyPr/>
                    <a:lstStyle/>
                    <a:p>
                      <a:r>
                        <a:rPr lang="en-US" sz="1200">
                          <a:latin typeface="Arial" panose="020B0604020202020204" pitchFamily="34" charset="0"/>
                          <a:cs typeface="Arial" panose="020B0604020202020204" pitchFamily="34" charset="0"/>
                        </a:rPr>
                        <a:t>Slide #</a:t>
                      </a:r>
                    </a:p>
                  </a:txBody>
                  <a:tcPr>
                    <a:lnL w="9525" cap="flat" cmpd="sng" algn="ctr">
                      <a:noFill/>
                      <a:prstDash val="dash"/>
                      <a:round/>
                      <a:headEnd type="none" w="med" len="med"/>
                      <a:tailEnd type="none" w="med" len="med"/>
                    </a:lnL>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1200">
                          <a:latin typeface="Arial" panose="020B0604020202020204" pitchFamily="34" charset="0"/>
                          <a:cs typeface="Arial" panose="020B0604020202020204" pitchFamily="34" charset="0"/>
                        </a:rPr>
                        <a:t>Bill #</a:t>
                      </a:r>
                    </a:p>
                  </a:txBody>
                  <a:tcPr>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1200">
                          <a:latin typeface="Arial" panose="020B0604020202020204" pitchFamily="34" charset="0"/>
                          <a:cs typeface="Arial" panose="020B0604020202020204" pitchFamily="34" charset="0"/>
                        </a:rPr>
                        <a:t>Bill Description</a:t>
                      </a:r>
                    </a:p>
                  </a:txBody>
                  <a:tcPr>
                    <a:lnR w="12700" cmpd="sng">
                      <a:noFill/>
                    </a:lnR>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endParaRPr lang="en-US" sz="1200">
                        <a:latin typeface="Arial" panose="020B0604020202020204" pitchFamily="34" charset="0"/>
                        <a:cs typeface="Arial" panose="020B0604020202020204" pitchFamily="34" charset="0"/>
                      </a:endParaRPr>
                    </a:p>
                  </a:txBody>
                  <a:tcPr>
                    <a:lnL w="12700" cmpd="sng">
                      <a:noFill/>
                    </a:lnL>
                    <a:lnR w="12700" cmpd="sng">
                      <a:noFill/>
                    </a:lnR>
                    <a:lnT w="9525" cap="flat" cmpd="sng" algn="ctr">
                      <a:noFill/>
                      <a:prstDash val="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latin typeface="Arial" panose="020B0604020202020204" pitchFamily="34" charset="0"/>
                          <a:cs typeface="Arial" panose="020B0604020202020204" pitchFamily="34" charset="0"/>
                        </a:rPr>
                        <a:t>Slide #</a:t>
                      </a:r>
                    </a:p>
                  </a:txBody>
                  <a:tcPr>
                    <a:lnL w="12700" cmpd="sng">
                      <a:noFill/>
                    </a:lnL>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1200">
                          <a:latin typeface="Arial" panose="020B0604020202020204" pitchFamily="34" charset="0"/>
                          <a:cs typeface="Arial" panose="020B0604020202020204" pitchFamily="34" charset="0"/>
                        </a:rPr>
                        <a:t>Bill #</a:t>
                      </a:r>
                    </a:p>
                  </a:txBody>
                  <a:tcPr>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1200" dirty="0">
                          <a:latin typeface="Arial" panose="020B0604020202020204" pitchFamily="34" charset="0"/>
                          <a:cs typeface="Arial" panose="020B0604020202020204" pitchFamily="34" charset="0"/>
                        </a:rPr>
                        <a:t>Bill Description</a:t>
                      </a:r>
                    </a:p>
                  </a:txBody>
                  <a:tcPr>
                    <a:lnR w="9525" cap="flat" cmpd="sng" algn="ctr">
                      <a:noFill/>
                      <a:prstDash val="dash"/>
                      <a:round/>
                      <a:headEnd type="none" w="med" len="med"/>
                      <a:tailEnd type="none" w="med" len="med"/>
                    </a:lnR>
                    <a:lnT w="9525" cap="flat" cmpd="sng" algn="ctr">
                      <a:noFill/>
                      <a:prstDash val="dash"/>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948662173"/>
                  </a:ext>
                </a:extLst>
              </a:tr>
              <a:tr h="263496">
                <a:tc>
                  <a:txBody>
                    <a:bodyPr/>
                    <a:lstStyle/>
                    <a:p>
                      <a:r>
                        <a:rPr lang="en-US" sz="1200" b="0" dirty="0">
                          <a:latin typeface="Arial" panose="020B0604020202020204" pitchFamily="34" charset="0"/>
                          <a:cs typeface="Arial" panose="020B0604020202020204" pitchFamily="34" charset="0"/>
                        </a:rPr>
                        <a:t>97</a:t>
                      </a:r>
                    </a:p>
                  </a:txBody>
                  <a:tcPr>
                    <a:lnL w="9525"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dirty="0">
                          <a:latin typeface="Arial" panose="020B0604020202020204" pitchFamily="34" charset="0"/>
                          <a:cs typeface="Arial" panose="020B0604020202020204" pitchFamily="34" charset="0"/>
                        </a:rPr>
                        <a:t>SB 1 </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dirty="0">
                          <a:latin typeface="Arial" panose="020B0604020202020204" pitchFamily="34" charset="0"/>
                          <a:cs typeface="Arial" panose="020B0604020202020204" pitchFamily="34" charset="0"/>
                        </a:rPr>
                        <a:t>Property Tax Relief Act</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endParaRPr lang="en-US" sz="120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no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latin typeface="Arial" panose="020B0604020202020204" pitchFamily="34" charset="0"/>
                        <a:cs typeface="Arial" panose="020B0604020202020204" pitchFamily="34" charset="0"/>
                      </a:endParaRP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solidFill>
                      <a:schemeClr val="bg2"/>
                    </a:solidFill>
                  </a:tcPr>
                </a:tc>
                <a:tc>
                  <a:txBody>
                    <a:bodyPr/>
                    <a:lstStyle/>
                    <a:p>
                      <a:r>
                        <a:rPr lang="en-US" sz="1200" dirty="0">
                          <a:latin typeface="Arial" panose="020B0604020202020204" pitchFamily="34" charset="0"/>
                          <a:cs typeface="Arial" panose="020B0604020202020204" pitchFamily="34" charset="0"/>
                        </a:rPr>
                        <a:t> </a:t>
                      </a:r>
                    </a:p>
                  </a:txBody>
                  <a:tcP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tc>
                  <a:txBody>
                    <a:bodyPr/>
                    <a:lstStyle/>
                    <a:p>
                      <a:r>
                        <a:rPr lang="en-US" sz="1200" dirty="0">
                          <a:latin typeface="Arial" panose="020B0604020202020204" pitchFamily="34" charset="0"/>
                          <a:cs typeface="Arial" panose="020B0604020202020204" pitchFamily="34" charset="0"/>
                        </a:rPr>
                        <a:t> </a:t>
                      </a:r>
                    </a:p>
                  </a:txBody>
                  <a:tcPr>
                    <a:lnL w="6350" cap="flat" cmpd="sng" algn="ctr">
                      <a:noFill/>
                      <a:prstDash val="dash"/>
                      <a:round/>
                      <a:headEnd type="none" w="med" len="med"/>
                      <a:tailEnd type="none" w="med" len="med"/>
                    </a:lnL>
                    <a:lnR w="9525" cap="flat" cmpd="sng" algn="ctr">
                      <a:noFill/>
                      <a:prstDash val="dash"/>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bg1">
                          <a:lumMod val="85000"/>
                        </a:schemeClr>
                      </a:solidFill>
                      <a:prstDash val="dash"/>
                      <a:round/>
                      <a:headEnd type="none" w="med" len="med"/>
                      <a:tailEnd type="none" w="med" len="med"/>
                    </a:lnB>
                    <a:noFill/>
                  </a:tcPr>
                </a:tc>
                <a:extLst>
                  <a:ext uri="{0D108BD9-81ED-4DB2-BD59-A6C34878D82A}">
                    <a16:rowId xmlns:a16="http://schemas.microsoft.com/office/drawing/2014/main" val="2954826182"/>
                  </a:ext>
                </a:extLst>
              </a:tr>
            </a:tbl>
          </a:graphicData>
        </a:graphic>
      </p:graphicFrame>
      <p:sp>
        <p:nvSpPr>
          <p:cNvPr id="25" name="Title 1">
            <a:extLst>
              <a:ext uri="{FF2B5EF4-FFF2-40B4-BE49-F238E27FC236}">
                <a16:creationId xmlns:a16="http://schemas.microsoft.com/office/drawing/2014/main" id="{7066D0A9-D644-E931-2DB4-3C4005693358}"/>
              </a:ext>
            </a:extLst>
          </p:cNvPr>
          <p:cNvSpPr txBox="1">
            <a:spLocks/>
          </p:cNvSpPr>
          <p:nvPr/>
        </p:nvSpPr>
        <p:spPr>
          <a:xfrm>
            <a:off x="576030" y="276288"/>
            <a:ext cx="7897284" cy="58690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100" dirty="0">
                <a:solidFill>
                  <a:schemeClr val="tx2"/>
                </a:solidFill>
                <a:latin typeface="Arial" panose="020B0604020202020204" pitchFamily="34" charset="0"/>
                <a:cs typeface="Arial" panose="020B0604020202020204" pitchFamily="34" charset="0"/>
              </a:rPr>
              <a:t>88</a:t>
            </a:r>
            <a:r>
              <a:rPr lang="en-US" sz="2100" baseline="30000" dirty="0">
                <a:solidFill>
                  <a:schemeClr val="tx2"/>
                </a:solidFill>
                <a:latin typeface="Arial" panose="020B0604020202020204" pitchFamily="34" charset="0"/>
                <a:cs typeface="Arial" panose="020B0604020202020204" pitchFamily="34" charset="0"/>
              </a:rPr>
              <a:t>th</a:t>
            </a:r>
            <a:r>
              <a:rPr lang="en-US" sz="2100" dirty="0">
                <a:solidFill>
                  <a:schemeClr val="tx2"/>
                </a:solidFill>
                <a:latin typeface="Arial" panose="020B0604020202020204" pitchFamily="34" charset="0"/>
                <a:cs typeface="Arial" panose="020B0604020202020204" pitchFamily="34" charset="0"/>
              </a:rPr>
              <a:t> Texas Legislature, Second Special Session – Tax Relief</a:t>
            </a:r>
            <a:endParaRPr lang="en-US" sz="2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ight Triangle 1">
            <a:extLst>
              <a:ext uri="{FF2B5EF4-FFF2-40B4-BE49-F238E27FC236}">
                <a16:creationId xmlns:a16="http://schemas.microsoft.com/office/drawing/2014/main" id="{D2A495D6-DF16-CE5F-5A5B-6AF2B7DD1128}"/>
              </a:ext>
            </a:extLst>
          </p:cNvPr>
          <p:cNvSpPr/>
          <p:nvPr/>
        </p:nvSpPr>
        <p:spPr>
          <a:xfrm rot="10800000">
            <a:off x="7926915" y="-12784"/>
            <a:ext cx="1219200" cy="1180673"/>
          </a:xfrm>
          <a:prstGeom prst="rtTriangle">
            <a:avLst/>
          </a:prstGeom>
          <a:solidFill>
            <a:srgbClr val="DD8E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3" name="Graphic 2" descr="Piggy Bank with solid fill">
            <a:extLst>
              <a:ext uri="{FF2B5EF4-FFF2-40B4-BE49-F238E27FC236}">
                <a16:creationId xmlns:a16="http://schemas.microsoft.com/office/drawing/2014/main" id="{F5262D45-A207-3729-0221-9CC40AA40F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8454693" y="79085"/>
            <a:ext cx="628681" cy="549101"/>
          </a:xfrm>
          <a:prstGeom prst="rect">
            <a:avLst/>
          </a:prstGeom>
        </p:spPr>
      </p:pic>
    </p:spTree>
    <p:extLst>
      <p:ext uri="{BB962C8B-B14F-4D97-AF65-F5344CB8AC3E}">
        <p14:creationId xmlns:p14="http://schemas.microsoft.com/office/powerpoint/2010/main" val="38831152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rPr>
              <a:t>Property Tax – Indirect Bills (1 of 3)</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5037020" cy="3115221"/>
          </a:xfrm>
        </p:spPr>
        <p:txBody>
          <a:bodyPr>
            <a:noAutofit/>
          </a:bodyPr>
          <a:lstStyle/>
          <a:p>
            <a:pPr marL="228600" indent="-228600" algn="just">
              <a:spcBef>
                <a:spcPts val="0"/>
              </a:spcBef>
              <a:spcAft>
                <a:spcPts val="400"/>
              </a:spcAft>
            </a:pPr>
            <a:r>
              <a:rPr lang="en-US" sz="1050" b="1">
                <a:latin typeface="Arial" panose="020B0604020202020204" pitchFamily="34" charset="0"/>
                <a:cs typeface="Arial" panose="020B0604020202020204" pitchFamily="34" charset="0"/>
                <a:hlinkClick r:id="rId3"/>
              </a:rPr>
              <a:t>HB 260 </a:t>
            </a:r>
            <a:r>
              <a:rPr lang="en-US" sz="1050">
                <a:latin typeface="Arial" panose="020B0604020202020204" pitchFamily="34" charset="0"/>
                <a:cs typeface="Arial" panose="020B0604020202020204" pitchFamily="34" charset="0"/>
              </a:rPr>
              <a:t>- </a:t>
            </a:r>
            <a:r>
              <a:rPr lang="en-US" sz="1050">
                <a:solidFill>
                  <a:srgbClr val="000000"/>
                </a:solidFill>
                <a:latin typeface="Arial" panose="020B0604020202020204" pitchFamily="34" charset="0"/>
                <a:cs typeface="Arial" panose="020B0604020202020204" pitchFamily="34" charset="0"/>
              </a:rPr>
              <a:t>relating to the calculation of net to land in the appraisal of open-space land for ad valorem tax purposes.</a:t>
            </a:r>
          </a:p>
          <a:p>
            <a:pPr marL="228600" indent="-228600">
              <a:spcBef>
                <a:spcPts val="0"/>
              </a:spcBef>
              <a:spcAft>
                <a:spcPts val="400"/>
              </a:spcAft>
            </a:pPr>
            <a:r>
              <a:rPr lang="en-US" sz="1050" b="1">
                <a:solidFill>
                  <a:srgbClr val="000000"/>
                </a:solidFill>
                <a:latin typeface="Arial" panose="020B0604020202020204" pitchFamily="34" charset="0"/>
                <a:cs typeface="Arial" panose="020B0604020202020204" pitchFamily="34" charset="0"/>
                <a:hlinkClick r:id="rId4"/>
              </a:rPr>
              <a:t>HB 456 </a:t>
            </a:r>
            <a:r>
              <a:rPr lang="en-US" sz="1050">
                <a:solidFill>
                  <a:srgbClr val="000000"/>
                </a:solidFill>
                <a:latin typeface="Arial" panose="020B0604020202020204" pitchFamily="34" charset="0"/>
                <a:cs typeface="Arial" panose="020B0604020202020204" pitchFamily="34" charset="0"/>
              </a:rPr>
              <a:t>- relating to an exemption from ad valorem taxation of certain interests in a mineral in </a:t>
            </a:r>
            <a:r>
              <a:rPr lang="en-US" sz="1050">
                <a:latin typeface="Arial" panose="020B0604020202020204" pitchFamily="34" charset="0"/>
                <a:cs typeface="Arial" panose="020B0604020202020204" pitchFamily="34" charset="0"/>
              </a:rPr>
              <a:t>a</a:t>
            </a:r>
            <a:r>
              <a:rPr lang="en-US" sz="1050">
                <a:solidFill>
                  <a:srgbClr val="FF0000"/>
                </a:solidFill>
                <a:latin typeface="Arial" panose="020B0604020202020204" pitchFamily="34" charset="0"/>
                <a:cs typeface="Arial" panose="020B0604020202020204" pitchFamily="34" charset="0"/>
              </a:rPr>
              <a:t> </a:t>
            </a:r>
            <a:r>
              <a:rPr lang="en-US" sz="1050">
                <a:solidFill>
                  <a:srgbClr val="000000"/>
                </a:solidFill>
                <a:latin typeface="Arial" panose="020B0604020202020204" pitchFamily="34" charset="0"/>
                <a:cs typeface="Arial" panose="020B0604020202020204" pitchFamily="34" charset="0"/>
              </a:rPr>
              <a:t>place owned by certain charitable organizations.</a:t>
            </a:r>
          </a:p>
          <a:p>
            <a:pPr marL="228600" indent="-228600">
              <a:spcBef>
                <a:spcPts val="0"/>
              </a:spcBef>
              <a:spcAft>
                <a:spcPts val="400"/>
              </a:spcAft>
            </a:pPr>
            <a:r>
              <a:rPr lang="en-US" sz="1050" b="1">
                <a:solidFill>
                  <a:srgbClr val="000000"/>
                </a:solidFill>
                <a:latin typeface="Arial" panose="020B0604020202020204" pitchFamily="34" charset="0"/>
                <a:cs typeface="Arial" panose="020B0604020202020204" pitchFamily="34" charset="0"/>
                <a:hlinkClick r:id="rId5"/>
              </a:rPr>
              <a:t>HB 796 </a:t>
            </a:r>
            <a:r>
              <a:rPr lang="en-US" sz="1050">
                <a:solidFill>
                  <a:srgbClr val="000000"/>
                </a:solidFill>
                <a:latin typeface="Arial" panose="020B0604020202020204" pitchFamily="34" charset="0"/>
                <a:cs typeface="Arial" panose="020B0604020202020204" pitchFamily="34" charset="0"/>
              </a:rPr>
              <a:t>- relating to the creation and maintenance by an appraisal district of a publicly available Internet database of information regarding protest hearings.</a:t>
            </a:r>
          </a:p>
          <a:p>
            <a:pPr marL="228600" indent="-228600">
              <a:spcBef>
                <a:spcPts val="0"/>
              </a:spcBef>
              <a:spcAft>
                <a:spcPts val="400"/>
              </a:spcAft>
            </a:pPr>
            <a:r>
              <a:rPr lang="en-US" sz="1050" b="1">
                <a:solidFill>
                  <a:srgbClr val="000000"/>
                </a:solidFill>
                <a:latin typeface="Arial" panose="020B0604020202020204" pitchFamily="34" charset="0"/>
                <a:cs typeface="Arial" panose="020B0604020202020204" pitchFamily="34" charset="0"/>
                <a:hlinkClick r:id="rId6"/>
              </a:rPr>
              <a:t>HB 1228 </a:t>
            </a:r>
            <a:r>
              <a:rPr lang="en-US" sz="1050">
                <a:solidFill>
                  <a:srgbClr val="000000"/>
                </a:solidFill>
                <a:latin typeface="Arial" panose="020B0604020202020204" pitchFamily="34" charset="0"/>
                <a:cs typeface="Arial" panose="020B0604020202020204" pitchFamily="34" charset="0"/>
              </a:rPr>
              <a:t>- relating to the delivery of certain information under the Property Tax Code.</a:t>
            </a:r>
            <a:endParaRPr lang="en-US" sz="1050">
              <a:latin typeface="Arial" panose="020B0604020202020204" pitchFamily="34" charset="0"/>
              <a:cs typeface="Arial" panose="020B0604020202020204" pitchFamily="34" charset="0"/>
            </a:endParaRPr>
          </a:p>
          <a:p>
            <a:pPr marL="228600" indent="-228600">
              <a:spcBef>
                <a:spcPts val="0"/>
              </a:spcBef>
              <a:spcAft>
                <a:spcPts val="400"/>
              </a:spcAft>
            </a:pPr>
            <a:r>
              <a:rPr lang="en-US" sz="1050" b="1">
                <a:latin typeface="Arial" panose="020B0604020202020204" pitchFamily="34" charset="0"/>
                <a:cs typeface="Arial" panose="020B0604020202020204" pitchFamily="34" charset="0"/>
                <a:hlinkClick r:id="rId7"/>
              </a:rPr>
              <a:t>HB 1285 </a:t>
            </a:r>
            <a:r>
              <a:rPr lang="en-US" sz="1050">
                <a:latin typeface="Arial" panose="020B0604020202020204" pitchFamily="34" charset="0"/>
                <a:cs typeface="Arial" panose="020B0604020202020204" pitchFamily="34" charset="0"/>
              </a:rPr>
              <a:t>-  </a:t>
            </a:r>
            <a:r>
              <a:rPr lang="en-US" sz="1050">
                <a:solidFill>
                  <a:srgbClr val="000000"/>
                </a:solidFill>
                <a:latin typeface="Arial" panose="020B0604020202020204" pitchFamily="34" charset="0"/>
                <a:cs typeface="Arial" panose="020B0604020202020204" pitchFamily="34" charset="0"/>
              </a:rPr>
              <a:t>relating to the duties of the taxpayer liaison officer of an appraisal district.</a:t>
            </a:r>
            <a:r>
              <a:rPr lang="en-US" sz="1050">
                <a:latin typeface="Arial" panose="020B0604020202020204" pitchFamily="34" charset="0"/>
                <a:cs typeface="Arial" panose="020B0604020202020204" pitchFamily="34" charset="0"/>
              </a:rPr>
              <a:t> </a:t>
            </a:r>
          </a:p>
          <a:p>
            <a:pPr marL="228600" indent="-228600">
              <a:spcBef>
                <a:spcPts val="0"/>
              </a:spcBef>
              <a:spcAft>
                <a:spcPts val="400"/>
              </a:spcAft>
            </a:pPr>
            <a:r>
              <a:rPr lang="en-US" sz="1050" b="1">
                <a:latin typeface="Arial" panose="020B0604020202020204" pitchFamily="34" charset="0"/>
                <a:cs typeface="Arial" panose="020B0604020202020204" pitchFamily="34" charset="0"/>
                <a:hlinkClick r:id="rId8"/>
              </a:rPr>
              <a:t>HB 2354 </a:t>
            </a:r>
            <a:r>
              <a:rPr lang="en-US" sz="1050">
                <a:latin typeface="Arial" panose="020B0604020202020204" pitchFamily="34" charset="0"/>
                <a:cs typeface="Arial" panose="020B0604020202020204" pitchFamily="34" charset="0"/>
              </a:rPr>
              <a:t>- </a:t>
            </a:r>
            <a:r>
              <a:rPr lang="en-US" sz="1050">
                <a:solidFill>
                  <a:srgbClr val="000000"/>
                </a:solidFill>
                <a:latin typeface="Arial" panose="020B0604020202020204" pitchFamily="34" charset="0"/>
                <a:cs typeface="Arial" panose="020B0604020202020204" pitchFamily="34" charset="0"/>
              </a:rPr>
              <a:t>relating to the eligibility of land to continue to be appraised for ad valorem tax purposes as qualified open-space land following a transfer to a surviving spouse.</a:t>
            </a:r>
          </a:p>
          <a:p>
            <a:pPr marL="228600" indent="-228600">
              <a:spcBef>
                <a:spcPts val="0"/>
              </a:spcBef>
              <a:spcAft>
                <a:spcPts val="400"/>
              </a:spcAft>
            </a:pPr>
            <a:r>
              <a:rPr lang="en-US" sz="1050" b="1">
                <a:solidFill>
                  <a:srgbClr val="000000"/>
                </a:solidFill>
                <a:latin typeface="Arial" panose="020B0604020202020204" pitchFamily="34" charset="0"/>
                <a:cs typeface="Arial" panose="020B0604020202020204" pitchFamily="34" charset="0"/>
                <a:hlinkClick r:id="rId9"/>
              </a:rPr>
              <a:t>HB 3207 </a:t>
            </a:r>
            <a:r>
              <a:rPr lang="en-US" sz="1050">
                <a:solidFill>
                  <a:srgbClr val="000000"/>
                </a:solidFill>
                <a:latin typeface="Arial" panose="020B0604020202020204" pitchFamily="34" charset="0"/>
                <a:cs typeface="Arial" panose="020B0604020202020204" pitchFamily="34" charset="0"/>
              </a:rPr>
              <a:t>- relating to the composition of the Agricultural Advisory Board of an appraisal district.</a:t>
            </a:r>
            <a:endParaRPr lang="en-US" sz="1050">
              <a:latin typeface="Arial" panose="020B0604020202020204" pitchFamily="34" charset="0"/>
              <a:cs typeface="Arial" panose="020B0604020202020204" pitchFamily="34" charset="0"/>
            </a:endParaRPr>
          </a:p>
          <a:p>
            <a:pPr marL="228600" indent="-228600">
              <a:spcBef>
                <a:spcPts val="0"/>
              </a:spcBef>
              <a:spcAft>
                <a:spcPts val="400"/>
              </a:spcAft>
            </a:pPr>
            <a:r>
              <a:rPr lang="en-US" sz="1050" b="1">
                <a:latin typeface="Arial" panose="020B0604020202020204" pitchFamily="34" charset="0"/>
                <a:cs typeface="Arial" panose="020B0604020202020204" pitchFamily="34" charset="0"/>
                <a:hlinkClick r:id="rId10"/>
              </a:rPr>
              <a:t>HB 4077 </a:t>
            </a:r>
            <a:r>
              <a:rPr lang="en-US" sz="1050">
                <a:latin typeface="Arial" panose="020B0604020202020204" pitchFamily="34" charset="0"/>
                <a:cs typeface="Arial" panose="020B0604020202020204" pitchFamily="34" charset="0"/>
              </a:rPr>
              <a:t>- </a:t>
            </a:r>
            <a:r>
              <a:rPr lang="en-US" sz="1050">
                <a:solidFill>
                  <a:srgbClr val="000000"/>
                </a:solidFill>
                <a:latin typeface="Arial" panose="020B0604020202020204" pitchFamily="34" charset="0"/>
                <a:cs typeface="Arial" panose="020B0604020202020204" pitchFamily="34" charset="0"/>
              </a:rPr>
              <a:t>relating to the procedure for qualifying for an exemption from ad valorem taxation of the residence homestead of an elderly person.</a:t>
            </a:r>
            <a:endParaRPr lang="en-US" sz="1050">
              <a:latin typeface="Arial" panose="020B0604020202020204" pitchFamily="34" charset="0"/>
              <a:cs typeface="Arial" panose="020B0604020202020204" pitchFamily="34" charset="0"/>
            </a:endParaRPr>
          </a:p>
          <a:p>
            <a:pPr marL="0" indent="0">
              <a:spcBef>
                <a:spcPts val="0"/>
              </a:spcBef>
              <a:spcAft>
                <a:spcPts val="451"/>
              </a:spcAft>
              <a:buNone/>
            </a:pPr>
            <a:r>
              <a:rPr lang="en-US" sz="1050">
                <a:latin typeface="Arial" panose="020B0604020202020204" pitchFamily="34" charset="0"/>
                <a:cs typeface="Arial" panose="020B0604020202020204" pitchFamily="34" charset="0"/>
              </a:rPr>
              <a:t>.  </a:t>
            </a: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80</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Most are in effect either September 1, 2023, or January 1, 2024 </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627876"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Tax Code, Various Sections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No specific action required by school district boards and/or administrators.</a:t>
            </a:r>
          </a:p>
          <a:p>
            <a:pPr marL="0" indent="0">
              <a:spcBef>
                <a:spcPts val="0"/>
              </a:spcBef>
              <a:spcAft>
                <a:spcPts val="400"/>
              </a:spcAft>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County Appraisal Districts and taxpayers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70687" y="1108653"/>
            <a:ext cx="328183" cy="328183"/>
          </a:xfrm>
          <a:prstGeom prst="rect">
            <a:avLst/>
          </a:prstGeom>
        </p:spPr>
      </p:pic>
      <p:sp>
        <p:nvSpPr>
          <p:cNvPr id="15" name="Right Triangle 14">
            <a:extLst>
              <a:ext uri="{FF2B5EF4-FFF2-40B4-BE49-F238E27FC236}">
                <a16:creationId xmlns:a16="http://schemas.microsoft.com/office/drawing/2014/main" id="{CFC2D1BC-9739-E981-08ED-9FEB5111142A}"/>
              </a:ext>
            </a:extLst>
          </p:cNvPr>
          <p:cNvSpPr/>
          <p:nvPr/>
        </p:nvSpPr>
        <p:spPr>
          <a:xfrm rot="10800000">
            <a:off x="7926915" y="-12784"/>
            <a:ext cx="1219200" cy="1180673"/>
          </a:xfrm>
          <a:prstGeom prst="rtTriangle">
            <a:avLst/>
          </a:prstGeom>
          <a:solidFill>
            <a:srgbClr val="DD8E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20" name="Graphic 19" descr="Piggy Bank with solid fill">
            <a:extLst>
              <a:ext uri="{FF2B5EF4-FFF2-40B4-BE49-F238E27FC236}">
                <a16:creationId xmlns:a16="http://schemas.microsoft.com/office/drawing/2014/main" id="{0EDBE9B2-8D6E-77D7-38D7-65964EF012C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8454693" y="79085"/>
            <a:ext cx="628681" cy="549101"/>
          </a:xfrm>
          <a:prstGeom prst="rect">
            <a:avLst/>
          </a:prstGeom>
        </p:spPr>
      </p:pic>
      <p:sp>
        <p:nvSpPr>
          <p:cNvPr id="12" name="Rectangle 11">
            <a:extLst>
              <a:ext uri="{FF2B5EF4-FFF2-40B4-BE49-F238E27FC236}">
                <a16:creationId xmlns:a16="http://schemas.microsoft.com/office/drawing/2014/main" id="{AF88E737-5897-3B13-DDD2-58E7C783BB2F}"/>
              </a:ext>
            </a:extLst>
          </p:cNvPr>
          <p:cNvSpPr/>
          <p:nvPr/>
        </p:nvSpPr>
        <p:spPr>
          <a:xfrm>
            <a:off x="0" y="4917627"/>
            <a:ext cx="9144000" cy="1925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latin typeface="Arial" panose="020B0604020202020204" pitchFamily="34" charset="0"/>
                <a:cs typeface="Arial" panose="020B0604020202020204" pitchFamily="34" charset="0"/>
              </a:rPr>
              <a:t>Property tax bills providing specific exemptions may require passage of a constitutional amendment. </a:t>
            </a:r>
          </a:p>
        </p:txBody>
      </p:sp>
    </p:spTree>
    <p:extLst>
      <p:ext uri="{BB962C8B-B14F-4D97-AF65-F5344CB8AC3E}">
        <p14:creationId xmlns:p14="http://schemas.microsoft.com/office/powerpoint/2010/main" val="21343988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rPr>
              <a:t>Property Tax – Indirect Bills (2 of 3)</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5037020" cy="3115221"/>
          </a:xfrm>
        </p:spPr>
        <p:txBody>
          <a:bodyPr>
            <a:noAutofit/>
          </a:bodyPr>
          <a:lstStyle/>
          <a:p>
            <a:pPr marL="228600" indent="-228600">
              <a:spcBef>
                <a:spcPts val="0"/>
              </a:spcBef>
              <a:spcAft>
                <a:spcPts val="400"/>
              </a:spcAft>
            </a:pPr>
            <a:r>
              <a:rPr lang="en-US" sz="1051" b="1">
                <a:latin typeface="Arial" panose="020B0604020202020204" pitchFamily="34" charset="0"/>
                <a:cs typeface="Arial" panose="020B0604020202020204" pitchFamily="34" charset="0"/>
                <a:hlinkClick r:id="rId3"/>
              </a:rPr>
              <a:t>HB 4101 </a:t>
            </a:r>
            <a:r>
              <a:rPr lang="en-US" sz="1051">
                <a:latin typeface="Arial" panose="020B0604020202020204" pitchFamily="34" charset="0"/>
                <a:cs typeface="Arial" panose="020B0604020202020204" pitchFamily="34" charset="0"/>
              </a:rPr>
              <a:t>- </a:t>
            </a:r>
            <a:r>
              <a:rPr lang="en-US" sz="1051">
                <a:solidFill>
                  <a:srgbClr val="000000"/>
                </a:solidFill>
                <a:latin typeface="Arial" panose="020B0604020202020204" pitchFamily="34" charset="0"/>
                <a:cs typeface="Arial" panose="020B0604020202020204" pitchFamily="34" charset="0"/>
              </a:rPr>
              <a:t>relating to matters that may be the subject of limited binding arbitration to compel compliance with procedural requirements related to protests before Appraisal Review Boards.</a:t>
            </a:r>
          </a:p>
          <a:p>
            <a:pPr marL="228600" indent="-228600">
              <a:spcBef>
                <a:spcPts val="0"/>
              </a:spcBef>
              <a:spcAft>
                <a:spcPts val="400"/>
              </a:spcAft>
            </a:pPr>
            <a:r>
              <a:rPr lang="en-US" sz="1051" b="1">
                <a:solidFill>
                  <a:srgbClr val="000000"/>
                </a:solidFill>
                <a:latin typeface="Arial" panose="020B0604020202020204" pitchFamily="34" charset="0"/>
                <a:cs typeface="Arial" panose="020B0604020202020204" pitchFamily="34" charset="0"/>
                <a:hlinkClick r:id="rId4"/>
              </a:rPr>
              <a:t>HB 4645 </a:t>
            </a:r>
            <a:r>
              <a:rPr lang="en-US" sz="1051">
                <a:solidFill>
                  <a:srgbClr val="000000"/>
                </a:solidFill>
                <a:latin typeface="Arial" panose="020B0604020202020204" pitchFamily="34" charset="0"/>
                <a:cs typeface="Arial" panose="020B0604020202020204" pitchFamily="34" charset="0"/>
              </a:rPr>
              <a:t>- relating to the exemption from ad valorem taxation of certain property used to provide low-income or moderate-income housing.</a:t>
            </a:r>
            <a:endParaRPr lang="en-US" sz="1051">
              <a:latin typeface="Arial" panose="020B0604020202020204" pitchFamily="34" charset="0"/>
              <a:cs typeface="Arial" panose="020B0604020202020204" pitchFamily="34" charset="0"/>
            </a:endParaRPr>
          </a:p>
          <a:p>
            <a:pPr marL="228600" indent="-228600">
              <a:spcBef>
                <a:spcPts val="0"/>
              </a:spcBef>
              <a:spcAft>
                <a:spcPts val="400"/>
              </a:spcAft>
            </a:pPr>
            <a:r>
              <a:rPr lang="en-US" sz="1051" b="1">
                <a:latin typeface="Arial" panose="020B0604020202020204" pitchFamily="34" charset="0"/>
                <a:cs typeface="Arial" panose="020B0604020202020204" pitchFamily="34" charset="0"/>
                <a:hlinkClick r:id="rId5"/>
              </a:rPr>
              <a:t>SB 539 </a:t>
            </a:r>
            <a:r>
              <a:rPr lang="en-US" sz="1051">
                <a:latin typeface="Arial" panose="020B0604020202020204" pitchFamily="34" charset="0"/>
                <a:cs typeface="Arial" panose="020B0604020202020204" pitchFamily="34" charset="0"/>
              </a:rPr>
              <a:t>- allows individuals who legally defer their taxes under to appear on the tax roll as “deferred” instead of “delinquent”.</a:t>
            </a:r>
          </a:p>
          <a:p>
            <a:pPr marL="228600" indent="-228600">
              <a:spcBef>
                <a:spcPts val="0"/>
              </a:spcBef>
              <a:spcAft>
                <a:spcPts val="400"/>
              </a:spcAft>
            </a:pPr>
            <a:r>
              <a:rPr lang="en-US" sz="1051" b="1">
                <a:latin typeface="Arial" panose="020B0604020202020204" pitchFamily="34" charset="0"/>
                <a:cs typeface="Arial" panose="020B0604020202020204" pitchFamily="34" charset="0"/>
                <a:hlinkClick r:id="rId6"/>
              </a:rPr>
              <a:t>SB 719 </a:t>
            </a:r>
            <a:r>
              <a:rPr lang="en-US" sz="1051">
                <a:latin typeface="Arial" panose="020B0604020202020204" pitchFamily="34" charset="0"/>
                <a:cs typeface="Arial" panose="020B0604020202020204" pitchFamily="34" charset="0"/>
              </a:rPr>
              <a:t>- r</a:t>
            </a:r>
            <a:r>
              <a:rPr lang="en-US" sz="1051">
                <a:solidFill>
                  <a:srgbClr val="000000"/>
                </a:solidFill>
                <a:latin typeface="Arial" panose="020B0604020202020204" pitchFamily="34" charset="0"/>
                <a:cs typeface="Arial" panose="020B0604020202020204" pitchFamily="34" charset="0"/>
              </a:rPr>
              <a:t>elating to an exemption from ad valorem taxation of property owned by a charitable organization that provides services related to the placement of a child in a foster or adoptive home.</a:t>
            </a:r>
            <a:endParaRPr lang="en-US" sz="1051">
              <a:latin typeface="Arial" panose="020B0604020202020204" pitchFamily="34" charset="0"/>
              <a:cs typeface="Arial" panose="020B0604020202020204" pitchFamily="34" charset="0"/>
            </a:endParaRPr>
          </a:p>
          <a:p>
            <a:pPr marL="228600" indent="-228600">
              <a:spcBef>
                <a:spcPts val="0"/>
              </a:spcBef>
              <a:spcAft>
                <a:spcPts val="400"/>
              </a:spcAft>
            </a:pPr>
            <a:r>
              <a:rPr lang="en-US" sz="1051" b="1">
                <a:latin typeface="Arial" panose="020B0604020202020204" pitchFamily="34" charset="0"/>
                <a:cs typeface="Arial" panose="020B0604020202020204" pitchFamily="34" charset="0"/>
                <a:hlinkClick r:id="rId7"/>
              </a:rPr>
              <a:t>SB 1145 </a:t>
            </a:r>
            <a:r>
              <a:rPr lang="en-US" sz="1051">
                <a:latin typeface="Arial" panose="020B0604020202020204" pitchFamily="34" charset="0"/>
                <a:cs typeface="Arial" panose="020B0604020202020204" pitchFamily="34" charset="0"/>
              </a:rPr>
              <a:t>- relating to an exemption from ad valorem taxation of real property used to operate a child-care facility.</a:t>
            </a:r>
          </a:p>
          <a:p>
            <a:pPr marL="228600" indent="-228600">
              <a:spcBef>
                <a:spcPts val="0"/>
              </a:spcBef>
              <a:spcAft>
                <a:spcPts val="400"/>
              </a:spcAft>
            </a:pPr>
            <a:r>
              <a:rPr lang="en-US" sz="1051" b="1">
                <a:latin typeface="Arial" panose="020B0604020202020204" pitchFamily="34" charset="0"/>
                <a:cs typeface="Arial" panose="020B0604020202020204" pitchFamily="34" charset="0"/>
                <a:hlinkClick r:id="rId8"/>
              </a:rPr>
              <a:t>SB 1381 </a:t>
            </a:r>
            <a:r>
              <a:rPr lang="en-US" sz="1051">
                <a:latin typeface="Arial" panose="020B0604020202020204" pitchFamily="34" charset="0"/>
                <a:cs typeface="Arial" panose="020B0604020202020204" pitchFamily="34" charset="0"/>
              </a:rPr>
              <a:t>- relating to the eligibility of the surviving spouse of an elderly person who qualified for a local option exemption from ad valorem taxation by a taxing unit of a portion of the appraised value.</a:t>
            </a:r>
          </a:p>
          <a:p>
            <a:pPr marL="228600" indent="-228600">
              <a:spcBef>
                <a:spcPts val="0"/>
              </a:spcBef>
              <a:spcAft>
                <a:spcPts val="400"/>
              </a:spcAft>
            </a:pPr>
            <a:r>
              <a:rPr lang="en-US" sz="1051" b="1">
                <a:latin typeface="Arial" panose="020B0604020202020204" pitchFamily="34" charset="0"/>
                <a:cs typeface="Arial" panose="020B0604020202020204" pitchFamily="34" charset="0"/>
                <a:hlinkClick r:id="rId9"/>
              </a:rPr>
              <a:t>SB 1525 </a:t>
            </a:r>
            <a:r>
              <a:rPr lang="en-US" sz="1051">
                <a:latin typeface="Arial" panose="020B0604020202020204" pitchFamily="34" charset="0"/>
                <a:cs typeface="Arial" panose="020B0604020202020204" pitchFamily="34" charset="0"/>
              </a:rPr>
              <a:t>- </a:t>
            </a:r>
            <a:r>
              <a:rPr lang="en-US" sz="1051">
                <a:solidFill>
                  <a:srgbClr val="000000"/>
                </a:solidFill>
                <a:latin typeface="Arial" panose="020B0604020202020204" pitchFamily="34" charset="0"/>
                <a:cs typeface="Arial" panose="020B0604020202020204" pitchFamily="34" charset="0"/>
              </a:rPr>
              <a:t>relating to the confidentiality of certain home address information in property tax appraisal records.</a:t>
            </a:r>
            <a:endParaRPr lang="en-US" sz="1051">
              <a:latin typeface="Arial" panose="020B0604020202020204" pitchFamily="34" charset="0"/>
              <a:cs typeface="Arial" panose="020B0604020202020204" pitchFamily="34" charset="0"/>
            </a:endParaRPr>
          </a:p>
          <a:p>
            <a:pPr marL="0" indent="0">
              <a:spcBef>
                <a:spcPts val="0"/>
              </a:spcBef>
              <a:spcAft>
                <a:spcPts val="451"/>
              </a:spcAft>
              <a:buNone/>
            </a:pPr>
            <a:endParaRPr lang="en-US" sz="1050">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81</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Most are in effect either September 1, 2023, or January 1, 2024 </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627876"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Tax Code, Various Sections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No specific action required by school district boards and/or administrators.</a:t>
            </a:r>
          </a:p>
          <a:p>
            <a:pPr marL="0" indent="0">
              <a:spcBef>
                <a:spcPts val="0"/>
              </a:spcBef>
              <a:spcAft>
                <a:spcPts val="400"/>
              </a:spcAft>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County Appraisal Districts and taxpayers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70687" y="1108653"/>
            <a:ext cx="328183" cy="328183"/>
          </a:xfrm>
          <a:prstGeom prst="rect">
            <a:avLst/>
          </a:prstGeom>
        </p:spPr>
      </p:pic>
      <p:sp>
        <p:nvSpPr>
          <p:cNvPr id="15" name="Right Triangle 14">
            <a:extLst>
              <a:ext uri="{FF2B5EF4-FFF2-40B4-BE49-F238E27FC236}">
                <a16:creationId xmlns:a16="http://schemas.microsoft.com/office/drawing/2014/main" id="{CFC2D1BC-9739-E981-08ED-9FEB5111142A}"/>
              </a:ext>
            </a:extLst>
          </p:cNvPr>
          <p:cNvSpPr/>
          <p:nvPr/>
        </p:nvSpPr>
        <p:spPr>
          <a:xfrm rot="10800000">
            <a:off x="7926915" y="-12784"/>
            <a:ext cx="1219200" cy="1180673"/>
          </a:xfrm>
          <a:prstGeom prst="rtTriangle">
            <a:avLst/>
          </a:prstGeom>
          <a:solidFill>
            <a:srgbClr val="DD8E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20" name="Graphic 19" descr="Piggy Bank with solid fill">
            <a:extLst>
              <a:ext uri="{FF2B5EF4-FFF2-40B4-BE49-F238E27FC236}">
                <a16:creationId xmlns:a16="http://schemas.microsoft.com/office/drawing/2014/main" id="{0EDBE9B2-8D6E-77D7-38D7-65964EF012C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flipH="1">
            <a:off x="8454693" y="79085"/>
            <a:ext cx="628681" cy="549101"/>
          </a:xfrm>
          <a:prstGeom prst="rect">
            <a:avLst/>
          </a:prstGeom>
        </p:spPr>
      </p:pic>
      <p:sp>
        <p:nvSpPr>
          <p:cNvPr id="12" name="Rectangle 11">
            <a:extLst>
              <a:ext uri="{FF2B5EF4-FFF2-40B4-BE49-F238E27FC236}">
                <a16:creationId xmlns:a16="http://schemas.microsoft.com/office/drawing/2014/main" id="{AF88E737-5897-3B13-DDD2-58E7C783BB2F}"/>
              </a:ext>
            </a:extLst>
          </p:cNvPr>
          <p:cNvSpPr/>
          <p:nvPr/>
        </p:nvSpPr>
        <p:spPr>
          <a:xfrm>
            <a:off x="0" y="4917627"/>
            <a:ext cx="9144000" cy="1925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latin typeface="Arial" panose="020B0604020202020204" pitchFamily="34" charset="0"/>
                <a:cs typeface="Arial" panose="020B0604020202020204" pitchFamily="34" charset="0"/>
              </a:rPr>
              <a:t>Property tax bills providing specific exemptions may require passage of a constitutional amendment. </a:t>
            </a:r>
          </a:p>
        </p:txBody>
      </p:sp>
    </p:spTree>
    <p:extLst>
      <p:ext uri="{BB962C8B-B14F-4D97-AF65-F5344CB8AC3E}">
        <p14:creationId xmlns:p14="http://schemas.microsoft.com/office/powerpoint/2010/main" val="2079029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rPr>
              <a:t>Property Tax – Indirect Bills (3 of 3)</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5037020" cy="3115221"/>
          </a:xfrm>
        </p:spPr>
        <p:txBody>
          <a:bodyPr>
            <a:noAutofit/>
          </a:bodyPr>
          <a:lstStyle/>
          <a:p>
            <a:pPr marL="228600" indent="-228600">
              <a:spcBef>
                <a:spcPts val="0"/>
              </a:spcBef>
              <a:spcAft>
                <a:spcPts val="400"/>
              </a:spcAft>
            </a:pPr>
            <a:r>
              <a:rPr lang="en-US" sz="1051" b="1">
                <a:latin typeface="Arial" panose="020B0604020202020204" pitchFamily="34" charset="0"/>
                <a:cs typeface="Arial" panose="020B0604020202020204" pitchFamily="34" charset="0"/>
                <a:hlinkClick r:id="rId3"/>
              </a:rPr>
              <a:t>SB 1801 </a:t>
            </a:r>
            <a:r>
              <a:rPr lang="en-US" sz="1051">
                <a:latin typeface="Arial" panose="020B0604020202020204" pitchFamily="34" charset="0"/>
                <a:cs typeface="Arial" panose="020B0604020202020204" pitchFamily="34" charset="0"/>
              </a:rPr>
              <a:t>- relating to a requirement that each appraisal district periodically confirm that recipients of residence homestead exemptions qualify for those exemptions.</a:t>
            </a:r>
          </a:p>
          <a:p>
            <a:pPr marL="228600" indent="-228600">
              <a:spcBef>
                <a:spcPts val="0"/>
              </a:spcBef>
              <a:spcAft>
                <a:spcPts val="400"/>
              </a:spcAft>
            </a:pPr>
            <a:r>
              <a:rPr lang="en-US" sz="1051" b="1">
                <a:latin typeface="Arial" panose="020B0604020202020204" pitchFamily="34" charset="0"/>
                <a:cs typeface="Arial" panose="020B0604020202020204" pitchFamily="34" charset="0"/>
                <a:hlinkClick r:id="rId4"/>
              </a:rPr>
              <a:t>SB 1999 </a:t>
            </a:r>
            <a:r>
              <a:rPr lang="en-US" sz="1051">
                <a:latin typeface="Arial" panose="020B0604020202020204" pitchFamily="34" charset="0"/>
                <a:cs typeface="Arial" panose="020B0604020202020204" pitchFamily="34" charset="0"/>
              </a:rPr>
              <a:t>- relating to the appeal of certain ad valorem tax determinations through binding arbitration.</a:t>
            </a:r>
          </a:p>
          <a:p>
            <a:pPr marL="228600" indent="-228600">
              <a:spcBef>
                <a:spcPts val="0"/>
              </a:spcBef>
              <a:spcAft>
                <a:spcPts val="400"/>
              </a:spcAft>
            </a:pPr>
            <a:r>
              <a:rPr lang="en-US" sz="1051" b="1">
                <a:latin typeface="Arial" panose="020B0604020202020204" pitchFamily="34" charset="0"/>
                <a:cs typeface="Arial" panose="020B0604020202020204" pitchFamily="34" charset="0"/>
                <a:hlinkClick r:id="rId5"/>
              </a:rPr>
              <a:t>SB 2091 </a:t>
            </a:r>
            <a:r>
              <a:rPr lang="en-US" sz="1051">
                <a:latin typeface="Arial" panose="020B0604020202020204" pitchFamily="34" charset="0"/>
                <a:cs typeface="Arial" panose="020B0604020202020204" pitchFamily="34" charset="0"/>
              </a:rPr>
              <a:t>- </a:t>
            </a:r>
            <a:r>
              <a:rPr lang="en-US" sz="1051">
                <a:solidFill>
                  <a:srgbClr val="000000"/>
                </a:solidFill>
                <a:latin typeface="Arial" panose="020B0604020202020204" pitchFamily="34" charset="0"/>
                <a:cs typeface="Arial" panose="020B0604020202020204" pitchFamily="34" charset="0"/>
              </a:rPr>
              <a:t>Relating to the authority of a taxing unit to sell certain seized or foreclosed property to an owner of an abutting property without conducting a public sale.</a:t>
            </a:r>
          </a:p>
          <a:p>
            <a:pPr marL="228600" indent="-228600">
              <a:spcBef>
                <a:spcPts val="0"/>
              </a:spcBef>
              <a:spcAft>
                <a:spcPts val="400"/>
              </a:spcAft>
            </a:pPr>
            <a:r>
              <a:rPr lang="en-US" sz="1051" b="1">
                <a:solidFill>
                  <a:srgbClr val="000000"/>
                </a:solidFill>
                <a:latin typeface="Arial" panose="020B0604020202020204" pitchFamily="34" charset="0"/>
                <a:cs typeface="Arial" panose="020B0604020202020204" pitchFamily="34" charset="0"/>
                <a:hlinkClick r:id="rId6"/>
              </a:rPr>
              <a:t>SB 2289 </a:t>
            </a:r>
            <a:r>
              <a:rPr lang="en-US" sz="1051">
                <a:solidFill>
                  <a:srgbClr val="000000"/>
                </a:solidFill>
                <a:latin typeface="Arial" panose="020B0604020202020204" pitchFamily="34" charset="0"/>
                <a:cs typeface="Arial" panose="020B0604020202020204" pitchFamily="34" charset="0"/>
              </a:rPr>
              <a:t>- relating to the exemption from ad valorem taxation of equipment or inventory held by a manufacturer of medical or biomedical products to protect the Texas healthcare network and strengthen our medical supply chain.</a:t>
            </a:r>
            <a:endParaRPr lang="en-US" sz="1051">
              <a:latin typeface="Arial" panose="020B0604020202020204" pitchFamily="34" charset="0"/>
              <a:cs typeface="Arial" panose="020B0604020202020204" pitchFamily="34" charset="0"/>
            </a:endParaRPr>
          </a:p>
          <a:p>
            <a:pPr marL="228600" indent="-228600">
              <a:spcBef>
                <a:spcPts val="0"/>
              </a:spcBef>
              <a:spcAft>
                <a:spcPts val="400"/>
              </a:spcAft>
            </a:pPr>
            <a:r>
              <a:rPr lang="en-US" sz="1051" b="1">
                <a:latin typeface="Arial" panose="020B0604020202020204" pitchFamily="34" charset="0"/>
                <a:cs typeface="Arial" panose="020B0604020202020204" pitchFamily="34" charset="0"/>
                <a:hlinkClick r:id="rId7"/>
              </a:rPr>
              <a:t>SB 2355 </a:t>
            </a:r>
            <a:r>
              <a:rPr lang="en-US" sz="1051">
                <a:latin typeface="Arial" panose="020B0604020202020204" pitchFamily="34" charset="0"/>
                <a:cs typeface="Arial" panose="020B0604020202020204" pitchFamily="34" charset="0"/>
              </a:rPr>
              <a:t>- relating to the appeal of certain ad valorem tax determinations through binding arbitration.</a:t>
            </a:r>
          </a:p>
          <a:p>
            <a:pPr marL="0" indent="0">
              <a:spcBef>
                <a:spcPts val="0"/>
              </a:spcBef>
              <a:spcAft>
                <a:spcPts val="451"/>
              </a:spcAft>
              <a:buNone/>
            </a:pPr>
            <a:r>
              <a:rPr lang="en-US" sz="1050">
                <a:latin typeface="Arial" panose="020B0604020202020204" pitchFamily="34" charset="0"/>
                <a:cs typeface="Arial" panose="020B0604020202020204" pitchFamily="34" charset="0"/>
              </a:rPr>
              <a:t> </a:t>
            </a: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82</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Most are in effect either September 1, 2023, or January 1, 2024 </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627876"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Tax Code, Various Sections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No specific action required by school district boards and/or administrators.</a:t>
            </a:r>
          </a:p>
          <a:p>
            <a:pPr marL="0" indent="0">
              <a:spcBef>
                <a:spcPts val="0"/>
              </a:spcBef>
              <a:spcAft>
                <a:spcPts val="400"/>
              </a:spcAft>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County Appraisal Districts and taxpayers </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0687" y="1108653"/>
            <a:ext cx="328183" cy="328183"/>
          </a:xfrm>
          <a:prstGeom prst="rect">
            <a:avLst/>
          </a:prstGeom>
        </p:spPr>
      </p:pic>
      <p:sp>
        <p:nvSpPr>
          <p:cNvPr id="15" name="Right Triangle 14">
            <a:extLst>
              <a:ext uri="{FF2B5EF4-FFF2-40B4-BE49-F238E27FC236}">
                <a16:creationId xmlns:a16="http://schemas.microsoft.com/office/drawing/2014/main" id="{CFC2D1BC-9739-E981-08ED-9FEB5111142A}"/>
              </a:ext>
            </a:extLst>
          </p:cNvPr>
          <p:cNvSpPr/>
          <p:nvPr/>
        </p:nvSpPr>
        <p:spPr>
          <a:xfrm rot="10800000">
            <a:off x="7926915" y="-12784"/>
            <a:ext cx="1219200" cy="1180673"/>
          </a:xfrm>
          <a:prstGeom prst="rtTriangle">
            <a:avLst/>
          </a:prstGeom>
          <a:solidFill>
            <a:srgbClr val="DD8E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20" name="Graphic 19" descr="Piggy Bank with solid fill">
            <a:extLst>
              <a:ext uri="{FF2B5EF4-FFF2-40B4-BE49-F238E27FC236}">
                <a16:creationId xmlns:a16="http://schemas.microsoft.com/office/drawing/2014/main" id="{0EDBE9B2-8D6E-77D7-38D7-65964EF012C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flipH="1">
            <a:off x="8454693" y="79085"/>
            <a:ext cx="628681" cy="549101"/>
          </a:xfrm>
          <a:prstGeom prst="rect">
            <a:avLst/>
          </a:prstGeom>
        </p:spPr>
      </p:pic>
      <p:sp>
        <p:nvSpPr>
          <p:cNvPr id="12" name="Rectangle 11">
            <a:extLst>
              <a:ext uri="{FF2B5EF4-FFF2-40B4-BE49-F238E27FC236}">
                <a16:creationId xmlns:a16="http://schemas.microsoft.com/office/drawing/2014/main" id="{AF88E737-5897-3B13-DDD2-58E7C783BB2F}"/>
              </a:ext>
            </a:extLst>
          </p:cNvPr>
          <p:cNvSpPr/>
          <p:nvPr/>
        </p:nvSpPr>
        <p:spPr>
          <a:xfrm>
            <a:off x="0" y="4917627"/>
            <a:ext cx="9144000" cy="1925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latin typeface="Arial" panose="020B0604020202020204" pitchFamily="34" charset="0"/>
                <a:cs typeface="Arial" panose="020B0604020202020204" pitchFamily="34" charset="0"/>
              </a:rPr>
              <a:t>Property tax bills providing specific exemptions may require passage of a constitutional amendment. </a:t>
            </a:r>
          </a:p>
        </p:txBody>
      </p:sp>
    </p:spTree>
    <p:extLst>
      <p:ext uri="{BB962C8B-B14F-4D97-AF65-F5344CB8AC3E}">
        <p14:creationId xmlns:p14="http://schemas.microsoft.com/office/powerpoint/2010/main" val="14683515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161D00-1A50-9F9A-9BC6-9D2B5F883704}"/>
              </a:ext>
            </a:extLst>
          </p:cNvPr>
          <p:cNvSpPr>
            <a:spLocks noGrp="1"/>
          </p:cNvSpPr>
          <p:nvPr>
            <p:ph type="title"/>
          </p:nvPr>
        </p:nvSpPr>
        <p:spPr>
          <a:xfrm>
            <a:off x="628650" y="2300782"/>
            <a:ext cx="7886700" cy="2139553"/>
          </a:xfrm>
        </p:spPr>
        <p:txBody>
          <a:bodyPr/>
          <a:lstStyle/>
          <a:p>
            <a:r>
              <a:rPr lang="en-US">
                <a:solidFill>
                  <a:schemeClr val="bg1"/>
                </a:solidFill>
                <a:latin typeface="Arial" panose="020B0604020202020204" pitchFamily="34" charset="0"/>
                <a:cs typeface="Arial" panose="020B0604020202020204" pitchFamily="34" charset="0"/>
              </a:rPr>
              <a:t>Human Resources, TRS &amp; Student Specific</a:t>
            </a:r>
          </a:p>
        </p:txBody>
      </p:sp>
      <p:sp>
        <p:nvSpPr>
          <p:cNvPr id="4" name="Slide Number Placeholder 3">
            <a:extLst>
              <a:ext uri="{FF2B5EF4-FFF2-40B4-BE49-F238E27FC236}">
                <a16:creationId xmlns:a16="http://schemas.microsoft.com/office/drawing/2014/main" id="{A6EACE70-2525-9B65-B587-6AE25761B4CD}"/>
              </a:ext>
            </a:extLst>
          </p:cNvPr>
          <p:cNvSpPr>
            <a:spLocks noGrp="1"/>
          </p:cNvSpPr>
          <p:nvPr>
            <p:ph type="sldNum" sz="quarter" idx="12"/>
          </p:nvPr>
        </p:nvSpPr>
        <p:spPr/>
        <p:txBody>
          <a:bodyPr/>
          <a:lstStyle/>
          <a:p>
            <a:fld id="{5CBB254D-182E-404A-804D-D98E6FDB1AF7}" type="slidenum">
              <a:rPr lang="en-US" smtClean="0"/>
              <a:t>83</a:t>
            </a:fld>
            <a:endParaRPr lang="en-US"/>
          </a:p>
        </p:txBody>
      </p:sp>
    </p:spTree>
    <p:extLst>
      <p:ext uri="{BB962C8B-B14F-4D97-AF65-F5344CB8AC3E}">
        <p14:creationId xmlns:p14="http://schemas.microsoft.com/office/powerpoint/2010/main" val="15480327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HB 108</a:t>
            </a:r>
            <a:r>
              <a:rPr lang="en-US" sz="2100">
                <a:solidFill>
                  <a:schemeClr val="tx2"/>
                </a:solidFill>
                <a:latin typeface="Arial" panose="020B0604020202020204" pitchFamily="34" charset="0"/>
                <a:cs typeface="Arial" panose="020B0604020202020204" pitchFamily="34" charset="0"/>
              </a:rPr>
              <a:t>: Specialty License Plates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5037020"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Requires the Texas Department of Transportation (TxDOT) to </a:t>
            </a:r>
            <a:r>
              <a:rPr lang="en-US" sz="1051" b="1" dirty="0">
                <a:solidFill>
                  <a:schemeClr val="tx2"/>
                </a:solidFill>
                <a:latin typeface="Arial" panose="020B0604020202020204" pitchFamily="34" charset="0"/>
                <a:cs typeface="Arial" panose="020B0604020202020204" pitchFamily="34" charset="0"/>
              </a:rPr>
              <a:t>issue specialty license plates </a:t>
            </a:r>
            <a:r>
              <a:rPr lang="en-US" sz="1051">
                <a:latin typeface="Arial" panose="020B0604020202020204" pitchFamily="34" charset="0"/>
                <a:cs typeface="Arial" panose="020B0604020202020204" pitchFamily="34" charset="0"/>
              </a:rPr>
              <a:t>for classroom teachers with at least 15 years of service teaching public school students. The license plates must include the words "Texas Teacher" and depict a Texas public education logo.</a:t>
            </a:r>
          </a:p>
          <a:p>
            <a:pPr marL="228600" indent="-228600">
              <a:spcBef>
                <a:spcPts val="0"/>
              </a:spcBef>
              <a:spcAft>
                <a:spcPts val="400"/>
              </a:spcAft>
            </a:pPr>
            <a:r>
              <a:rPr lang="en-US" sz="1051">
                <a:latin typeface="Arial" panose="020B0604020202020204" pitchFamily="34" charset="0"/>
                <a:cs typeface="Arial" panose="020B0604020202020204" pitchFamily="34" charset="0"/>
              </a:rPr>
              <a:t>Requires TxDOT to issue specialty license plates for retired classroom teachers with at least 20 years of service teaching public school students. The license plates must include the words "Retired Texas Teacher" and depict a Texas public education logo.</a:t>
            </a:r>
          </a:p>
          <a:p>
            <a:pPr marL="228600" indent="-228600">
              <a:spcBef>
                <a:spcPts val="0"/>
              </a:spcBef>
              <a:spcAft>
                <a:spcPts val="400"/>
              </a:spcAft>
            </a:pPr>
            <a:r>
              <a:rPr lang="en-US" sz="1051">
                <a:latin typeface="Arial" panose="020B0604020202020204" pitchFamily="34" charset="0"/>
                <a:ea typeface="Calibri" panose="020F0502020204030204" pitchFamily="34" charset="0"/>
                <a:cs typeface="Arial" panose="020B0604020202020204" pitchFamily="34" charset="0"/>
              </a:rPr>
              <a:t>The fee for the issuance of the license plates is $5.</a:t>
            </a: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84</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627876"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Transportation Code, Subchapter F, §504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No specific action required</a:t>
            </a:r>
            <a:r>
              <a:rPr lang="en-US" sz="1051" dirty="0">
                <a:latin typeface="Arial" panose="020B0604020202020204" pitchFamily="34" charset="0"/>
                <a:cs typeface="Arial" panose="020B0604020202020204" pitchFamily="34" charset="0"/>
              </a:rPr>
              <a:t> by school districts or charter schools</a:t>
            </a:r>
            <a:r>
              <a:rPr lang="en-US" sz="1051">
                <a:latin typeface="Arial" panose="020B0604020202020204" pitchFamily="34" charset="0"/>
                <a:cs typeface="Arial" panose="020B0604020202020204" pitchFamily="34" charset="0"/>
              </a:rPr>
              <a:t>.</a:t>
            </a:r>
            <a:r>
              <a:rPr lang="en-US" sz="1051" dirty="0">
                <a:latin typeface="Arial" panose="020B0604020202020204" pitchFamily="34" charset="0"/>
                <a:cs typeface="Arial" panose="020B0604020202020204" pitchFamily="34" charset="0"/>
              </a:rPr>
              <a:t> </a:t>
            </a:r>
            <a:endParaRPr lang="en-US" sz="1051">
              <a:latin typeface="Arial" panose="020B0604020202020204" pitchFamily="34" charset="0"/>
              <a:cs typeface="Arial" panose="020B0604020202020204" pitchFamily="34" charset="0"/>
            </a:endParaRPr>
          </a:p>
          <a:p>
            <a:pPr marL="0" indent="0">
              <a:spcBef>
                <a:spcPts val="0"/>
              </a:spcBef>
              <a:spcAft>
                <a:spcPts val="400"/>
              </a:spcAft>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Experienced teachers and retired teachers </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 Cortez</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sp>
        <p:nvSpPr>
          <p:cNvPr id="15" name="Right Triangle 14">
            <a:extLst>
              <a:ext uri="{FF2B5EF4-FFF2-40B4-BE49-F238E27FC236}">
                <a16:creationId xmlns:a16="http://schemas.microsoft.com/office/drawing/2014/main" id="{CFC2D1BC-9739-E981-08ED-9FEB5111142A}"/>
              </a:ext>
            </a:extLst>
          </p:cNvPr>
          <p:cNvSpPr/>
          <p:nvPr/>
        </p:nvSpPr>
        <p:spPr>
          <a:xfrm rot="10800000">
            <a:off x="7926915" y="-12784"/>
            <a:ext cx="1219200" cy="1180673"/>
          </a:xfrm>
          <a:prstGeom prst="rtTriangle">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2" name="Graphic 11" descr="Walk with solid fill">
            <a:extLst>
              <a:ext uri="{FF2B5EF4-FFF2-40B4-BE49-F238E27FC236}">
                <a16:creationId xmlns:a16="http://schemas.microsoft.com/office/drawing/2014/main" id="{46179E4E-450E-3539-ED1E-1231854A7F7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86595" y="114369"/>
            <a:ext cx="450995" cy="450995"/>
          </a:xfrm>
          <a:prstGeom prst="rect">
            <a:avLst/>
          </a:prstGeom>
        </p:spPr>
      </p:pic>
    </p:spTree>
    <p:extLst>
      <p:ext uri="{BB962C8B-B14F-4D97-AF65-F5344CB8AC3E}">
        <p14:creationId xmlns:p14="http://schemas.microsoft.com/office/powerpoint/2010/main" val="42915346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HB 621</a:t>
            </a:r>
            <a:r>
              <a:rPr lang="en-US" sz="2100">
                <a:solidFill>
                  <a:schemeClr val="tx2"/>
                </a:solidFill>
                <a:latin typeface="Arial" panose="020B0604020202020204" pitchFamily="34" charset="0"/>
                <a:cs typeface="Arial" panose="020B0604020202020204" pitchFamily="34" charset="0"/>
              </a:rPr>
              <a:t>: Temporary CTE Certification</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5037020"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Provides for the issuance of a </a:t>
            </a:r>
            <a:r>
              <a:rPr lang="en-US" sz="1051" b="1">
                <a:solidFill>
                  <a:schemeClr val="tx2"/>
                </a:solidFill>
                <a:latin typeface="Arial" panose="020B0604020202020204" pitchFamily="34" charset="0"/>
                <a:cs typeface="Arial" panose="020B0604020202020204" pitchFamily="34" charset="0"/>
              </a:rPr>
              <a:t>temporary certificate to teach career and technology education</a:t>
            </a:r>
            <a:r>
              <a:rPr lang="en-US" sz="1051">
                <a:latin typeface="Arial" panose="020B0604020202020204" pitchFamily="34" charset="0"/>
                <a:cs typeface="Arial" panose="020B0604020202020204" pitchFamily="34" charset="0"/>
              </a:rPr>
              <a:t> (CTE) to a person who meets all other eligibility requirements for standard certification to teach CTE, except that the </a:t>
            </a:r>
            <a:r>
              <a:rPr lang="en-US" sz="1051" b="1">
                <a:solidFill>
                  <a:schemeClr val="tx2"/>
                </a:solidFill>
                <a:latin typeface="Arial" panose="020B0604020202020204" pitchFamily="34" charset="0"/>
                <a:cs typeface="Arial" panose="020B0604020202020204" pitchFamily="34" charset="0"/>
              </a:rPr>
              <a:t>person may substitute service as active military or a first responder for certain academic degree requirements. </a:t>
            </a:r>
          </a:p>
          <a:p>
            <a:pPr marL="228600" indent="-228600">
              <a:spcBef>
                <a:spcPts val="0"/>
              </a:spcBef>
              <a:spcAft>
                <a:spcPts val="400"/>
              </a:spcAft>
            </a:pPr>
            <a:r>
              <a:rPr lang="en-US" sz="1051">
                <a:latin typeface="Arial" panose="020B0604020202020204" pitchFamily="34" charset="0"/>
                <a:ea typeface="Calibri" panose="020F0502020204030204" pitchFamily="34" charset="0"/>
                <a:cs typeface="Arial" panose="020B0604020202020204" pitchFamily="34" charset="0"/>
              </a:rPr>
              <a:t>Additional requirements related to training in classroom management may apply depending on prior experience. </a:t>
            </a:r>
          </a:p>
          <a:p>
            <a:pPr marL="228600" indent="-228600">
              <a:spcBef>
                <a:spcPts val="0"/>
              </a:spcBef>
              <a:spcAft>
                <a:spcPts val="400"/>
              </a:spcAft>
            </a:pPr>
            <a:r>
              <a:rPr lang="en-US" sz="1051">
                <a:latin typeface="Arial" panose="020B0604020202020204" pitchFamily="34" charset="0"/>
                <a:ea typeface="Calibri" panose="020F0502020204030204" pitchFamily="34" charset="0"/>
                <a:cs typeface="Arial" panose="020B0604020202020204" pitchFamily="34" charset="0"/>
              </a:rPr>
              <a:t>Certifications issued through this process are valid for no more than 3 years, are limited to a one-time issuance</a:t>
            </a:r>
            <a:r>
              <a:rPr lang="en-US" sz="1051" strike="sngStrike">
                <a:latin typeface="Arial" panose="020B0604020202020204" pitchFamily="34" charset="0"/>
                <a:ea typeface="Calibri" panose="020F0502020204030204" pitchFamily="34" charset="0"/>
                <a:cs typeface="Arial" panose="020B0604020202020204" pitchFamily="34" charset="0"/>
              </a:rPr>
              <a:t>, </a:t>
            </a:r>
            <a:r>
              <a:rPr lang="en-US" sz="1051">
                <a:latin typeface="Arial" panose="020B0604020202020204" pitchFamily="34" charset="0"/>
                <a:ea typeface="Calibri" panose="020F0502020204030204" pitchFamily="34" charset="0"/>
                <a:cs typeface="Arial" panose="020B0604020202020204" pitchFamily="34" charset="0"/>
              </a:rPr>
              <a:t>and are non-renewable. </a:t>
            </a: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85</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627876"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Subchapter B, § 21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No specific action </a:t>
            </a:r>
            <a:r>
              <a:rPr lang="en-US" sz="1051" dirty="0">
                <a:latin typeface="Arial" panose="020B0604020202020204" pitchFamily="34" charset="0"/>
                <a:cs typeface="Arial" panose="020B0604020202020204" pitchFamily="34" charset="0"/>
              </a:rPr>
              <a:t>require by school districts or charter schools</a:t>
            </a:r>
            <a:r>
              <a:rPr lang="en-US" sz="1051">
                <a:latin typeface="Arial" panose="020B0604020202020204" pitchFamily="34" charset="0"/>
                <a:cs typeface="Arial" panose="020B0604020202020204" pitchFamily="34" charset="0"/>
              </a:rPr>
              <a:t>.</a:t>
            </a:r>
          </a:p>
          <a:p>
            <a:pPr>
              <a:spcBef>
                <a:spcPts val="0"/>
              </a:spcBef>
              <a:spcAft>
                <a:spcPts val="400"/>
              </a:spcAft>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a:t>
            </a:r>
          </a:p>
          <a:p>
            <a:pPr>
              <a:spcBef>
                <a:spcPts val="0"/>
              </a:spcBef>
              <a:spcAft>
                <a:spcPts val="400"/>
              </a:spcAft>
            </a:pPr>
            <a:r>
              <a:rPr lang="en-US" sz="1051">
                <a:latin typeface="Arial" panose="020B0604020202020204" pitchFamily="34" charset="0"/>
                <a:cs typeface="Arial" panose="020B0604020202020204" pitchFamily="34" charset="0"/>
              </a:rPr>
              <a:t>Potential CTE teachers, HR personnel</a:t>
            </a:r>
            <a:r>
              <a:rPr lang="en-US" sz="1051" dirty="0">
                <a:latin typeface="Arial" panose="020B0604020202020204" pitchFamily="34" charset="0"/>
                <a:cs typeface="Arial" panose="020B0604020202020204" pitchFamily="34" charset="0"/>
              </a:rPr>
              <a:t> and</a:t>
            </a:r>
            <a:r>
              <a:rPr lang="en-US" sz="1051">
                <a:latin typeface="Arial" panose="020B0604020202020204" pitchFamily="34" charset="0"/>
                <a:cs typeface="Arial" panose="020B0604020202020204" pitchFamily="34" charset="0"/>
              </a:rPr>
              <a:t> CTE directors </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 Shaheen</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sp>
        <p:nvSpPr>
          <p:cNvPr id="15" name="Right Triangle 14">
            <a:extLst>
              <a:ext uri="{FF2B5EF4-FFF2-40B4-BE49-F238E27FC236}">
                <a16:creationId xmlns:a16="http://schemas.microsoft.com/office/drawing/2014/main" id="{CFC2D1BC-9739-E981-08ED-9FEB5111142A}"/>
              </a:ext>
            </a:extLst>
          </p:cNvPr>
          <p:cNvSpPr/>
          <p:nvPr/>
        </p:nvSpPr>
        <p:spPr>
          <a:xfrm rot="10800000">
            <a:off x="7926915" y="-12784"/>
            <a:ext cx="1219200" cy="1180673"/>
          </a:xfrm>
          <a:prstGeom prst="rtTriangle">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2" name="Graphic 11" descr="Walk with solid fill">
            <a:extLst>
              <a:ext uri="{FF2B5EF4-FFF2-40B4-BE49-F238E27FC236}">
                <a16:creationId xmlns:a16="http://schemas.microsoft.com/office/drawing/2014/main" id="{46179E4E-450E-3539-ED1E-1231854A7F7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86595" y="114369"/>
            <a:ext cx="450995" cy="450995"/>
          </a:xfrm>
          <a:prstGeom prst="rect">
            <a:avLst/>
          </a:prstGeom>
        </p:spPr>
      </p:pic>
    </p:spTree>
    <p:extLst>
      <p:ext uri="{BB962C8B-B14F-4D97-AF65-F5344CB8AC3E}">
        <p14:creationId xmlns:p14="http://schemas.microsoft.com/office/powerpoint/2010/main" val="23726152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HB 1789</a:t>
            </a:r>
            <a:r>
              <a:rPr lang="en-US" sz="2100">
                <a:solidFill>
                  <a:schemeClr val="tx2"/>
                </a:solidFill>
                <a:latin typeface="Arial" panose="020B0604020202020204" pitchFamily="34" charset="0"/>
                <a:cs typeface="Arial" panose="020B0604020202020204" pitchFamily="34" charset="0"/>
              </a:rPr>
              <a:t>: Appointment/Employment of Bus Drivers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5037020"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Expands the exception from nepotism regarding the appointment or hiring of bus drivers. </a:t>
            </a:r>
          </a:p>
          <a:p>
            <a:pPr marL="228600" indent="-228600">
              <a:spcBef>
                <a:spcPts val="0"/>
              </a:spcBef>
              <a:spcAft>
                <a:spcPts val="400"/>
              </a:spcAft>
            </a:pPr>
            <a:r>
              <a:rPr lang="en-US" sz="1051">
                <a:latin typeface="Arial" panose="020B0604020202020204" pitchFamily="34" charset="0"/>
                <a:cs typeface="Arial" panose="020B0604020202020204" pitchFamily="34" charset="0"/>
              </a:rPr>
              <a:t>Existing law exempted districts in a county with a population of under 35,000 from the nepotism restrictions. The new law, provides districts of any size the exception if the board of trustees of the district approves the appointment or employment. </a:t>
            </a:r>
          </a:p>
          <a:p>
            <a:pPr marL="0" indent="0">
              <a:spcBef>
                <a:spcPts val="0"/>
              </a:spcBef>
              <a:spcAft>
                <a:spcPts val="451"/>
              </a:spcAft>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86</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627876"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Government Code, § 573.061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Inform the board of trustees. HR and bus driver supervisors. </a:t>
            </a:r>
          </a:p>
          <a:p>
            <a:pPr>
              <a:spcBef>
                <a:spcPts val="0"/>
              </a:spcBef>
              <a:spcAft>
                <a:spcPts val="400"/>
              </a:spcAft>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a:t>
            </a:r>
          </a:p>
          <a:p>
            <a:pPr>
              <a:spcBef>
                <a:spcPts val="0"/>
              </a:spcBef>
              <a:spcAft>
                <a:spcPts val="400"/>
              </a:spcAft>
            </a:pPr>
            <a:r>
              <a:rPr lang="en-US" sz="1051">
                <a:latin typeface="Arial" panose="020B0604020202020204" pitchFamily="34" charset="0"/>
                <a:cs typeface="Arial" panose="020B0604020202020204" pitchFamily="34" charset="0"/>
              </a:rPr>
              <a:t>Transportation department and HR personnel </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 Buckley</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sp>
        <p:nvSpPr>
          <p:cNvPr id="15" name="Right Triangle 14">
            <a:extLst>
              <a:ext uri="{FF2B5EF4-FFF2-40B4-BE49-F238E27FC236}">
                <a16:creationId xmlns:a16="http://schemas.microsoft.com/office/drawing/2014/main" id="{CFC2D1BC-9739-E981-08ED-9FEB5111142A}"/>
              </a:ext>
            </a:extLst>
          </p:cNvPr>
          <p:cNvSpPr/>
          <p:nvPr/>
        </p:nvSpPr>
        <p:spPr>
          <a:xfrm rot="10800000">
            <a:off x="7926915" y="-12784"/>
            <a:ext cx="1219200" cy="1180673"/>
          </a:xfrm>
          <a:prstGeom prst="rtTriangle">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2" name="Graphic 11" descr="Walk with solid fill">
            <a:extLst>
              <a:ext uri="{FF2B5EF4-FFF2-40B4-BE49-F238E27FC236}">
                <a16:creationId xmlns:a16="http://schemas.microsoft.com/office/drawing/2014/main" id="{46179E4E-450E-3539-ED1E-1231854A7F7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86595" y="114369"/>
            <a:ext cx="450995" cy="450995"/>
          </a:xfrm>
          <a:prstGeom prst="rect">
            <a:avLst/>
          </a:prstGeom>
        </p:spPr>
      </p:pic>
      <p:sp>
        <p:nvSpPr>
          <p:cNvPr id="13" name="Rectangle 12">
            <a:extLst>
              <a:ext uri="{FF2B5EF4-FFF2-40B4-BE49-F238E27FC236}">
                <a16:creationId xmlns:a16="http://schemas.microsoft.com/office/drawing/2014/main" id="{4D2B0FB7-A2C8-4AB1-0CAD-7B19E632F7E6}"/>
              </a:ext>
            </a:extLst>
          </p:cNvPr>
          <p:cNvSpPr/>
          <p:nvPr/>
        </p:nvSpPr>
        <p:spPr>
          <a:xfrm>
            <a:off x="0" y="4907839"/>
            <a:ext cx="9144000" cy="1925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latin typeface="Arial" panose="020B0604020202020204" pitchFamily="34" charset="0"/>
                <a:cs typeface="Arial" panose="020B0604020202020204" pitchFamily="34" charset="0"/>
              </a:rPr>
              <a:t>Bill does not take effect until after the start of the school year. </a:t>
            </a:r>
          </a:p>
        </p:txBody>
      </p:sp>
    </p:spTree>
    <p:extLst>
      <p:ext uri="{BB962C8B-B14F-4D97-AF65-F5344CB8AC3E}">
        <p14:creationId xmlns:p14="http://schemas.microsoft.com/office/powerpoint/2010/main" val="37824513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HB 1959</a:t>
            </a:r>
            <a:r>
              <a:rPr lang="en-US" sz="2100">
                <a:solidFill>
                  <a:schemeClr val="tx2"/>
                </a:solidFill>
                <a:latin typeface="Arial" panose="020B0604020202020204" pitchFamily="34" charset="0"/>
                <a:cs typeface="Arial" panose="020B0604020202020204" pitchFamily="34" charset="0"/>
              </a:rPr>
              <a:t>: School Transfers of Peace Officers’ Children</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5037020" cy="3115221"/>
          </a:xfrm>
        </p:spPr>
        <p:txBody>
          <a:bodyPr>
            <a:noAutofit/>
          </a:bodyPr>
          <a:lstStyle/>
          <a:p>
            <a:pPr>
              <a:spcBef>
                <a:spcPts val="0"/>
              </a:spcBef>
              <a:spcAft>
                <a:spcPts val="451"/>
              </a:spcAft>
            </a:pPr>
            <a:r>
              <a:rPr lang="en-US" sz="1051">
                <a:latin typeface="Arial" panose="020B0604020202020204" pitchFamily="34" charset="0"/>
                <a:cs typeface="Arial" panose="020B0604020202020204" pitchFamily="34" charset="0"/>
              </a:rPr>
              <a:t>On </a:t>
            </a:r>
            <a:r>
              <a:rPr lang="en-US" sz="1051" b="1" dirty="0">
                <a:solidFill>
                  <a:schemeClr val="tx2"/>
                </a:solidFill>
                <a:latin typeface="Arial" panose="020B0604020202020204" pitchFamily="34" charset="0"/>
                <a:cs typeface="Arial" panose="020B0604020202020204" pitchFamily="34" charset="0"/>
              </a:rPr>
              <a:t>request of a peace officer who is a parent or guardian</a:t>
            </a:r>
            <a:r>
              <a:rPr lang="en-US" sz="1051">
                <a:latin typeface="Arial" panose="020B0604020202020204" pitchFamily="34" charset="0"/>
                <a:cs typeface="Arial" panose="020B0604020202020204" pitchFamily="34" charset="0"/>
              </a:rPr>
              <a:t>, the board of trustees of a school district or the </a:t>
            </a:r>
            <a:r>
              <a:rPr lang="en-US" sz="1051" dirty="0">
                <a:latin typeface="Arial" panose="020B0604020202020204" pitchFamily="34" charset="0"/>
                <a:cs typeface="Arial" panose="020B0604020202020204" pitchFamily="34" charset="0"/>
              </a:rPr>
              <a:t>board’s</a:t>
            </a:r>
            <a:r>
              <a:rPr lang="en-US" sz="1051">
                <a:latin typeface="Arial" panose="020B0604020202020204" pitchFamily="34" charset="0"/>
                <a:cs typeface="Arial" panose="020B0604020202020204" pitchFamily="34" charset="0"/>
              </a:rPr>
              <a:t> designee shall</a:t>
            </a:r>
            <a:r>
              <a:rPr lang="en-US" sz="1051" b="1" dirty="0">
                <a:solidFill>
                  <a:schemeClr val="tx2"/>
                </a:solidFill>
                <a:latin typeface="Arial" panose="020B0604020202020204" pitchFamily="34" charset="0"/>
                <a:cs typeface="Arial" panose="020B0604020202020204" pitchFamily="34" charset="0"/>
              </a:rPr>
              <a:t> transfer the student to another district campus or to another school district under an agreement </a:t>
            </a:r>
            <a:r>
              <a:rPr lang="en-US" sz="1051">
                <a:latin typeface="Arial" panose="020B0604020202020204" pitchFamily="34" charset="0"/>
                <a:cs typeface="Arial" panose="020B0604020202020204" pitchFamily="34" charset="0"/>
              </a:rPr>
              <a:t>under Section 25.035. </a:t>
            </a:r>
          </a:p>
          <a:p>
            <a:pPr>
              <a:spcBef>
                <a:spcPts val="0"/>
              </a:spcBef>
              <a:spcAft>
                <a:spcPts val="451"/>
              </a:spcAft>
            </a:pPr>
            <a:r>
              <a:rPr lang="en-US" sz="1051">
                <a:latin typeface="Arial" panose="020B0604020202020204" pitchFamily="34" charset="0"/>
                <a:cs typeface="Arial" panose="020B0604020202020204" pitchFamily="34" charset="0"/>
              </a:rPr>
              <a:t>Transfer under this section must be to the campus or school district, as applicable, selected by the peace officer making the request. </a:t>
            </a:r>
          </a:p>
          <a:p>
            <a:pPr>
              <a:spcBef>
                <a:spcPts val="0"/>
              </a:spcBef>
              <a:spcAft>
                <a:spcPts val="451"/>
              </a:spcAft>
            </a:pPr>
            <a:r>
              <a:rPr lang="en-US" sz="1051">
                <a:latin typeface="Arial" panose="020B0604020202020204" pitchFamily="34" charset="0"/>
                <a:cs typeface="Arial" panose="020B0604020202020204" pitchFamily="34" charset="0"/>
              </a:rPr>
              <a:t>A school district is not required to provide transportation to a student who transfers to another campus or school district. </a:t>
            </a:r>
          </a:p>
          <a:p>
            <a:pPr marL="0" indent="0">
              <a:spcBef>
                <a:spcPts val="0"/>
              </a:spcBef>
              <a:spcAft>
                <a:spcPts val="451"/>
              </a:spcAft>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87</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627876"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Adds Texas Education Code, Subchapter B, § 25.0344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100000"/>
            </a:pPr>
            <a:r>
              <a:rPr lang="en-US" sz="1051">
                <a:latin typeface="Arial" panose="020B0604020202020204" pitchFamily="34" charset="0"/>
                <a:cs typeface="Arial" panose="020B0604020202020204" pitchFamily="34" charset="0"/>
              </a:rPr>
              <a:t>Inform board of trustees</a:t>
            </a:r>
            <a:r>
              <a:rPr lang="en-US" sz="1051" dirty="0">
                <a:latin typeface="Arial" panose="020B0604020202020204" pitchFamily="34" charset="0"/>
                <a:cs typeface="Arial" panose="020B0604020202020204" pitchFamily="34" charset="0"/>
              </a:rPr>
              <a:t> and</a:t>
            </a:r>
            <a:r>
              <a:rPr lang="en-US" sz="1051">
                <a:latin typeface="Arial" panose="020B0604020202020204" pitchFamily="34" charset="0"/>
                <a:cs typeface="Arial" panose="020B0604020202020204" pitchFamily="34" charset="0"/>
              </a:rPr>
              <a:t> administrators responsible for intra/inter district student transfers. </a:t>
            </a:r>
          </a:p>
          <a:p>
            <a:pPr>
              <a:spcBef>
                <a:spcPts val="0"/>
              </a:spcBef>
              <a:spcAft>
                <a:spcPts val="400"/>
              </a:spcAft>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School Districts:</a:t>
            </a:r>
          </a:p>
          <a:p>
            <a:r>
              <a:rPr lang="en-US" sz="1051">
                <a:latin typeface="Arial" panose="020B0604020202020204" pitchFamily="34" charset="0"/>
                <a:cs typeface="Arial" panose="020B0604020202020204" pitchFamily="34" charset="0"/>
              </a:rPr>
              <a:t>Administrators responsible for handling intra/inter district student transfers</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Representatives Noble; Buckley; Harris, Cody; Dutton</a:t>
            </a:r>
            <a:r>
              <a:rPr lang="en-US" sz="1200" dirty="0">
                <a:solidFill>
                  <a:schemeClr val="tx2"/>
                </a:solidFill>
                <a:latin typeface="Arial" panose="020B0604020202020204" pitchFamily="34" charset="0"/>
                <a:cs typeface="Arial" panose="020B0604020202020204" pitchFamily="34" charset="0"/>
              </a:rPr>
              <a:t>;</a:t>
            </a:r>
            <a:r>
              <a:rPr lang="en-US" sz="1200">
                <a:solidFill>
                  <a:schemeClr val="tx2"/>
                </a:solidFill>
                <a:latin typeface="Arial" panose="020B0604020202020204" pitchFamily="34" charset="0"/>
                <a:cs typeface="Arial" panose="020B0604020202020204" pitchFamily="34" charset="0"/>
              </a:rPr>
              <a:t> Cook</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sp>
        <p:nvSpPr>
          <p:cNvPr id="15" name="Right Triangle 14">
            <a:extLst>
              <a:ext uri="{FF2B5EF4-FFF2-40B4-BE49-F238E27FC236}">
                <a16:creationId xmlns:a16="http://schemas.microsoft.com/office/drawing/2014/main" id="{CFC2D1BC-9739-E981-08ED-9FEB5111142A}"/>
              </a:ext>
            </a:extLst>
          </p:cNvPr>
          <p:cNvSpPr/>
          <p:nvPr/>
        </p:nvSpPr>
        <p:spPr>
          <a:xfrm rot="10800000">
            <a:off x="7926915" y="-12784"/>
            <a:ext cx="1219200" cy="1180673"/>
          </a:xfrm>
          <a:prstGeom prst="rtTriangle">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2" name="Graphic 11" descr="Walk with solid fill">
            <a:extLst>
              <a:ext uri="{FF2B5EF4-FFF2-40B4-BE49-F238E27FC236}">
                <a16:creationId xmlns:a16="http://schemas.microsoft.com/office/drawing/2014/main" id="{46179E4E-450E-3539-ED1E-1231854A7F7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86595" y="114369"/>
            <a:ext cx="450995" cy="450995"/>
          </a:xfrm>
          <a:prstGeom prst="rect">
            <a:avLst/>
          </a:prstGeom>
        </p:spPr>
      </p:pic>
    </p:spTree>
    <p:extLst>
      <p:ext uri="{BB962C8B-B14F-4D97-AF65-F5344CB8AC3E}">
        <p14:creationId xmlns:p14="http://schemas.microsoft.com/office/powerpoint/2010/main" val="39268122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HB 2729</a:t>
            </a:r>
            <a:r>
              <a:rPr lang="en-US" sz="2100">
                <a:solidFill>
                  <a:schemeClr val="tx2"/>
                </a:solidFill>
                <a:latin typeface="Arial" panose="020B0604020202020204" pitchFamily="34" charset="0"/>
                <a:cs typeface="Arial" panose="020B0604020202020204" pitchFamily="34" charset="0"/>
              </a:rPr>
              <a:t>: Teacher Requirements for Pre-K</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5037020"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Expands list of qualifications accepted to becoming a pre-k teacher in a high-quality pre-k program. Adds associate or baccalaureate degree in early childhood or related field to optional list of required qualifications in addition to certification. Also, adds Texas Rising Star Program.</a:t>
            </a:r>
          </a:p>
          <a:p>
            <a:pPr marL="228600" indent="-228600">
              <a:spcBef>
                <a:spcPts val="0"/>
              </a:spcBef>
              <a:spcAft>
                <a:spcPts val="400"/>
              </a:spcAft>
            </a:pPr>
            <a:r>
              <a:rPr lang="en-US" sz="1051">
                <a:latin typeface="Arial" panose="020B0604020202020204" pitchFamily="34" charset="0"/>
                <a:cs typeface="Arial" panose="020B0604020202020204" pitchFamily="34" charset="0"/>
              </a:rPr>
              <a:t>Adds additional language requirements for teachers in a pre-k class provided by an entity with which a school district contracts to provide a pre-k program. Requirements include supervision by a fully certified/qualified teacher, along with additional requirements including but not limited to at least two years experience in accredited or Texas Rising Star program, CDA credential, Montessori certification, etc. </a:t>
            </a:r>
          </a:p>
          <a:p>
            <a:pPr marL="228600" indent="-228600">
              <a:spcBef>
                <a:spcPts val="0"/>
              </a:spcBef>
              <a:spcAft>
                <a:spcPts val="400"/>
              </a:spcAft>
            </a:pPr>
            <a:r>
              <a:rPr lang="en-US" sz="1051">
                <a:latin typeface="Arial" panose="020B0604020202020204" pitchFamily="34" charset="0"/>
                <a:cs typeface="Arial" panose="020B0604020202020204" pitchFamily="34" charset="0"/>
              </a:rPr>
              <a:t>Intent of bill is to </a:t>
            </a:r>
            <a:r>
              <a:rPr lang="en-US" sz="1051" b="1">
                <a:solidFill>
                  <a:schemeClr val="tx2"/>
                </a:solidFill>
                <a:latin typeface="Arial" panose="020B0604020202020204" pitchFamily="34" charset="0"/>
                <a:cs typeface="Arial" panose="020B0604020202020204" pitchFamily="34" charset="0"/>
              </a:rPr>
              <a:t>expand opportunities for school districts to partner with private sector pre-k and day care programs </a:t>
            </a:r>
            <a:r>
              <a:rPr lang="en-US" sz="1051">
                <a:latin typeface="Arial" panose="020B0604020202020204" pitchFamily="34" charset="0"/>
                <a:cs typeface="Arial" panose="020B0604020202020204" pitchFamily="34" charset="0"/>
              </a:rPr>
              <a:t>to provide pre-k for school age children within the school district boundaries. </a:t>
            </a:r>
          </a:p>
          <a:p>
            <a:pPr marL="0" indent="0">
              <a:spcBef>
                <a:spcPts val="0"/>
              </a:spcBef>
              <a:spcAft>
                <a:spcPts val="451"/>
              </a:spcAft>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88</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627876"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Texas Education Code, § 29.167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Inform board of trustees</a:t>
            </a:r>
            <a:r>
              <a:rPr lang="en-US" sz="1051" dirty="0">
                <a:latin typeface="Arial" panose="020B0604020202020204" pitchFamily="34" charset="0"/>
                <a:cs typeface="Arial" panose="020B0604020202020204" pitchFamily="34" charset="0"/>
              </a:rPr>
              <a:t> and </a:t>
            </a:r>
            <a:r>
              <a:rPr lang="en-US" sz="1051">
                <a:latin typeface="Arial" panose="020B0604020202020204" pitchFamily="34" charset="0"/>
                <a:cs typeface="Arial" panose="020B0604020202020204" pitchFamily="34" charset="0"/>
              </a:rPr>
              <a:t>pre-k administrators</a:t>
            </a:r>
            <a:r>
              <a:rPr lang="en-US" sz="1051" dirty="0">
                <a:latin typeface="Arial" panose="020B0604020202020204" pitchFamily="34" charset="0"/>
                <a:cs typeface="Arial" panose="020B0604020202020204" pitchFamily="34" charset="0"/>
              </a:rPr>
              <a:t>.</a:t>
            </a: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a:t>
            </a:r>
          </a:p>
          <a:p>
            <a:pPr>
              <a:spcBef>
                <a:spcPts val="0"/>
              </a:spcBef>
              <a:spcAft>
                <a:spcPts val="400"/>
              </a:spcAft>
            </a:pPr>
            <a:r>
              <a:rPr lang="en-US" sz="1051">
                <a:latin typeface="Arial" panose="020B0604020202020204" pitchFamily="34" charset="0"/>
                <a:cs typeface="Arial" panose="020B0604020202020204" pitchFamily="34" charset="0"/>
              </a:rPr>
              <a:t>Pre-k administrators and parents of pre-k eligible children</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 Harris, Cody</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sp>
        <p:nvSpPr>
          <p:cNvPr id="15" name="Right Triangle 14">
            <a:extLst>
              <a:ext uri="{FF2B5EF4-FFF2-40B4-BE49-F238E27FC236}">
                <a16:creationId xmlns:a16="http://schemas.microsoft.com/office/drawing/2014/main" id="{CFC2D1BC-9739-E981-08ED-9FEB5111142A}"/>
              </a:ext>
            </a:extLst>
          </p:cNvPr>
          <p:cNvSpPr/>
          <p:nvPr/>
        </p:nvSpPr>
        <p:spPr>
          <a:xfrm rot="10800000">
            <a:off x="7926915" y="-12784"/>
            <a:ext cx="1219200" cy="1180673"/>
          </a:xfrm>
          <a:prstGeom prst="rtTriangle">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2" name="Graphic 11" descr="Walk with solid fill">
            <a:extLst>
              <a:ext uri="{FF2B5EF4-FFF2-40B4-BE49-F238E27FC236}">
                <a16:creationId xmlns:a16="http://schemas.microsoft.com/office/drawing/2014/main" id="{46179E4E-450E-3539-ED1E-1231854A7F7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86595" y="114369"/>
            <a:ext cx="450995" cy="450995"/>
          </a:xfrm>
          <a:prstGeom prst="rect">
            <a:avLst/>
          </a:prstGeom>
        </p:spPr>
      </p:pic>
    </p:spTree>
    <p:extLst>
      <p:ext uri="{BB962C8B-B14F-4D97-AF65-F5344CB8AC3E}">
        <p14:creationId xmlns:p14="http://schemas.microsoft.com/office/powerpoint/2010/main" val="27874205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HB 2892</a:t>
            </a:r>
            <a:r>
              <a:rPr lang="en-US" sz="2100">
                <a:solidFill>
                  <a:schemeClr val="tx2"/>
                </a:solidFill>
                <a:latin typeface="Arial" panose="020B0604020202020204" pitchFamily="34" charset="0"/>
                <a:cs typeface="Arial" panose="020B0604020202020204" pitchFamily="34" charset="0"/>
              </a:rPr>
              <a:t>: School Transfers of Military Service Members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5037020"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On </a:t>
            </a:r>
            <a:r>
              <a:rPr lang="en-US" sz="1051" b="1" dirty="0">
                <a:solidFill>
                  <a:schemeClr val="tx2"/>
                </a:solidFill>
                <a:latin typeface="Arial" panose="020B0604020202020204" pitchFamily="34" charset="0"/>
                <a:cs typeface="Arial" panose="020B0604020202020204" pitchFamily="34" charset="0"/>
              </a:rPr>
              <a:t>request of a military servicemember who is a parent or guardian</a:t>
            </a:r>
            <a:r>
              <a:rPr lang="en-US" sz="1051">
                <a:latin typeface="Arial" panose="020B0604020202020204" pitchFamily="34" charset="0"/>
                <a:cs typeface="Arial" panose="020B0604020202020204" pitchFamily="34" charset="0"/>
              </a:rPr>
              <a:t>, the board of trustees of a school district or the </a:t>
            </a:r>
            <a:r>
              <a:rPr lang="en-US" sz="1051" dirty="0">
                <a:latin typeface="Arial" panose="020B0604020202020204" pitchFamily="34" charset="0"/>
                <a:cs typeface="Arial" panose="020B0604020202020204" pitchFamily="34" charset="0"/>
              </a:rPr>
              <a:t>board’s</a:t>
            </a:r>
            <a:r>
              <a:rPr lang="en-US" sz="1051">
                <a:latin typeface="Arial" panose="020B0604020202020204" pitchFamily="34" charset="0"/>
                <a:cs typeface="Arial" panose="020B0604020202020204" pitchFamily="34" charset="0"/>
              </a:rPr>
              <a:t> designee shall </a:t>
            </a:r>
            <a:r>
              <a:rPr lang="en-US" sz="1051" b="1" dirty="0">
                <a:solidFill>
                  <a:schemeClr val="tx2"/>
                </a:solidFill>
                <a:latin typeface="Arial" panose="020B0604020202020204" pitchFamily="34" charset="0"/>
                <a:cs typeface="Arial" panose="020B0604020202020204" pitchFamily="34" charset="0"/>
              </a:rPr>
              <a:t>transfer the student to another district campus or to another school district under an agreement </a:t>
            </a:r>
            <a:r>
              <a:rPr lang="en-US" sz="1051">
                <a:latin typeface="Arial" panose="020B0604020202020204" pitchFamily="34" charset="0"/>
                <a:cs typeface="Arial" panose="020B0604020202020204" pitchFamily="34" charset="0"/>
              </a:rPr>
              <a:t>under Section 25.035. </a:t>
            </a:r>
          </a:p>
          <a:p>
            <a:pPr marL="228600" indent="-228600">
              <a:spcBef>
                <a:spcPts val="0"/>
              </a:spcBef>
              <a:spcAft>
                <a:spcPts val="400"/>
              </a:spcAft>
            </a:pPr>
            <a:r>
              <a:rPr lang="en-US" sz="1051">
                <a:latin typeface="Arial" panose="020B0604020202020204" pitchFamily="34" charset="0"/>
                <a:cs typeface="Arial" panose="020B0604020202020204" pitchFamily="34" charset="0"/>
              </a:rPr>
              <a:t>Transfer under this section must be to the campus or school district, as applicable, selected by the military servicemember making the request. </a:t>
            </a:r>
          </a:p>
          <a:p>
            <a:pPr marL="228600" indent="-228600">
              <a:spcBef>
                <a:spcPts val="0"/>
              </a:spcBef>
              <a:spcAft>
                <a:spcPts val="400"/>
              </a:spcAft>
            </a:pPr>
            <a:r>
              <a:rPr lang="en-US" sz="1051">
                <a:latin typeface="Arial" panose="020B0604020202020204" pitchFamily="34" charset="0"/>
                <a:cs typeface="Arial" panose="020B0604020202020204" pitchFamily="34" charset="0"/>
              </a:rPr>
              <a:t>A school district is not required to provide transportation to a student who transfers to another campus or school district. </a:t>
            </a:r>
          </a:p>
          <a:p>
            <a:pPr marL="0" indent="0">
              <a:spcBef>
                <a:spcPts val="0"/>
              </a:spcBef>
              <a:spcAft>
                <a:spcPts val="451"/>
              </a:spcAft>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89</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627876"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Adds Texas Education Code, Subchapter B, § 25.0344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Inform board of </a:t>
            </a:r>
            <a:r>
              <a:rPr lang="en-US" sz="1051" dirty="0">
                <a:latin typeface="Arial" panose="020B0604020202020204" pitchFamily="34" charset="0"/>
                <a:cs typeface="Arial" panose="020B0604020202020204" pitchFamily="34" charset="0"/>
              </a:rPr>
              <a:t>trustee and</a:t>
            </a:r>
            <a:r>
              <a:rPr lang="en-US" sz="1051">
                <a:latin typeface="Arial" panose="020B0604020202020204" pitchFamily="34" charset="0"/>
                <a:cs typeface="Arial" panose="020B0604020202020204" pitchFamily="34" charset="0"/>
              </a:rPr>
              <a:t> administrators responsible for intra/inter district student transfers. </a:t>
            </a: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a:t>
            </a:r>
          </a:p>
          <a:p>
            <a:pPr>
              <a:spcBef>
                <a:spcPts val="0"/>
              </a:spcBef>
              <a:spcAft>
                <a:spcPts val="400"/>
              </a:spcAft>
            </a:pPr>
            <a:r>
              <a:rPr lang="en-US" sz="1051">
                <a:latin typeface="Arial" panose="020B0604020202020204" pitchFamily="34" charset="0"/>
                <a:cs typeface="Arial" panose="020B0604020202020204" pitchFamily="34" charset="0"/>
              </a:rPr>
              <a:t>Administrators responsible for handling intra/inter district student transfers</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 Buckley</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sp>
        <p:nvSpPr>
          <p:cNvPr id="15" name="Right Triangle 14">
            <a:extLst>
              <a:ext uri="{FF2B5EF4-FFF2-40B4-BE49-F238E27FC236}">
                <a16:creationId xmlns:a16="http://schemas.microsoft.com/office/drawing/2014/main" id="{CFC2D1BC-9739-E981-08ED-9FEB5111142A}"/>
              </a:ext>
            </a:extLst>
          </p:cNvPr>
          <p:cNvSpPr/>
          <p:nvPr/>
        </p:nvSpPr>
        <p:spPr>
          <a:xfrm rot="10800000">
            <a:off x="7926915" y="-12784"/>
            <a:ext cx="1219200" cy="1180673"/>
          </a:xfrm>
          <a:prstGeom prst="rtTriangle">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2" name="Graphic 11" descr="Walk with solid fill">
            <a:extLst>
              <a:ext uri="{FF2B5EF4-FFF2-40B4-BE49-F238E27FC236}">
                <a16:creationId xmlns:a16="http://schemas.microsoft.com/office/drawing/2014/main" id="{46179E4E-450E-3539-ED1E-1231854A7F7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86595" y="114369"/>
            <a:ext cx="450995" cy="450995"/>
          </a:xfrm>
          <a:prstGeom prst="rect">
            <a:avLst/>
          </a:prstGeom>
        </p:spPr>
      </p:pic>
    </p:spTree>
    <p:extLst>
      <p:ext uri="{BB962C8B-B14F-4D97-AF65-F5344CB8AC3E}">
        <p14:creationId xmlns:p14="http://schemas.microsoft.com/office/powerpoint/2010/main" val="1476240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161D00-1A50-9F9A-9BC6-9D2B5F883704}"/>
              </a:ext>
            </a:extLst>
          </p:cNvPr>
          <p:cNvSpPr>
            <a:spLocks noGrp="1"/>
          </p:cNvSpPr>
          <p:nvPr>
            <p:ph type="title"/>
          </p:nvPr>
        </p:nvSpPr>
        <p:spPr>
          <a:xfrm>
            <a:off x="628650" y="2300782"/>
            <a:ext cx="7886700" cy="2139553"/>
          </a:xfrm>
        </p:spPr>
        <p:txBody>
          <a:bodyPr/>
          <a:lstStyle/>
          <a:p>
            <a:r>
              <a:rPr lang="en-US">
                <a:solidFill>
                  <a:schemeClr val="bg1"/>
                </a:solidFill>
                <a:latin typeface="Arial" panose="020B0604020202020204" pitchFamily="34" charset="0"/>
                <a:cs typeface="Arial" panose="020B0604020202020204" pitchFamily="34" charset="0"/>
              </a:rPr>
              <a:t>School Safety &amp; Security, Student Health</a:t>
            </a:r>
          </a:p>
        </p:txBody>
      </p:sp>
      <p:sp>
        <p:nvSpPr>
          <p:cNvPr id="4" name="Slide Number Placeholder 3">
            <a:extLst>
              <a:ext uri="{FF2B5EF4-FFF2-40B4-BE49-F238E27FC236}">
                <a16:creationId xmlns:a16="http://schemas.microsoft.com/office/drawing/2014/main" id="{A6EACE70-2525-9B65-B587-6AE25761B4CD}"/>
              </a:ext>
            </a:extLst>
          </p:cNvPr>
          <p:cNvSpPr>
            <a:spLocks noGrp="1"/>
          </p:cNvSpPr>
          <p:nvPr>
            <p:ph type="sldNum" sz="quarter" idx="12"/>
          </p:nvPr>
        </p:nvSpPr>
        <p:spPr/>
        <p:txBody>
          <a:bodyPr/>
          <a:lstStyle/>
          <a:p>
            <a:fld id="{5CBB254D-182E-404A-804D-D98E6FDB1AF7}" type="slidenum">
              <a:rPr lang="en-US" smtClean="0"/>
              <a:t>9</a:t>
            </a:fld>
            <a:endParaRPr lang="en-US"/>
          </a:p>
        </p:txBody>
      </p:sp>
    </p:spTree>
    <p:extLst>
      <p:ext uri="{BB962C8B-B14F-4D97-AF65-F5344CB8AC3E}">
        <p14:creationId xmlns:p14="http://schemas.microsoft.com/office/powerpoint/2010/main" val="36024320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HB 2929</a:t>
            </a:r>
            <a:r>
              <a:rPr lang="en-US" sz="2100">
                <a:solidFill>
                  <a:schemeClr val="tx2"/>
                </a:solidFill>
                <a:latin typeface="Arial" panose="020B0604020202020204" pitchFamily="34" charset="0"/>
                <a:cs typeface="Arial" panose="020B0604020202020204" pitchFamily="34" charset="0"/>
              </a:rPr>
              <a:t>: Continuing Education for Teachers and Counselors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5037020"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HB 2929 was filed to </a:t>
            </a:r>
            <a:r>
              <a:rPr lang="en-US" sz="1051" b="1" dirty="0">
                <a:solidFill>
                  <a:schemeClr val="tx2"/>
                </a:solidFill>
                <a:latin typeface="Arial" panose="020B0604020202020204" pitchFamily="34" charset="0"/>
                <a:cs typeface="Arial" panose="020B0604020202020204" pitchFamily="34" charset="0"/>
              </a:rPr>
              <a:t>address unintended consequences of SB 1267 </a:t>
            </a:r>
            <a:r>
              <a:rPr lang="en-US" sz="1051">
                <a:latin typeface="Arial" panose="020B0604020202020204" pitchFamily="34" charset="0"/>
                <a:cs typeface="Arial" panose="020B0604020202020204" pitchFamily="34" charset="0"/>
              </a:rPr>
              <a:t>as passed by the 87</a:t>
            </a:r>
            <a:r>
              <a:rPr lang="en-US" sz="1051" baseline="30000">
                <a:latin typeface="Arial" panose="020B0604020202020204" pitchFamily="34" charset="0"/>
                <a:cs typeface="Arial" panose="020B0604020202020204" pitchFamily="34" charset="0"/>
              </a:rPr>
              <a:t>th</a:t>
            </a:r>
            <a:r>
              <a:rPr lang="en-US" sz="1051">
                <a:latin typeface="Arial" panose="020B0604020202020204" pitchFamily="34" charset="0"/>
                <a:cs typeface="Arial" panose="020B0604020202020204" pitchFamily="34" charset="0"/>
              </a:rPr>
              <a:t> Texas Legislature. SB 1267 </a:t>
            </a:r>
            <a:r>
              <a:rPr lang="en-US" sz="1050">
                <a:latin typeface="Arial" panose="020B0604020202020204" pitchFamily="34" charset="0"/>
                <a:cs typeface="Arial" panose="020B0604020202020204" pitchFamily="34" charset="0"/>
              </a:rPr>
              <a:t>reinstated a cap on the percentage of mandatory continuing professional education (CPE) topics that classroom teachers, principals, and counselors are required to obtain in order to renew their certificates and denied their ability to count more than 25 percent of CPE hours on certain topics (classroom effectiveness, at risk indicators, digital learning/teaching, educating diverse student populations and understanding appropriate relationships).</a:t>
            </a:r>
          </a:p>
          <a:p>
            <a:pPr marL="228600" indent="-228600">
              <a:spcBef>
                <a:spcPts val="0"/>
              </a:spcBef>
              <a:spcAft>
                <a:spcPts val="400"/>
              </a:spcAft>
            </a:pPr>
            <a:r>
              <a:rPr lang="en-US" sz="1051" dirty="0">
                <a:latin typeface="Arial" panose="020B0604020202020204" pitchFamily="34" charset="0"/>
                <a:cs typeface="Arial" panose="020B0604020202020204" pitchFamily="34" charset="0"/>
              </a:rPr>
              <a:t>Under HB 2929, training</a:t>
            </a:r>
            <a:r>
              <a:rPr lang="en-US" sz="1051">
                <a:latin typeface="Arial" panose="020B0604020202020204" pitchFamily="34" charset="0"/>
                <a:cs typeface="Arial" panose="020B0604020202020204" pitchFamily="34" charset="0"/>
              </a:rPr>
              <a:t> in a topic of instruction described in current law and attended by a classroom teacher which is in excess of 25% of the training required of the teacher every 5 years, can be counted toward the teacher's overall training requirements.“</a:t>
            </a:r>
          </a:p>
          <a:p>
            <a:pPr marL="228600" indent="-228600">
              <a:spcBef>
                <a:spcPts val="0"/>
              </a:spcBef>
              <a:spcAft>
                <a:spcPts val="400"/>
              </a:spcAft>
            </a:pPr>
            <a:r>
              <a:rPr lang="en-US" sz="1051">
                <a:latin typeface="Arial" panose="020B0604020202020204" pitchFamily="34" charset="0"/>
                <a:cs typeface="Arial" panose="020B0604020202020204" pitchFamily="34" charset="0"/>
              </a:rPr>
              <a:t>At least 25% of the total number of CPE hours required for counselors must include certain topics listed in current law. This removes the limit on how many hours in the required topics can count toward counselors' overall training requirements.</a:t>
            </a:r>
          </a:p>
          <a:p>
            <a:pPr marL="0" indent="0">
              <a:spcBef>
                <a:spcPts val="0"/>
              </a:spcBef>
              <a:spcAft>
                <a:spcPts val="451"/>
              </a:spcAft>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90</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Immediately</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627876"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Texas Education Code, § 21.045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Inform teachers, principals, counselors and HR and curriculum directors. </a:t>
            </a: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a:t>
            </a:r>
          </a:p>
          <a:p>
            <a:pPr>
              <a:spcBef>
                <a:spcPts val="0"/>
              </a:spcBef>
              <a:spcAft>
                <a:spcPts val="400"/>
              </a:spcAft>
            </a:pPr>
            <a:r>
              <a:rPr lang="en-US" sz="1051">
                <a:latin typeface="Arial" panose="020B0604020202020204" pitchFamily="34" charset="0"/>
                <a:cs typeface="Arial" panose="020B0604020202020204" pitchFamily="34" charset="0"/>
              </a:rPr>
              <a:t>Classroom teachers and principals</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 Lozano</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sp>
        <p:nvSpPr>
          <p:cNvPr id="15" name="Right Triangle 14">
            <a:extLst>
              <a:ext uri="{FF2B5EF4-FFF2-40B4-BE49-F238E27FC236}">
                <a16:creationId xmlns:a16="http://schemas.microsoft.com/office/drawing/2014/main" id="{CFC2D1BC-9739-E981-08ED-9FEB5111142A}"/>
              </a:ext>
            </a:extLst>
          </p:cNvPr>
          <p:cNvSpPr/>
          <p:nvPr/>
        </p:nvSpPr>
        <p:spPr>
          <a:xfrm rot="10800000">
            <a:off x="7926915" y="-12784"/>
            <a:ext cx="1219200" cy="1180673"/>
          </a:xfrm>
          <a:prstGeom prst="rtTriangle">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2" name="Graphic 11" descr="Walk with solid fill">
            <a:extLst>
              <a:ext uri="{FF2B5EF4-FFF2-40B4-BE49-F238E27FC236}">
                <a16:creationId xmlns:a16="http://schemas.microsoft.com/office/drawing/2014/main" id="{46179E4E-450E-3539-ED1E-1231854A7F7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86595" y="114369"/>
            <a:ext cx="450995" cy="450995"/>
          </a:xfrm>
          <a:prstGeom prst="rect">
            <a:avLst/>
          </a:prstGeom>
        </p:spPr>
      </p:pic>
    </p:spTree>
    <p:extLst>
      <p:ext uri="{BB962C8B-B14F-4D97-AF65-F5344CB8AC3E}">
        <p14:creationId xmlns:p14="http://schemas.microsoft.com/office/powerpoint/2010/main" val="5507919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dirty="0">
                <a:solidFill>
                  <a:schemeClr val="tx2"/>
                </a:solidFill>
                <a:latin typeface="Arial" panose="020B0604020202020204" pitchFamily="34" charset="0"/>
                <a:cs typeface="Arial" panose="020B0604020202020204" pitchFamily="34" charset="0"/>
                <a:hlinkClick r:id="rId3"/>
              </a:rPr>
              <a:t>HB 4520</a:t>
            </a:r>
            <a:r>
              <a:rPr lang="en-US" sz="2100" dirty="0">
                <a:solidFill>
                  <a:schemeClr val="tx2"/>
                </a:solidFill>
                <a:latin typeface="Arial" panose="020B0604020202020204" pitchFamily="34" charset="0"/>
                <a:cs typeface="Arial" panose="020B0604020202020204" pitchFamily="34" charset="0"/>
              </a:rPr>
              <a:t>: Convicted Educators – Employment/Benefits</a:t>
            </a:r>
            <a:endParaRPr lang="en-US" sz="2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5037020"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A person who was convicted of or placed on deferred adjudication community supervision for sale, distribution, or display of harmful material to a minor shall have their </a:t>
            </a:r>
            <a:r>
              <a:rPr lang="en-US" sz="1051" b="1" dirty="0">
                <a:solidFill>
                  <a:schemeClr val="tx2"/>
                </a:solidFill>
                <a:latin typeface="Arial" panose="020B0604020202020204" pitchFamily="34" charset="0"/>
                <a:cs typeface="Arial" panose="020B0604020202020204" pitchFamily="34" charset="0"/>
              </a:rPr>
              <a:t>teaching certificate revoked. </a:t>
            </a:r>
          </a:p>
          <a:p>
            <a:pPr marL="228600" indent="-228600">
              <a:spcBef>
                <a:spcPts val="0"/>
              </a:spcBef>
              <a:spcAft>
                <a:spcPts val="400"/>
              </a:spcAft>
            </a:pPr>
            <a:r>
              <a:rPr lang="en-US" sz="1051">
                <a:latin typeface="Arial" panose="020B0604020202020204" pitchFamily="34" charset="0"/>
                <a:cs typeface="Arial" panose="020B0604020202020204" pitchFamily="34" charset="0"/>
              </a:rPr>
              <a:t>The school district or charter school is required to </a:t>
            </a:r>
            <a:r>
              <a:rPr lang="en-US" sz="1051" b="1" dirty="0">
                <a:solidFill>
                  <a:schemeClr val="tx2"/>
                </a:solidFill>
                <a:latin typeface="Arial" panose="020B0604020202020204" pitchFamily="34" charset="0"/>
                <a:cs typeface="Arial" panose="020B0604020202020204" pitchFamily="34" charset="0"/>
              </a:rPr>
              <a:t>immediately remove them </a:t>
            </a:r>
            <a:r>
              <a:rPr lang="en-US" sz="1051">
                <a:latin typeface="Arial" panose="020B0604020202020204" pitchFamily="34" charset="0"/>
                <a:cs typeface="Arial" panose="020B0604020202020204" pitchFamily="34" charset="0"/>
              </a:rPr>
              <a:t>from campus or an administrative office to prevent the person from having any contact with a student and take certain employment actions. </a:t>
            </a:r>
          </a:p>
          <a:p>
            <a:pPr marL="228600" indent="-228600">
              <a:spcBef>
                <a:spcPts val="0"/>
              </a:spcBef>
              <a:spcAft>
                <a:spcPts val="400"/>
              </a:spcAft>
            </a:pPr>
            <a:r>
              <a:rPr lang="en-US" sz="1051">
                <a:latin typeface="Arial" panose="020B0604020202020204" pitchFamily="34" charset="0"/>
                <a:cs typeface="Arial" panose="020B0604020202020204" pitchFamily="34" charset="0"/>
              </a:rPr>
              <a:t>Specifies that the sale, distribution, or display of harmful material to a minor is now a qualifying felony and </a:t>
            </a:r>
            <a:r>
              <a:rPr lang="en-US" sz="1051" b="1" dirty="0">
                <a:solidFill>
                  <a:schemeClr val="tx2"/>
                </a:solidFill>
                <a:latin typeface="Arial" panose="020B0604020202020204" pitchFamily="34" charset="0"/>
                <a:cs typeface="Arial" panose="020B0604020202020204" pitchFamily="34" charset="0"/>
              </a:rPr>
              <a:t>would disqualify the person from receiving a service retirement annuity. T</a:t>
            </a:r>
            <a:r>
              <a:rPr lang="en-US" sz="1051">
                <a:latin typeface="Arial" panose="020B0604020202020204" pitchFamily="34" charset="0"/>
                <a:cs typeface="Arial" panose="020B0604020202020204" pitchFamily="34" charset="0"/>
              </a:rPr>
              <a:t>he statute applies only to a conviction or order granting deferred adjudication community supervision entered on or after the effect date of the bill. The bill applies only to an offense committed on or after the effective date.  </a:t>
            </a:r>
          </a:p>
          <a:p>
            <a:pPr marL="0" indent="0">
              <a:spcBef>
                <a:spcPts val="0"/>
              </a:spcBef>
              <a:spcAft>
                <a:spcPts val="451"/>
              </a:spcAft>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91</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627876"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451"/>
              </a:spcAft>
            </a:pPr>
            <a:r>
              <a:rPr lang="en-US" sz="1100" b="1">
                <a:solidFill>
                  <a:schemeClr val="tx2"/>
                </a:solidFill>
                <a:latin typeface="Arial" panose="020B0604020202020204" pitchFamily="34" charset="0"/>
                <a:cs typeface="Arial" panose="020B0604020202020204" pitchFamily="34" charset="0"/>
              </a:rPr>
              <a:t>Analysis – Amends Code of Criminal Procedure, § 42.018, Education Code, § 21.058, Government Code 824.009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Update board policies related to hiring procedures</a:t>
            </a:r>
            <a:r>
              <a:rPr lang="en-US" sz="1051" dirty="0">
                <a:latin typeface="Arial" panose="020B0604020202020204" pitchFamily="34" charset="0"/>
                <a:cs typeface="Arial" panose="020B0604020202020204" pitchFamily="34" charset="0"/>
              </a:rPr>
              <a:t>.</a:t>
            </a:r>
            <a:endParaRPr lang="en-US" sz="1051">
              <a:latin typeface="Arial" panose="020B0604020202020204" pitchFamily="34" charset="0"/>
              <a:cs typeface="Arial" panose="020B0604020202020204" pitchFamily="34" charset="0"/>
            </a:endParaRPr>
          </a:p>
          <a:p>
            <a:pPr>
              <a:spcBef>
                <a:spcPts val="0"/>
              </a:spcBef>
              <a:spcAft>
                <a:spcPts val="400"/>
              </a:spcAft>
              <a:buSzPct val="100000"/>
            </a:pPr>
            <a:r>
              <a:rPr lang="en-US" sz="1051">
                <a:latin typeface="Arial" panose="020B0604020202020204" pitchFamily="34" charset="0"/>
                <a:cs typeface="Arial" panose="020B0604020202020204" pitchFamily="34" charset="0"/>
              </a:rPr>
              <a:t>Inform </a:t>
            </a:r>
            <a:r>
              <a:rPr lang="en-US" sz="1051" dirty="0">
                <a:latin typeface="Arial" panose="020B0604020202020204" pitchFamily="34" charset="0"/>
                <a:cs typeface="Arial" panose="020B0604020202020204" pitchFamily="34" charset="0"/>
              </a:rPr>
              <a:t>all staff.].</a:t>
            </a:r>
            <a:endParaRPr lang="en-US" sz="1051">
              <a:latin typeface="Arial" panose="020B0604020202020204" pitchFamily="34" charset="0"/>
              <a:cs typeface="Arial" panose="020B0604020202020204" pitchFamily="34" charset="0"/>
            </a:endParaRPr>
          </a:p>
          <a:p>
            <a:pPr>
              <a:spcBef>
                <a:spcPts val="0"/>
              </a:spcBef>
              <a:spcAft>
                <a:spcPts val="400"/>
              </a:spcAft>
              <a:buSzPct val="100000"/>
            </a:pPr>
            <a:r>
              <a:rPr lang="en-US" sz="1051">
                <a:latin typeface="Arial" panose="020B0604020202020204" pitchFamily="34" charset="0"/>
                <a:cs typeface="Arial" panose="020B0604020202020204" pitchFamily="34" charset="0"/>
              </a:rPr>
              <a:t>Train HR Staff</a:t>
            </a: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Schools:</a:t>
            </a:r>
          </a:p>
          <a:p>
            <a:pPr>
              <a:spcBef>
                <a:spcPts val="0"/>
              </a:spcBef>
              <a:spcAft>
                <a:spcPts val="400"/>
              </a:spcAft>
            </a:pPr>
            <a:r>
              <a:rPr lang="en-US" sz="1051">
                <a:latin typeface="Arial" panose="020B0604020202020204" pitchFamily="34" charset="0"/>
                <a:cs typeface="Arial" panose="020B0604020202020204" pitchFamily="34" charset="0"/>
              </a:rPr>
              <a:t>All </a:t>
            </a:r>
            <a:r>
              <a:rPr lang="en-US" sz="1051" dirty="0">
                <a:latin typeface="Arial" panose="020B0604020202020204" pitchFamily="34" charset="0"/>
                <a:cs typeface="Arial" panose="020B0604020202020204" pitchFamily="34" charset="0"/>
              </a:rPr>
              <a:t>staff and </a:t>
            </a:r>
            <a:r>
              <a:rPr lang="en-US" sz="1051">
                <a:latin typeface="Arial" panose="020B0604020202020204" pitchFamily="34" charset="0"/>
                <a:cs typeface="Arial" panose="020B0604020202020204" pitchFamily="34" charset="0"/>
              </a:rPr>
              <a:t>students</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Representatives Harris, Cody; </a:t>
            </a:r>
            <a:r>
              <a:rPr lang="en-US" sz="1200" dirty="0">
                <a:solidFill>
                  <a:schemeClr val="tx2"/>
                </a:solidFill>
                <a:latin typeface="Arial" panose="020B0604020202020204" pitchFamily="34" charset="0"/>
                <a:cs typeface="Arial" panose="020B0604020202020204" pitchFamily="34" charset="0"/>
              </a:rPr>
              <a:t>Shaheen;</a:t>
            </a:r>
            <a:r>
              <a:rPr lang="en-US" sz="1200">
                <a:solidFill>
                  <a:schemeClr val="tx2"/>
                </a:solidFill>
                <a:latin typeface="Arial" panose="020B0604020202020204" pitchFamily="34" charset="0"/>
                <a:cs typeface="Arial" panose="020B0604020202020204" pitchFamily="34" charset="0"/>
              </a:rPr>
              <a:t> Cook</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sp>
        <p:nvSpPr>
          <p:cNvPr id="15" name="Right Triangle 14">
            <a:extLst>
              <a:ext uri="{FF2B5EF4-FFF2-40B4-BE49-F238E27FC236}">
                <a16:creationId xmlns:a16="http://schemas.microsoft.com/office/drawing/2014/main" id="{CFC2D1BC-9739-E981-08ED-9FEB5111142A}"/>
              </a:ext>
            </a:extLst>
          </p:cNvPr>
          <p:cNvSpPr/>
          <p:nvPr/>
        </p:nvSpPr>
        <p:spPr>
          <a:xfrm rot="10800000">
            <a:off x="7926915" y="-12784"/>
            <a:ext cx="1219200" cy="1180673"/>
          </a:xfrm>
          <a:prstGeom prst="rtTriangle">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2" name="Graphic 11" descr="Walk with solid fill">
            <a:extLst>
              <a:ext uri="{FF2B5EF4-FFF2-40B4-BE49-F238E27FC236}">
                <a16:creationId xmlns:a16="http://schemas.microsoft.com/office/drawing/2014/main" id="{46179E4E-450E-3539-ED1E-1231854A7F7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86595" y="114369"/>
            <a:ext cx="450995" cy="450995"/>
          </a:xfrm>
          <a:prstGeom prst="rect">
            <a:avLst/>
          </a:prstGeom>
        </p:spPr>
      </p:pic>
    </p:spTree>
    <p:extLst>
      <p:ext uri="{BB962C8B-B14F-4D97-AF65-F5344CB8AC3E}">
        <p14:creationId xmlns:p14="http://schemas.microsoft.com/office/powerpoint/2010/main" val="40604621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SB 10</a:t>
            </a:r>
            <a:r>
              <a:rPr lang="en-US" sz="2100">
                <a:solidFill>
                  <a:schemeClr val="tx2"/>
                </a:solidFill>
                <a:latin typeface="Arial" panose="020B0604020202020204" pitchFamily="34" charset="0"/>
                <a:cs typeface="Arial" panose="020B0604020202020204" pitchFamily="34" charset="0"/>
              </a:rPr>
              <a:t>: Benefits Paid by Teacher Retirement System of Texas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5037020" cy="3115221"/>
          </a:xfrm>
        </p:spPr>
        <p:txBody>
          <a:bodyPr>
            <a:noAutofit/>
          </a:bodyPr>
          <a:lstStyle/>
          <a:p>
            <a:pPr marL="228600" indent="-228600">
              <a:spcBef>
                <a:spcPts val="0"/>
              </a:spcBef>
              <a:spcAft>
                <a:spcPts val="400"/>
              </a:spcAft>
            </a:pPr>
            <a:r>
              <a:rPr lang="en-US" sz="1051" dirty="0">
                <a:latin typeface="Arial" panose="020B0604020202020204" pitchFamily="34" charset="0"/>
                <a:cs typeface="Arial" panose="020B0604020202020204" pitchFamily="34" charset="0"/>
              </a:rPr>
              <a:t>Provides a cost-of-living adjustment to annuitants (retirees and beneficiaries), ranging from 2% - 6% depending on date of retirement. The cost-of-living adjustment takes effect beginning in January of 2024. </a:t>
            </a:r>
            <a:r>
              <a:rPr lang="en-US" sz="1051" b="1" dirty="0">
                <a:solidFill>
                  <a:schemeClr val="tx2"/>
                </a:solidFill>
                <a:latin typeface="Arial" panose="020B0604020202020204" pitchFamily="34" charset="0"/>
                <a:cs typeface="Arial" panose="020B0604020202020204" pitchFamily="34" charset="0"/>
              </a:rPr>
              <a:t>Subject to passage of constitutional amendment – </a:t>
            </a:r>
            <a:r>
              <a:rPr lang="en-US" sz="1051" b="1" dirty="0">
                <a:solidFill>
                  <a:schemeClr val="tx2"/>
                </a:solidFill>
                <a:latin typeface="Arial" panose="020B0604020202020204" pitchFamily="34" charset="0"/>
                <a:cs typeface="Arial" panose="020B0604020202020204" pitchFamily="34" charset="0"/>
                <a:hlinkClick r:id="rId4"/>
              </a:rPr>
              <a:t>HJR 2</a:t>
            </a:r>
            <a:r>
              <a:rPr lang="en-US" sz="1051" dirty="0">
                <a:latin typeface="Arial" panose="020B0604020202020204" pitchFamily="34" charset="0"/>
                <a:cs typeface="Arial" panose="020B0604020202020204" pitchFamily="34" charset="0"/>
                <a:hlinkClick r:id="rId4"/>
              </a:rPr>
              <a:t>. </a:t>
            </a:r>
            <a:endParaRPr lang="en-US" sz="1051" dirty="0">
              <a:latin typeface="Arial" panose="020B0604020202020204" pitchFamily="34" charset="0"/>
              <a:cs typeface="Arial" panose="020B0604020202020204" pitchFamily="34" charset="0"/>
            </a:endParaRPr>
          </a:p>
          <a:p>
            <a:pPr marL="228600" indent="-228600">
              <a:spcBef>
                <a:spcPts val="0"/>
              </a:spcBef>
              <a:spcAft>
                <a:spcPts val="400"/>
              </a:spcAft>
            </a:pPr>
            <a:r>
              <a:rPr lang="en-US" sz="1051" dirty="0">
                <a:latin typeface="Arial" panose="020B0604020202020204" pitchFamily="34" charset="0"/>
                <a:cs typeface="Arial" panose="020B0604020202020204" pitchFamily="34" charset="0"/>
              </a:rPr>
              <a:t>Additionally, the bill provides a one-time payment of a retirement or death benefit in the amount of $7,500 for annuitants 75 years of age and older, and $2,400 for annuitants between 70 and 75 years of age. The payment is due to annuitants no later than September of 2023.</a:t>
            </a:r>
            <a:endParaRPr lang="en-US" sz="1051" dirty="0">
              <a:latin typeface="Arial" panose="020B0604020202020204" pitchFamily="34" charset="0"/>
              <a:ea typeface="Calibri" panose="020F0502020204030204" pitchFamily="34" charset="0"/>
              <a:cs typeface="Arial" panose="020B0604020202020204" pitchFamily="34" charset="0"/>
            </a:endParaRPr>
          </a:p>
          <a:p>
            <a:pPr marL="0" indent="0">
              <a:spcBef>
                <a:spcPts val="0"/>
              </a:spcBef>
              <a:spcAft>
                <a:spcPts val="451"/>
              </a:spcAft>
              <a:buNone/>
            </a:pPr>
            <a:endParaRPr lang="en-US" sz="1051" dirty="0">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92</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627876"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Government Code by adding, § 824.703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No specific action required</a:t>
            </a:r>
            <a:r>
              <a:rPr lang="en-US" sz="1051" dirty="0">
                <a:latin typeface="Arial" panose="020B0604020202020204" pitchFamily="34" charset="0"/>
                <a:cs typeface="Arial" panose="020B0604020202020204" pitchFamily="34" charset="0"/>
              </a:rPr>
              <a:t> by school districts or charter schools</a:t>
            </a:r>
            <a:r>
              <a:rPr lang="en-US" sz="1051">
                <a:latin typeface="Arial" panose="020B0604020202020204" pitchFamily="34" charset="0"/>
                <a:cs typeface="Arial" panose="020B0604020202020204" pitchFamily="34" charset="0"/>
              </a:rPr>
              <a:t>.</a:t>
            </a:r>
            <a:r>
              <a:rPr lang="en-US" sz="1051" dirty="0">
                <a:latin typeface="Arial" panose="020B0604020202020204" pitchFamily="34" charset="0"/>
                <a:cs typeface="Arial" panose="020B0604020202020204" pitchFamily="34" charset="0"/>
              </a:rPr>
              <a:t> </a:t>
            </a:r>
            <a:endParaRPr lang="en-US" sz="1051">
              <a:latin typeface="Arial" panose="020B0604020202020204" pitchFamily="34" charset="0"/>
              <a:cs typeface="Arial" panose="020B0604020202020204" pitchFamily="34" charset="0"/>
            </a:endParaRPr>
          </a:p>
          <a:p>
            <a:pPr marL="0" indent="0">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Retired educators (pre-August 31, 2020)</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Senators Huffman; et al. (all Senate members)</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0687" y="1108653"/>
            <a:ext cx="328183" cy="328183"/>
          </a:xfrm>
          <a:prstGeom prst="rect">
            <a:avLst/>
          </a:prstGeom>
        </p:spPr>
      </p:pic>
      <p:sp>
        <p:nvSpPr>
          <p:cNvPr id="15" name="Right Triangle 14">
            <a:extLst>
              <a:ext uri="{FF2B5EF4-FFF2-40B4-BE49-F238E27FC236}">
                <a16:creationId xmlns:a16="http://schemas.microsoft.com/office/drawing/2014/main" id="{CFC2D1BC-9739-E981-08ED-9FEB5111142A}"/>
              </a:ext>
            </a:extLst>
          </p:cNvPr>
          <p:cNvSpPr/>
          <p:nvPr/>
        </p:nvSpPr>
        <p:spPr>
          <a:xfrm rot="10800000">
            <a:off x="7926915" y="-12784"/>
            <a:ext cx="1219200" cy="1180673"/>
          </a:xfrm>
          <a:prstGeom prst="rtTriangle">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2" name="Graphic 11" descr="Walk with solid fill">
            <a:extLst>
              <a:ext uri="{FF2B5EF4-FFF2-40B4-BE49-F238E27FC236}">
                <a16:creationId xmlns:a16="http://schemas.microsoft.com/office/drawing/2014/main" id="{46179E4E-450E-3539-ED1E-1231854A7F7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86595" y="114369"/>
            <a:ext cx="450995" cy="450995"/>
          </a:xfrm>
          <a:prstGeom prst="rect">
            <a:avLst/>
          </a:prstGeom>
        </p:spPr>
      </p:pic>
    </p:spTree>
    <p:extLst>
      <p:ext uri="{BB962C8B-B14F-4D97-AF65-F5344CB8AC3E}">
        <p14:creationId xmlns:p14="http://schemas.microsoft.com/office/powerpoint/2010/main" val="42273821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SB 68</a:t>
            </a:r>
            <a:r>
              <a:rPr lang="en-US" sz="2100">
                <a:solidFill>
                  <a:schemeClr val="tx2"/>
                </a:solidFill>
                <a:latin typeface="Arial" panose="020B0604020202020204" pitchFamily="34" charset="0"/>
                <a:cs typeface="Arial" panose="020B0604020202020204" pitchFamily="34" charset="0"/>
              </a:rPr>
              <a:t>: Excused Absences for Career Investigation</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5037020"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Authorizes a school district to </a:t>
            </a:r>
            <a:r>
              <a:rPr lang="en-US" sz="1051" b="1" dirty="0">
                <a:solidFill>
                  <a:schemeClr val="tx2"/>
                </a:solidFill>
                <a:latin typeface="Arial" panose="020B0604020202020204" pitchFamily="34" charset="0"/>
                <a:cs typeface="Arial" panose="020B0604020202020204" pitchFamily="34" charset="0"/>
              </a:rPr>
              <a:t>excuse a junior or senior student </a:t>
            </a:r>
            <a:r>
              <a:rPr lang="en-US" sz="1051">
                <a:latin typeface="Arial" panose="020B0604020202020204" pitchFamily="34" charset="0"/>
                <a:cs typeface="Arial" panose="020B0604020202020204" pitchFamily="34" charset="0"/>
              </a:rPr>
              <a:t>from attending a school for a career investigation day and </a:t>
            </a:r>
            <a:r>
              <a:rPr lang="en-US" sz="1051" b="1" dirty="0">
                <a:solidFill>
                  <a:schemeClr val="tx2"/>
                </a:solidFill>
                <a:latin typeface="Arial" panose="020B0604020202020204" pitchFamily="34" charset="0"/>
                <a:cs typeface="Arial" panose="020B0604020202020204" pitchFamily="34" charset="0"/>
              </a:rPr>
              <a:t>alternatively visit a professional at the professional's workplace </a:t>
            </a:r>
            <a:r>
              <a:rPr lang="en-US" sz="1051">
                <a:latin typeface="Arial" panose="020B0604020202020204" pitchFamily="34" charset="0"/>
                <a:cs typeface="Arial" panose="020B0604020202020204" pitchFamily="34" charset="0"/>
              </a:rPr>
              <a:t>for the purpose of determining the student's interest in pursuing a career in the professional's field,</a:t>
            </a:r>
          </a:p>
          <a:p>
            <a:pPr marL="228600" indent="-228600">
              <a:spcBef>
                <a:spcPts val="0"/>
              </a:spcBef>
              <a:spcAft>
                <a:spcPts val="400"/>
              </a:spcAft>
            </a:pPr>
            <a:r>
              <a:rPr lang="en-US" sz="1051">
                <a:latin typeface="Arial" panose="020B0604020202020204" pitchFamily="34" charset="0"/>
                <a:cs typeface="Arial" panose="020B0604020202020204" pitchFamily="34" charset="0"/>
              </a:rPr>
              <a:t>Requires school districts to </a:t>
            </a:r>
            <a:r>
              <a:rPr lang="en-US" sz="1051" b="1" dirty="0">
                <a:solidFill>
                  <a:schemeClr val="tx2"/>
                </a:solidFill>
                <a:latin typeface="Arial" panose="020B0604020202020204" pitchFamily="34" charset="0"/>
                <a:cs typeface="Arial" panose="020B0604020202020204" pitchFamily="34" charset="0"/>
              </a:rPr>
              <a:t>adopt policy and develop a procedures for verification of visit </a:t>
            </a:r>
            <a:r>
              <a:rPr lang="en-US" sz="1051">
                <a:latin typeface="Arial" panose="020B0604020202020204" pitchFamily="34" charset="0"/>
                <a:cs typeface="Arial" panose="020B0604020202020204" pitchFamily="34" charset="0"/>
              </a:rPr>
              <a:t>by a student to a professional’s workplace. </a:t>
            </a:r>
          </a:p>
          <a:p>
            <a:pPr marL="228600" indent="-228600">
              <a:spcBef>
                <a:spcPts val="0"/>
              </a:spcBef>
              <a:spcAft>
                <a:spcPts val="400"/>
              </a:spcAft>
            </a:pPr>
            <a:r>
              <a:rPr lang="en-US" sz="1051">
                <a:latin typeface="Arial" panose="020B0604020202020204" pitchFamily="34" charset="0"/>
                <a:cs typeface="Arial" panose="020B0604020202020204" pitchFamily="34" charset="0"/>
              </a:rPr>
              <a:t>Allows student to be counted for average daily attendance (ADA). </a:t>
            </a:r>
          </a:p>
          <a:p>
            <a:pPr marL="0" indent="0">
              <a:spcBef>
                <a:spcPts val="0"/>
              </a:spcBef>
              <a:spcAft>
                <a:spcPts val="451"/>
              </a:spcAft>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93</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627876"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 25.087</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Update board policies and </a:t>
            </a:r>
            <a:r>
              <a:rPr lang="en-US" sz="1051" dirty="0">
                <a:latin typeface="Arial" panose="020B0604020202020204" pitchFamily="34" charset="0"/>
                <a:cs typeface="Arial" panose="020B0604020202020204" pitchFamily="34" charset="0"/>
              </a:rPr>
              <a:t>district </a:t>
            </a:r>
            <a:r>
              <a:rPr lang="en-US" sz="1051">
                <a:latin typeface="Arial" panose="020B0604020202020204" pitchFamily="34" charset="0"/>
                <a:cs typeface="Arial" panose="020B0604020202020204" pitchFamily="34" charset="0"/>
              </a:rPr>
              <a:t>procedures related to excused absences</a:t>
            </a:r>
            <a:r>
              <a:rPr lang="en-US" sz="1051" dirty="0">
                <a:latin typeface="Arial" panose="020B0604020202020204" pitchFamily="34" charset="0"/>
                <a:cs typeface="Arial" panose="020B0604020202020204" pitchFamily="34" charset="0"/>
              </a:rPr>
              <a:t> and verification of absences</a:t>
            </a:r>
            <a:r>
              <a:rPr lang="en-US" sz="1051">
                <a:latin typeface="Arial" panose="020B0604020202020204" pitchFamily="34" charset="0"/>
                <a:cs typeface="Arial" panose="020B0604020202020204" pitchFamily="34" charset="0"/>
              </a:rPr>
              <a:t>. </a:t>
            </a:r>
          </a:p>
          <a:p>
            <a:pPr>
              <a:spcBef>
                <a:spcPts val="0"/>
              </a:spcBef>
              <a:spcAft>
                <a:spcPts val="400"/>
              </a:spcAft>
              <a:buSzPct val="100000"/>
            </a:pPr>
            <a:r>
              <a:rPr lang="en-US" sz="1051">
                <a:latin typeface="Arial" panose="020B0604020202020204" pitchFamily="34" charset="0"/>
                <a:cs typeface="Arial" panose="020B0604020202020204" pitchFamily="34" charset="0"/>
              </a:rPr>
              <a:t>Inform teachers, counselors and students.</a:t>
            </a:r>
          </a:p>
          <a:p>
            <a:pPr>
              <a:spcBef>
                <a:spcPts val="0"/>
              </a:spcBef>
              <a:spcAft>
                <a:spcPts val="400"/>
              </a:spcAft>
              <a:buSzPct val="100000"/>
            </a:pPr>
            <a:r>
              <a:rPr lang="en-US" sz="1051">
                <a:latin typeface="Arial" panose="020B0604020202020204" pitchFamily="34" charset="0"/>
                <a:cs typeface="Arial" panose="020B0604020202020204" pitchFamily="34" charset="0"/>
              </a:rPr>
              <a:t>Train attendance accounting staff. </a:t>
            </a:r>
            <a:endParaRPr lang="en-US" sz="1051" dirty="0">
              <a:latin typeface="Arial" panose="020B0604020202020204" pitchFamily="34" charset="0"/>
              <a:cs typeface="Arial" panose="020B0604020202020204" pitchFamily="34" charset="0"/>
            </a:endParaRPr>
          </a:p>
          <a:p>
            <a:pPr marL="0" indent="0">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 School District &amp; Charter Schools:</a:t>
            </a:r>
          </a:p>
          <a:p>
            <a:pPr>
              <a:spcBef>
                <a:spcPts val="0"/>
              </a:spcBef>
              <a:spcAft>
                <a:spcPts val="400"/>
              </a:spcAft>
            </a:pPr>
            <a:r>
              <a:rPr lang="en-US" sz="1051">
                <a:latin typeface="Arial" panose="020B0604020202020204" pitchFamily="34" charset="0"/>
                <a:cs typeface="Arial" panose="020B0604020202020204" pitchFamily="34" charset="0"/>
              </a:rPr>
              <a:t>Junior and senior students, school staff involved with career investigation</a:t>
            </a:r>
          </a:p>
          <a:p>
            <a:pPr marL="0" indent="0">
              <a:buNone/>
            </a:pPr>
            <a:endParaRPr lang="en-US" sz="1051">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Senator </a:t>
            </a:r>
            <a:r>
              <a:rPr lang="en-US" sz="1200" dirty="0">
                <a:solidFill>
                  <a:schemeClr val="tx2"/>
                </a:solidFill>
                <a:latin typeface="Arial" panose="020B0604020202020204" pitchFamily="34" charset="0"/>
                <a:cs typeface="Arial" panose="020B0604020202020204" pitchFamily="34" charset="0"/>
              </a:rPr>
              <a:t>Zaffirini</a:t>
            </a:r>
            <a:endParaRPr lang="en-US" sz="1200">
              <a:solidFill>
                <a:schemeClr val="tx2"/>
              </a:solidFill>
              <a:latin typeface="Arial" panose="020B0604020202020204" pitchFamily="34" charset="0"/>
              <a:cs typeface="Arial" panose="020B0604020202020204" pitchFamily="34" charset="0"/>
            </a:endParaRP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sp>
        <p:nvSpPr>
          <p:cNvPr id="15" name="Right Triangle 14">
            <a:extLst>
              <a:ext uri="{FF2B5EF4-FFF2-40B4-BE49-F238E27FC236}">
                <a16:creationId xmlns:a16="http://schemas.microsoft.com/office/drawing/2014/main" id="{CFC2D1BC-9739-E981-08ED-9FEB5111142A}"/>
              </a:ext>
            </a:extLst>
          </p:cNvPr>
          <p:cNvSpPr/>
          <p:nvPr/>
        </p:nvSpPr>
        <p:spPr>
          <a:xfrm rot="10800000">
            <a:off x="7926915" y="-12784"/>
            <a:ext cx="1219200" cy="1180673"/>
          </a:xfrm>
          <a:prstGeom prst="rtTriangle">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2" name="Graphic 11" descr="Walk with solid fill">
            <a:extLst>
              <a:ext uri="{FF2B5EF4-FFF2-40B4-BE49-F238E27FC236}">
                <a16:creationId xmlns:a16="http://schemas.microsoft.com/office/drawing/2014/main" id="{46179E4E-450E-3539-ED1E-1231854A7F7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86595" y="114369"/>
            <a:ext cx="450995" cy="450995"/>
          </a:xfrm>
          <a:prstGeom prst="rect">
            <a:avLst/>
          </a:prstGeom>
        </p:spPr>
      </p:pic>
    </p:spTree>
    <p:extLst>
      <p:ext uri="{BB962C8B-B14F-4D97-AF65-F5344CB8AC3E}">
        <p14:creationId xmlns:p14="http://schemas.microsoft.com/office/powerpoint/2010/main" val="13523879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SB 544</a:t>
            </a:r>
            <a:r>
              <a:rPr lang="en-US" sz="2100">
                <a:solidFill>
                  <a:schemeClr val="tx2"/>
                </a:solidFill>
                <a:latin typeface="Arial" panose="020B0604020202020204" pitchFamily="34" charset="0"/>
                <a:cs typeface="Arial" panose="020B0604020202020204" pitchFamily="34" charset="0"/>
              </a:rPr>
              <a:t>: Temporary Teaching Certificate</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5037020"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Requires the State Board for Educator Certification (SBEC) to propose rules providing for a person who has at least </a:t>
            </a:r>
            <a:r>
              <a:rPr lang="en-US" sz="1051" b="1" dirty="0">
                <a:solidFill>
                  <a:schemeClr val="tx2"/>
                </a:solidFill>
                <a:latin typeface="Arial" panose="020B0604020202020204" pitchFamily="34" charset="0"/>
                <a:cs typeface="Arial" panose="020B0604020202020204" pitchFamily="34" charset="0"/>
              </a:rPr>
              <a:t>2 semesters' experience as a full-time instructor for the Community College of the Air Force, to be issued a temporary teaching certificate</a:t>
            </a:r>
            <a:r>
              <a:rPr lang="en-US" sz="1051">
                <a:latin typeface="Arial" panose="020B0604020202020204" pitchFamily="34" charset="0"/>
                <a:cs typeface="Arial" panose="020B0604020202020204" pitchFamily="34" charset="0"/>
              </a:rPr>
              <a:t> upon the person's enrollment in an educator preparation program (EPP).</a:t>
            </a:r>
          </a:p>
          <a:p>
            <a:pPr marL="228600" indent="-228600">
              <a:spcBef>
                <a:spcPts val="0"/>
              </a:spcBef>
              <a:spcAft>
                <a:spcPts val="400"/>
              </a:spcAft>
            </a:pPr>
            <a:r>
              <a:rPr lang="en-US" sz="1051">
                <a:latin typeface="Arial" panose="020B0604020202020204" pitchFamily="34" charset="0"/>
                <a:cs typeface="Arial" panose="020B0604020202020204" pitchFamily="34" charset="0"/>
              </a:rPr>
              <a:t>Allows the individual to receive credit for education, training, and clinical or professional experience as an instructor for the Community College of the Air Force toward the requirements for completion of an EPP including requirements regarding coursework, field-based experience, or clinical experience. </a:t>
            </a:r>
          </a:p>
          <a:p>
            <a:pPr marL="228600" indent="-228600">
              <a:spcBef>
                <a:spcPts val="0"/>
              </a:spcBef>
              <a:spcAft>
                <a:spcPts val="400"/>
              </a:spcAft>
            </a:pPr>
            <a:r>
              <a:rPr lang="en-US" sz="1051">
                <a:latin typeface="Arial" panose="020B0604020202020204" pitchFamily="34" charset="0"/>
                <a:cs typeface="Arial" panose="020B0604020202020204" pitchFamily="34" charset="0"/>
              </a:rPr>
              <a:t>Specifies that a temporary teaching certificate issued under the bill's provisions is valid for a term of 1 year from the date of issuance</a:t>
            </a:r>
            <a:r>
              <a:rPr lang="en-US" sz="788"/>
              <a:t>.</a:t>
            </a:r>
            <a:r>
              <a:rPr lang="en-US" sz="1051">
                <a:latin typeface="Arial" panose="020B0604020202020204" pitchFamily="34" charset="0"/>
                <a:cs typeface="Arial" panose="020B0604020202020204" pitchFamily="34" charset="0"/>
              </a:rPr>
              <a:t> </a:t>
            </a:r>
            <a:endParaRPr lang="en-US" sz="1051">
              <a:latin typeface="Arial" panose="020B0604020202020204" pitchFamily="34" charset="0"/>
              <a:ea typeface="Calibri" panose="020F0502020204030204" pitchFamily="34" charset="0"/>
              <a:cs typeface="Arial" panose="020B0604020202020204" pitchFamily="34" charset="0"/>
            </a:endParaRPr>
          </a:p>
          <a:p>
            <a:pPr marL="0" indent="0">
              <a:spcBef>
                <a:spcPts val="0"/>
              </a:spcBef>
              <a:spcAft>
                <a:spcPts val="451"/>
              </a:spcAft>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94</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627876"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Education Code by adding, § 21.0525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Inform HR staff and principals.  </a:t>
            </a:r>
          </a:p>
          <a:p>
            <a:pPr>
              <a:spcBef>
                <a:spcPts val="0"/>
              </a:spcBef>
              <a:spcAft>
                <a:spcPts val="400"/>
              </a:spcAft>
              <a:buSzPct val="100000"/>
              <a:buNone/>
            </a:pPr>
            <a:endParaRPr lang="en-US" sz="1051">
              <a:latin typeface="Arial" panose="020B0604020202020204" pitchFamily="34" charset="0"/>
              <a:cs typeface="Arial" panose="020B0604020202020204" pitchFamily="34" charset="0"/>
            </a:endParaRPr>
          </a:p>
          <a:p>
            <a:pPr marL="0" indent="0">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 School Districts &amp; Charter Schools:</a:t>
            </a:r>
          </a:p>
          <a:p>
            <a:pPr>
              <a:spcBef>
                <a:spcPts val="0"/>
              </a:spcBef>
              <a:spcAft>
                <a:spcPts val="400"/>
              </a:spcAft>
            </a:pPr>
            <a:r>
              <a:rPr lang="en-US" sz="1051">
                <a:latin typeface="Arial" panose="020B0604020202020204" pitchFamily="34" charset="0"/>
                <a:cs typeface="Arial" panose="020B0604020202020204" pitchFamily="34" charset="0"/>
              </a:rPr>
              <a:t>HR staff and principals</a:t>
            </a:r>
          </a:p>
          <a:p>
            <a:pPr marL="0" indent="0">
              <a:buNone/>
            </a:pPr>
            <a:endParaRPr lang="en-US" sz="1051">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Senator Blanco</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sp>
        <p:nvSpPr>
          <p:cNvPr id="15" name="Right Triangle 14">
            <a:extLst>
              <a:ext uri="{FF2B5EF4-FFF2-40B4-BE49-F238E27FC236}">
                <a16:creationId xmlns:a16="http://schemas.microsoft.com/office/drawing/2014/main" id="{CFC2D1BC-9739-E981-08ED-9FEB5111142A}"/>
              </a:ext>
            </a:extLst>
          </p:cNvPr>
          <p:cNvSpPr/>
          <p:nvPr/>
        </p:nvSpPr>
        <p:spPr>
          <a:xfrm rot="10800000">
            <a:off x="7926915" y="-12784"/>
            <a:ext cx="1219200" cy="1180673"/>
          </a:xfrm>
          <a:prstGeom prst="rtTriangle">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2" name="Graphic 11" descr="Walk with solid fill">
            <a:extLst>
              <a:ext uri="{FF2B5EF4-FFF2-40B4-BE49-F238E27FC236}">
                <a16:creationId xmlns:a16="http://schemas.microsoft.com/office/drawing/2014/main" id="{46179E4E-450E-3539-ED1E-1231854A7F7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86595" y="114369"/>
            <a:ext cx="450995" cy="450995"/>
          </a:xfrm>
          <a:prstGeom prst="rect">
            <a:avLst/>
          </a:prstGeom>
        </p:spPr>
      </p:pic>
      <p:sp>
        <p:nvSpPr>
          <p:cNvPr id="17" name="Rectangle 16">
            <a:extLst>
              <a:ext uri="{FF2B5EF4-FFF2-40B4-BE49-F238E27FC236}">
                <a16:creationId xmlns:a16="http://schemas.microsoft.com/office/drawing/2014/main" id="{6E090D33-35E0-11E2-E351-1E15BAD15975}"/>
              </a:ext>
            </a:extLst>
          </p:cNvPr>
          <p:cNvSpPr/>
          <p:nvPr/>
        </p:nvSpPr>
        <p:spPr>
          <a:xfrm>
            <a:off x="-2639" y="4914317"/>
            <a:ext cx="9144000" cy="1925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latin typeface="Arial" panose="020B0604020202020204" pitchFamily="34" charset="0"/>
                <a:cs typeface="Arial" panose="020B0604020202020204" pitchFamily="34" charset="0"/>
              </a:rPr>
              <a:t>Does not take effect until after the beginning of the 2023-24 school year.</a:t>
            </a:r>
          </a:p>
        </p:txBody>
      </p:sp>
    </p:spTree>
    <p:extLst>
      <p:ext uri="{BB962C8B-B14F-4D97-AF65-F5344CB8AC3E}">
        <p14:creationId xmlns:p14="http://schemas.microsoft.com/office/powerpoint/2010/main" val="37998976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SB 798</a:t>
            </a:r>
            <a:r>
              <a:rPr lang="en-US" sz="2100">
                <a:solidFill>
                  <a:schemeClr val="tx2"/>
                </a:solidFill>
                <a:latin typeface="Arial" panose="020B0604020202020204" pitchFamily="34" charset="0"/>
                <a:cs typeface="Arial" panose="020B0604020202020204" pitchFamily="34" charset="0"/>
              </a:rPr>
              <a:t>: Certification Requirements for Public School Counselors</a:t>
            </a:r>
            <a:endParaRPr lang="en-US" sz="210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5037020" cy="3115221"/>
          </a:xfrm>
        </p:spPr>
        <p:txBody>
          <a:bodyPr>
            <a:noAutofit/>
          </a:bodyPr>
          <a:lstStyle/>
          <a:p>
            <a:pPr marL="228600" indent="-228600">
              <a:spcBef>
                <a:spcPts val="0"/>
              </a:spcBef>
              <a:spcAft>
                <a:spcPts val="400"/>
              </a:spcAft>
            </a:pPr>
            <a:r>
              <a:rPr lang="en-US" sz="1051">
                <a:latin typeface="Arial" panose="020B0604020202020204" pitchFamily="34" charset="0"/>
                <a:cs typeface="Arial" panose="020B0604020202020204" pitchFamily="34" charset="0"/>
              </a:rPr>
              <a:t>School counselors are </a:t>
            </a:r>
            <a:r>
              <a:rPr lang="en-US" sz="1051" b="1">
                <a:solidFill>
                  <a:schemeClr val="tx2"/>
                </a:solidFill>
                <a:latin typeface="Arial" panose="020B0604020202020204" pitchFamily="34" charset="0"/>
                <a:cs typeface="Arial" panose="020B0604020202020204" pitchFamily="34" charset="0"/>
              </a:rPr>
              <a:t>no longer require to have experience as a classroom teacher to </a:t>
            </a:r>
            <a:r>
              <a:rPr lang="en-US" sz="1051" b="1" dirty="0">
                <a:solidFill>
                  <a:schemeClr val="tx2"/>
                </a:solidFill>
                <a:latin typeface="Arial" panose="020B0604020202020204" pitchFamily="34" charset="0"/>
                <a:cs typeface="Arial" panose="020B0604020202020204" pitchFamily="34" charset="0"/>
              </a:rPr>
              <a:t>qualify</a:t>
            </a:r>
            <a:r>
              <a:rPr lang="en-US" sz="1051" b="1">
                <a:solidFill>
                  <a:schemeClr val="tx2"/>
                </a:solidFill>
                <a:latin typeface="Arial" panose="020B0604020202020204" pitchFamily="34" charset="0"/>
                <a:cs typeface="Arial" panose="020B0604020202020204" pitchFamily="34" charset="0"/>
              </a:rPr>
              <a:t> as a candidate for a school counselor’s certification. </a:t>
            </a:r>
          </a:p>
          <a:p>
            <a:pPr marL="228600" indent="-228600">
              <a:spcBef>
                <a:spcPts val="0"/>
              </a:spcBef>
              <a:spcAft>
                <a:spcPts val="400"/>
              </a:spcAft>
            </a:pPr>
            <a:r>
              <a:rPr lang="en-US" sz="1051">
                <a:latin typeface="Arial" panose="020B0604020202020204" pitchFamily="34" charset="0"/>
                <a:cs typeface="Arial" panose="020B0604020202020204" pitchFamily="34" charset="0"/>
              </a:rPr>
              <a:t>Requires the State Board for Educator Certification (SBEC), as soon as possible after the effective date of this Act but not later than January 1, 2024, to propose any rules necessary to implement Section 21.0462, Education Code, as added by this Act.</a:t>
            </a:r>
            <a:endParaRPr lang="en-US" sz="1051">
              <a:latin typeface="Arial" panose="020B0604020202020204" pitchFamily="34" charset="0"/>
              <a:ea typeface="Calibri" panose="020F0502020204030204" pitchFamily="34" charset="0"/>
              <a:cs typeface="Arial" panose="020B0604020202020204" pitchFamily="34" charset="0"/>
            </a:endParaRPr>
          </a:p>
          <a:p>
            <a:pPr marL="0" indent="0">
              <a:spcBef>
                <a:spcPts val="0"/>
              </a:spcBef>
              <a:spcAft>
                <a:spcPts val="451"/>
              </a:spcAft>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95</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627876"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dirty="0">
                <a:solidFill>
                  <a:schemeClr val="tx2"/>
                </a:solidFill>
                <a:latin typeface="Arial" panose="020B0604020202020204" pitchFamily="34" charset="0"/>
                <a:cs typeface="Arial" panose="020B0604020202020204" pitchFamily="34" charset="0"/>
              </a:rPr>
              <a:t>Analysis - Amends Education Code by adding, § 21.0462 </a:t>
            </a:r>
            <a:endParaRPr lang="en-US" sz="11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Inform HR staff, principals and teachers  </a:t>
            </a:r>
          </a:p>
          <a:p>
            <a:pPr>
              <a:spcBef>
                <a:spcPts val="0"/>
              </a:spcBef>
              <a:spcAft>
                <a:spcPts val="400"/>
              </a:spcAft>
              <a:buSzPct val="100000"/>
              <a:buNone/>
            </a:pPr>
            <a:endParaRPr lang="en-US" sz="1051">
              <a:latin typeface="Arial" panose="020B0604020202020204" pitchFamily="34" charset="0"/>
              <a:cs typeface="Arial" panose="020B0604020202020204" pitchFamily="34" charset="0"/>
            </a:endParaRPr>
          </a:p>
          <a:p>
            <a:pPr marL="0" indent="0">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 &amp; Charter School:</a:t>
            </a:r>
          </a:p>
          <a:p>
            <a:pPr>
              <a:spcBef>
                <a:spcPts val="0"/>
              </a:spcBef>
              <a:spcAft>
                <a:spcPts val="400"/>
              </a:spcAft>
            </a:pPr>
            <a:r>
              <a:rPr lang="en-US" sz="1051">
                <a:latin typeface="Arial" panose="020B0604020202020204" pitchFamily="34" charset="0"/>
                <a:cs typeface="Arial" panose="020B0604020202020204" pitchFamily="34" charset="0"/>
              </a:rPr>
              <a:t>HR</a:t>
            </a:r>
            <a:r>
              <a:rPr lang="en-US" sz="1051" dirty="0">
                <a:latin typeface="Arial" panose="020B0604020202020204" pitchFamily="34" charset="0"/>
                <a:cs typeface="Arial" panose="020B0604020202020204" pitchFamily="34" charset="0"/>
              </a:rPr>
              <a:t> staff</a:t>
            </a:r>
            <a:r>
              <a:rPr lang="en-US" sz="1051">
                <a:latin typeface="Arial" panose="020B0604020202020204" pitchFamily="34" charset="0"/>
                <a:cs typeface="Arial" panose="020B0604020202020204" pitchFamily="34" charset="0"/>
              </a:rPr>
              <a:t>, principals and teachers</a:t>
            </a:r>
          </a:p>
          <a:p>
            <a:pPr marL="0" indent="0">
              <a:buNone/>
            </a:pPr>
            <a:endParaRPr lang="en-US" sz="1051">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Senator Middleton</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sp>
        <p:nvSpPr>
          <p:cNvPr id="15" name="Right Triangle 14">
            <a:extLst>
              <a:ext uri="{FF2B5EF4-FFF2-40B4-BE49-F238E27FC236}">
                <a16:creationId xmlns:a16="http://schemas.microsoft.com/office/drawing/2014/main" id="{CFC2D1BC-9739-E981-08ED-9FEB5111142A}"/>
              </a:ext>
            </a:extLst>
          </p:cNvPr>
          <p:cNvSpPr/>
          <p:nvPr/>
        </p:nvSpPr>
        <p:spPr>
          <a:xfrm rot="10800000">
            <a:off x="7926915" y="-12784"/>
            <a:ext cx="1219200" cy="1180673"/>
          </a:xfrm>
          <a:prstGeom prst="rtTriangle">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2" name="Graphic 11" descr="Walk with solid fill">
            <a:extLst>
              <a:ext uri="{FF2B5EF4-FFF2-40B4-BE49-F238E27FC236}">
                <a16:creationId xmlns:a16="http://schemas.microsoft.com/office/drawing/2014/main" id="{46179E4E-450E-3539-ED1E-1231854A7F7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86595" y="114369"/>
            <a:ext cx="450995" cy="450995"/>
          </a:xfrm>
          <a:prstGeom prst="rect">
            <a:avLst/>
          </a:prstGeom>
        </p:spPr>
      </p:pic>
      <p:sp>
        <p:nvSpPr>
          <p:cNvPr id="17" name="Rectangle 16">
            <a:extLst>
              <a:ext uri="{FF2B5EF4-FFF2-40B4-BE49-F238E27FC236}">
                <a16:creationId xmlns:a16="http://schemas.microsoft.com/office/drawing/2014/main" id="{6E090D33-35E0-11E2-E351-1E15BAD15975}"/>
              </a:ext>
            </a:extLst>
          </p:cNvPr>
          <p:cNvSpPr/>
          <p:nvPr/>
        </p:nvSpPr>
        <p:spPr>
          <a:xfrm>
            <a:off x="-2639" y="4914317"/>
            <a:ext cx="9144000" cy="1925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Does not take effect until after the beginning of the 2023-24 school year.</a:t>
            </a:r>
          </a:p>
        </p:txBody>
      </p:sp>
    </p:spTree>
    <p:extLst>
      <p:ext uri="{BB962C8B-B14F-4D97-AF65-F5344CB8AC3E}">
        <p14:creationId xmlns:p14="http://schemas.microsoft.com/office/powerpoint/2010/main" val="20669622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a:solidFill>
                  <a:schemeClr val="tx2"/>
                </a:solidFill>
                <a:latin typeface="Arial" panose="020B0604020202020204" pitchFamily="34" charset="0"/>
                <a:cs typeface="Arial" panose="020B0604020202020204" pitchFamily="34" charset="0"/>
                <a:hlinkClick r:id="rId3"/>
              </a:rPr>
              <a:t>SB 1242</a:t>
            </a:r>
            <a:r>
              <a:rPr lang="en-US" sz="2100">
                <a:solidFill>
                  <a:schemeClr val="tx2"/>
                </a:solidFill>
                <a:latin typeface="Arial" panose="020B0604020202020204" pitchFamily="34" charset="0"/>
                <a:cs typeface="Arial" panose="020B0604020202020204" pitchFamily="34" charset="0"/>
              </a:rPr>
              <a:t>: </a:t>
            </a:r>
            <a:r>
              <a:rPr lang="en-US" sz="2100" b="0" i="0">
                <a:solidFill>
                  <a:schemeClr val="tx2"/>
                </a:solidFill>
                <a:effectLst/>
                <a:latin typeface="Arial" panose="020B0604020202020204" pitchFamily="34" charset="0"/>
                <a:cs typeface="Arial" panose="020B0604020202020204" pitchFamily="34" charset="0"/>
              </a:rPr>
              <a:t>Child-Care </a:t>
            </a:r>
            <a:r>
              <a:rPr lang="en-US" sz="2100">
                <a:solidFill>
                  <a:schemeClr val="tx2"/>
                </a:solidFill>
                <a:latin typeface="Arial" panose="020B0604020202020204" pitchFamily="34" charset="0"/>
                <a:cs typeface="Arial" panose="020B0604020202020204" pitchFamily="34" charset="0"/>
              </a:rPr>
              <a:t>F</a:t>
            </a:r>
            <a:r>
              <a:rPr lang="en-US" sz="2100" b="0" i="0">
                <a:solidFill>
                  <a:schemeClr val="tx2"/>
                </a:solidFill>
                <a:effectLst/>
                <a:latin typeface="Arial" panose="020B0604020202020204" pitchFamily="34" charset="0"/>
                <a:cs typeface="Arial" panose="020B0604020202020204" pitchFamily="34" charset="0"/>
              </a:rPr>
              <a:t>acility </a:t>
            </a:r>
            <a:r>
              <a:rPr lang="en-US" sz="2100">
                <a:solidFill>
                  <a:schemeClr val="tx2"/>
                </a:solidFill>
                <a:latin typeface="Arial" panose="020B0604020202020204" pitchFamily="34" charset="0"/>
                <a:cs typeface="Arial" panose="020B0604020202020204" pitchFamily="34" charset="0"/>
              </a:rPr>
              <a:t>E</a:t>
            </a:r>
            <a:r>
              <a:rPr lang="en-US" sz="2100" b="0" i="0">
                <a:solidFill>
                  <a:schemeClr val="tx2"/>
                </a:solidFill>
                <a:effectLst/>
                <a:latin typeface="Arial" panose="020B0604020202020204" pitchFamily="34" charset="0"/>
                <a:cs typeface="Arial" panose="020B0604020202020204" pitchFamily="34" charset="0"/>
              </a:rPr>
              <a:t>mployee </a:t>
            </a:r>
            <a:r>
              <a:rPr lang="en-US" sz="2100">
                <a:solidFill>
                  <a:schemeClr val="tx2"/>
                </a:solidFill>
                <a:latin typeface="Arial" panose="020B0604020202020204" pitchFamily="34" charset="0"/>
                <a:cs typeface="Arial" panose="020B0604020202020204" pitchFamily="34" charset="0"/>
              </a:rPr>
              <a:t>T</a:t>
            </a:r>
            <a:r>
              <a:rPr lang="en-US" sz="2100" b="0" i="0">
                <a:solidFill>
                  <a:schemeClr val="tx2"/>
                </a:solidFill>
                <a:effectLst/>
                <a:latin typeface="Arial" panose="020B0604020202020204" pitchFamily="34" charset="0"/>
                <a:cs typeface="Arial" panose="020B0604020202020204" pitchFamily="34" charset="0"/>
              </a:rPr>
              <a:t>raining</a:t>
            </a:r>
            <a:endParaRPr lang="en-US" sz="210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5037020" cy="3115221"/>
          </a:xfrm>
        </p:spPr>
        <p:txBody>
          <a:bodyPr>
            <a:noAutofit/>
          </a:bodyPr>
          <a:lstStyle/>
          <a:p>
            <a:pPr marL="228600" indent="-228600">
              <a:spcBef>
                <a:spcPts val="0"/>
              </a:spcBef>
              <a:spcAft>
                <a:spcPts val="400"/>
              </a:spcAft>
            </a:pPr>
            <a:r>
              <a:rPr lang="en-US" sz="1050">
                <a:latin typeface="Arial" panose="020B0604020202020204" pitchFamily="34" charset="0"/>
                <a:cs typeface="Arial" panose="020B0604020202020204" pitchFamily="34" charset="0"/>
              </a:rPr>
              <a:t>Allows a newly designated director of a child-care center that received an administrative penalty from the Health and Human Services Commission (HHSC) to start training staff immediately if the newly designated director was not the director at the child-care center when the center received that administrative penalty.</a:t>
            </a:r>
            <a:endParaRPr lang="en-US" sz="1051">
              <a:latin typeface="Arial" panose="020B0604020202020204" pitchFamily="34" charset="0"/>
              <a:ea typeface="Calibri" panose="020F0502020204030204" pitchFamily="34" charset="0"/>
              <a:cs typeface="Arial" panose="020B0604020202020204" pitchFamily="34" charset="0"/>
            </a:endParaRPr>
          </a:p>
          <a:p>
            <a:pPr marL="0" indent="0">
              <a:spcBef>
                <a:spcPts val="0"/>
              </a:spcBef>
              <a:spcAft>
                <a:spcPts val="451"/>
              </a:spcAft>
              <a:buNone/>
            </a:pPr>
            <a:endParaRPr lang="en-US" sz="1051">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96</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a:latin typeface="Arial" panose="020B0604020202020204" pitchFamily="34" charset="0"/>
                <a:cs typeface="Arial" panose="020B0604020202020204" pitchFamily="34" charset="0"/>
              </a:rPr>
              <a:t>Effective Date: September 1, 2023</a:t>
            </a:r>
          </a:p>
          <a:p>
            <a:pPr marL="0" indent="0">
              <a:buNone/>
            </a:pPr>
            <a:endParaRPr lang="en-US" sz="210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627876"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Analysis - Amends Human Resource Code, § 42.0421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62797" y="1148293"/>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a:latin typeface="Arial" panose="020B0604020202020204" pitchFamily="34" charset="0"/>
                <a:cs typeface="Arial" panose="020B0604020202020204" pitchFamily="34" charset="0"/>
              </a:rPr>
              <a:t>Inform administrators responsible for </a:t>
            </a:r>
            <a:r>
              <a:rPr lang="en-US" sz="1051" dirty="0">
                <a:latin typeface="Arial" panose="020B0604020202020204" pitchFamily="34" charset="0"/>
                <a:cs typeface="Arial" panose="020B0604020202020204" pitchFamily="34" charset="0"/>
              </a:rPr>
              <a:t>child-care</a:t>
            </a:r>
            <a:r>
              <a:rPr lang="en-US" sz="1051">
                <a:latin typeface="Arial" panose="020B0604020202020204" pitchFamily="34" charset="0"/>
                <a:cs typeface="Arial" panose="020B0604020202020204" pitchFamily="34" charset="0"/>
              </a:rPr>
              <a:t> programming. </a:t>
            </a:r>
          </a:p>
          <a:p>
            <a:pPr>
              <a:spcBef>
                <a:spcPts val="0"/>
              </a:spcBef>
              <a:spcAft>
                <a:spcPts val="400"/>
              </a:spcAft>
              <a:buSzPct val="100000"/>
              <a:buNone/>
            </a:pPr>
            <a:endParaRPr lang="en-US" sz="1051">
              <a:latin typeface="Arial" panose="020B0604020202020204" pitchFamily="34" charset="0"/>
              <a:cs typeface="Arial" panose="020B0604020202020204" pitchFamily="34" charset="0"/>
            </a:endParaRPr>
          </a:p>
          <a:p>
            <a:pPr marL="0" indent="0">
              <a:buSzPct val="100000"/>
              <a:buNone/>
            </a:pPr>
            <a:endParaRPr lang="en-US" sz="105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 School Districts &amp; Charter Schools:</a:t>
            </a:r>
          </a:p>
          <a:p>
            <a:pPr>
              <a:spcBef>
                <a:spcPts val="0"/>
              </a:spcBef>
              <a:spcAft>
                <a:spcPts val="400"/>
              </a:spcAft>
            </a:pPr>
            <a:r>
              <a:rPr lang="en-US" sz="1051" dirty="0">
                <a:latin typeface="Arial" panose="020B0604020202020204" pitchFamily="34" charset="0"/>
                <a:cs typeface="Arial" panose="020B0604020202020204" pitchFamily="34" charset="0"/>
              </a:rPr>
              <a:t>Child-care</a:t>
            </a:r>
            <a:r>
              <a:rPr lang="en-US" sz="1051">
                <a:latin typeface="Arial" panose="020B0604020202020204" pitchFamily="34" charset="0"/>
                <a:cs typeface="Arial" panose="020B0604020202020204" pitchFamily="34" charset="0"/>
              </a:rPr>
              <a:t> centers  </a:t>
            </a:r>
          </a:p>
          <a:p>
            <a:pPr marL="0" indent="0">
              <a:buNone/>
            </a:pPr>
            <a:endParaRPr lang="en-US" sz="1051">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chemeClr val="tx2"/>
                </a:solidFill>
                <a:latin typeface="Arial" panose="020B0604020202020204" pitchFamily="34" charset="0"/>
                <a:cs typeface="Arial" panose="020B0604020202020204" pitchFamily="34" charset="0"/>
              </a:rPr>
              <a:t>Senator LaMantia</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sp>
        <p:nvSpPr>
          <p:cNvPr id="15" name="Right Triangle 14">
            <a:extLst>
              <a:ext uri="{FF2B5EF4-FFF2-40B4-BE49-F238E27FC236}">
                <a16:creationId xmlns:a16="http://schemas.microsoft.com/office/drawing/2014/main" id="{CFC2D1BC-9739-E981-08ED-9FEB5111142A}"/>
              </a:ext>
            </a:extLst>
          </p:cNvPr>
          <p:cNvSpPr/>
          <p:nvPr/>
        </p:nvSpPr>
        <p:spPr>
          <a:xfrm rot="10800000">
            <a:off x="7926915" y="-12784"/>
            <a:ext cx="1219200" cy="1180673"/>
          </a:xfrm>
          <a:prstGeom prst="rtTriangle">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12" name="Graphic 11" descr="Walk with solid fill">
            <a:extLst>
              <a:ext uri="{FF2B5EF4-FFF2-40B4-BE49-F238E27FC236}">
                <a16:creationId xmlns:a16="http://schemas.microsoft.com/office/drawing/2014/main" id="{46179E4E-450E-3539-ED1E-1231854A7F7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86595" y="114369"/>
            <a:ext cx="450995" cy="450995"/>
          </a:xfrm>
          <a:prstGeom prst="rect">
            <a:avLst/>
          </a:prstGeom>
        </p:spPr>
      </p:pic>
    </p:spTree>
    <p:extLst>
      <p:ext uri="{BB962C8B-B14F-4D97-AF65-F5344CB8AC3E}">
        <p14:creationId xmlns:p14="http://schemas.microsoft.com/office/powerpoint/2010/main" val="28616260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11406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161D00-1A50-9F9A-9BC6-9D2B5F883704}"/>
              </a:ext>
            </a:extLst>
          </p:cNvPr>
          <p:cNvSpPr>
            <a:spLocks noGrp="1"/>
          </p:cNvSpPr>
          <p:nvPr>
            <p:ph type="title"/>
          </p:nvPr>
        </p:nvSpPr>
        <p:spPr>
          <a:xfrm>
            <a:off x="628650" y="2300782"/>
            <a:ext cx="7886700" cy="2139553"/>
          </a:xfrm>
        </p:spPr>
        <p:txBody>
          <a:bodyPr/>
          <a:lstStyle/>
          <a:p>
            <a:r>
              <a:rPr lang="en-US" dirty="0">
                <a:solidFill>
                  <a:schemeClr val="bg1"/>
                </a:solidFill>
                <a:latin typeface="Arial" panose="020B0604020202020204" pitchFamily="34" charset="0"/>
                <a:cs typeface="Arial" panose="020B0604020202020204" pitchFamily="34" charset="0"/>
              </a:rPr>
              <a:t>88</a:t>
            </a:r>
            <a:r>
              <a:rPr lang="en-US" baseline="30000" dirty="0">
                <a:solidFill>
                  <a:schemeClr val="bg1"/>
                </a:solidFill>
                <a:latin typeface="Arial" panose="020B0604020202020204" pitchFamily="34" charset="0"/>
                <a:cs typeface="Arial" panose="020B0604020202020204" pitchFamily="34" charset="0"/>
              </a:rPr>
              <a:t>th</a:t>
            </a:r>
            <a:r>
              <a:rPr lang="en-US" dirty="0">
                <a:solidFill>
                  <a:schemeClr val="bg1"/>
                </a:solidFill>
                <a:latin typeface="Arial" panose="020B0604020202020204" pitchFamily="34" charset="0"/>
                <a:cs typeface="Arial" panose="020B0604020202020204" pitchFamily="34" charset="0"/>
              </a:rPr>
              <a:t> Session of the Texas Legislature, Second Special Session</a:t>
            </a:r>
          </a:p>
        </p:txBody>
      </p:sp>
      <p:sp>
        <p:nvSpPr>
          <p:cNvPr id="4" name="Slide Number Placeholder 3">
            <a:extLst>
              <a:ext uri="{FF2B5EF4-FFF2-40B4-BE49-F238E27FC236}">
                <a16:creationId xmlns:a16="http://schemas.microsoft.com/office/drawing/2014/main" id="{A6EACE70-2525-9B65-B587-6AE25761B4CD}"/>
              </a:ext>
            </a:extLst>
          </p:cNvPr>
          <p:cNvSpPr>
            <a:spLocks noGrp="1"/>
          </p:cNvSpPr>
          <p:nvPr>
            <p:ph type="sldNum" sz="quarter" idx="12"/>
          </p:nvPr>
        </p:nvSpPr>
        <p:spPr/>
        <p:txBody>
          <a:bodyPr/>
          <a:lstStyle/>
          <a:p>
            <a:fld id="{5CBB254D-182E-404A-804D-D98E6FDB1AF7}" type="slidenum">
              <a:rPr lang="en-US" smtClean="0"/>
              <a:t>97</a:t>
            </a:fld>
            <a:endParaRPr lang="en-US"/>
          </a:p>
        </p:txBody>
      </p:sp>
    </p:spTree>
    <p:extLst>
      <p:ext uri="{BB962C8B-B14F-4D97-AF65-F5344CB8AC3E}">
        <p14:creationId xmlns:p14="http://schemas.microsoft.com/office/powerpoint/2010/main" val="34512867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5DA4EE-3F83-C89F-4FCD-3B4B4CE179BF}"/>
              </a:ext>
            </a:extLst>
          </p:cNvPr>
          <p:cNvSpPr/>
          <p:nvPr/>
        </p:nvSpPr>
        <p:spPr>
          <a:xfrm rot="16200000">
            <a:off x="1528187" y="523138"/>
            <a:ext cx="3153420" cy="49808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0F965028-0166-F098-3DDB-2FB9BD4BD028}"/>
              </a:ext>
            </a:extLst>
          </p:cNvPr>
          <p:cNvSpPr>
            <a:spLocks noGrp="1"/>
          </p:cNvSpPr>
          <p:nvPr>
            <p:ph type="title"/>
          </p:nvPr>
        </p:nvSpPr>
        <p:spPr>
          <a:xfrm>
            <a:off x="576029" y="276288"/>
            <a:ext cx="7988107" cy="586905"/>
          </a:xfrm>
        </p:spPr>
        <p:txBody>
          <a:bodyPr>
            <a:noAutofit/>
          </a:bodyPr>
          <a:lstStyle/>
          <a:p>
            <a:r>
              <a:rPr lang="en-US" sz="2100" dirty="0">
                <a:solidFill>
                  <a:schemeClr val="tx2"/>
                </a:solidFill>
                <a:latin typeface="Arial" panose="020B0604020202020204" pitchFamily="34" charset="0"/>
                <a:cs typeface="Arial" panose="020B0604020202020204" pitchFamily="34" charset="0"/>
                <a:hlinkClick r:id="rId3"/>
              </a:rPr>
              <a:t>SB 2</a:t>
            </a:r>
            <a:r>
              <a:rPr lang="en-US" sz="2100" dirty="0">
                <a:solidFill>
                  <a:schemeClr val="tx2"/>
                </a:solidFill>
                <a:latin typeface="Arial" panose="020B0604020202020204" pitchFamily="34" charset="0"/>
                <a:cs typeface="Arial" panose="020B0604020202020204" pitchFamily="34" charset="0"/>
              </a:rPr>
              <a:t>: Property Tax Relief Act</a:t>
            </a:r>
            <a:endParaRPr lang="en-US" sz="2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AFA341-97AA-3D9F-CF17-5B21BBF203B2}"/>
              </a:ext>
            </a:extLst>
          </p:cNvPr>
          <p:cNvSpPr>
            <a:spLocks noGrp="1"/>
          </p:cNvSpPr>
          <p:nvPr>
            <p:ph idx="1"/>
          </p:nvPr>
        </p:nvSpPr>
        <p:spPr>
          <a:xfrm>
            <a:off x="614487" y="1475038"/>
            <a:ext cx="5037020" cy="3115221"/>
          </a:xfrm>
        </p:spPr>
        <p:txBody>
          <a:bodyPr>
            <a:noAutofit/>
          </a:bodyPr>
          <a:lstStyle/>
          <a:p>
            <a:pPr marL="228600" indent="-228600">
              <a:spcBef>
                <a:spcPts val="0"/>
              </a:spcBef>
              <a:spcAft>
                <a:spcPts val="400"/>
              </a:spcAft>
            </a:pPr>
            <a:r>
              <a:rPr lang="en-US" sz="1051" dirty="0">
                <a:latin typeface="Arial" panose="020B0604020202020204" pitchFamily="34" charset="0"/>
                <a:cs typeface="Arial" panose="020B0604020202020204" pitchFamily="34" charset="0"/>
              </a:rPr>
              <a:t>School district tax rate compression. Reduces M&amp;O tax rates by $0.107 for a </a:t>
            </a:r>
            <a:r>
              <a:rPr lang="en-US" sz="1051" b="1" dirty="0">
                <a:solidFill>
                  <a:srgbClr val="114063"/>
                </a:solidFill>
                <a:latin typeface="Arial" panose="020B0604020202020204" pitchFamily="34" charset="0"/>
                <a:cs typeface="Arial" panose="020B0604020202020204" pitchFamily="34" charset="0"/>
              </a:rPr>
              <a:t>maximum Tier I rate of $0.668 and a minimum rate of $0.6192 (90% of max)</a:t>
            </a:r>
            <a:r>
              <a:rPr lang="en-US" sz="1051" dirty="0">
                <a:latin typeface="Arial" panose="020B0604020202020204" pitchFamily="34" charset="0"/>
                <a:cs typeface="Arial" panose="020B0604020202020204" pitchFamily="34" charset="0"/>
              </a:rPr>
              <a:t>.</a:t>
            </a:r>
          </a:p>
          <a:p>
            <a:pPr marL="228600" indent="-228600">
              <a:spcBef>
                <a:spcPts val="0"/>
              </a:spcBef>
              <a:spcAft>
                <a:spcPts val="400"/>
              </a:spcAft>
            </a:pPr>
            <a:r>
              <a:rPr lang="en-US" sz="1051" dirty="0">
                <a:latin typeface="Arial" panose="020B0604020202020204" pitchFamily="34" charset="0"/>
                <a:cs typeface="Arial" panose="020B0604020202020204" pitchFamily="34" charset="0"/>
              </a:rPr>
              <a:t>School district resident homestead exemption is </a:t>
            </a:r>
            <a:r>
              <a:rPr lang="en-US" sz="1051" b="1" dirty="0">
                <a:solidFill>
                  <a:srgbClr val="114063"/>
                </a:solidFill>
                <a:latin typeface="Arial" panose="020B0604020202020204" pitchFamily="34" charset="0"/>
                <a:cs typeface="Arial" panose="020B0604020202020204" pitchFamily="34" charset="0"/>
              </a:rPr>
              <a:t>increased from $40,000 to $100,000.</a:t>
            </a:r>
            <a:r>
              <a:rPr lang="en-US" sz="1051" dirty="0">
                <a:latin typeface="Arial" panose="020B0604020202020204" pitchFamily="34" charset="0"/>
                <a:cs typeface="Arial" panose="020B0604020202020204" pitchFamily="34" charset="0"/>
              </a:rPr>
              <a:t> Extends benefit to homesteads of over 65 and disabled individuals and provides revenue protection for school districts.</a:t>
            </a:r>
          </a:p>
          <a:p>
            <a:pPr marL="228600" indent="-228600">
              <a:spcBef>
                <a:spcPts val="0"/>
              </a:spcBef>
              <a:spcAft>
                <a:spcPts val="400"/>
              </a:spcAft>
            </a:pPr>
            <a:r>
              <a:rPr lang="en-US" sz="1051" b="1" dirty="0">
                <a:solidFill>
                  <a:schemeClr val="tx2"/>
                </a:solidFill>
                <a:latin typeface="Arial" panose="020B0604020202020204" pitchFamily="34" charset="0"/>
                <a:cs typeface="Arial" panose="020B0604020202020204" pitchFamily="34" charset="0"/>
              </a:rPr>
              <a:t> </a:t>
            </a:r>
            <a:r>
              <a:rPr lang="en-US" sz="1050" dirty="0">
                <a:effectLst/>
                <a:latin typeface="Arial" panose="020B0604020202020204" pitchFamily="34" charset="0"/>
                <a:ea typeface="Calibri" panose="020F0502020204030204" pitchFamily="34" charset="0"/>
                <a:cs typeface="Arial" panose="020B0604020202020204" pitchFamily="34" charset="0"/>
              </a:rPr>
              <a:t>Provides a pilot program (3 years) establishing a </a:t>
            </a:r>
            <a:r>
              <a:rPr lang="en-US" sz="1050" b="1" dirty="0">
                <a:solidFill>
                  <a:srgbClr val="114063"/>
                </a:solidFill>
                <a:effectLst/>
                <a:latin typeface="Arial" panose="020B0604020202020204" pitchFamily="34" charset="0"/>
                <a:ea typeface="Calibri" panose="020F0502020204030204" pitchFamily="34" charset="0"/>
                <a:cs typeface="Arial" panose="020B0604020202020204" pitchFamily="34" charset="0"/>
              </a:rPr>
              <a:t>Circuit Breaker </a:t>
            </a:r>
            <a:r>
              <a:rPr lang="en-US" sz="1050" dirty="0">
                <a:effectLst/>
                <a:latin typeface="Arial" panose="020B0604020202020204" pitchFamily="34" charset="0"/>
                <a:ea typeface="Calibri" panose="020F0502020204030204" pitchFamily="34" charset="0"/>
                <a:cs typeface="Arial" panose="020B0604020202020204" pitchFamily="34" charset="0"/>
              </a:rPr>
              <a:t>limitation (caps increase at 20% of value from prior year) on non-homestead properties valued at no more than $5 million. </a:t>
            </a:r>
          </a:p>
          <a:p>
            <a:pPr marL="228600" indent="-228600">
              <a:spcBef>
                <a:spcPts val="0"/>
              </a:spcBef>
              <a:spcAft>
                <a:spcPts val="400"/>
              </a:spcAft>
            </a:pPr>
            <a:r>
              <a:rPr lang="en-US" sz="1050" dirty="0">
                <a:effectLst/>
                <a:latin typeface="Arial" panose="020B0604020202020204" pitchFamily="34" charset="0"/>
                <a:ea typeface="Calibri" panose="020F0502020204030204" pitchFamily="34" charset="0"/>
                <a:cs typeface="Arial" panose="020B0604020202020204" pitchFamily="34" charset="0"/>
              </a:rPr>
              <a:t>Makes changes to the number and method of selection and eligibility requirements for appraisal district board of directors in counties with a population of 75,000 or more.</a:t>
            </a:r>
          </a:p>
          <a:p>
            <a:pPr marL="228600" indent="-228600">
              <a:spcBef>
                <a:spcPts val="0"/>
              </a:spcBef>
              <a:spcAft>
                <a:spcPts val="400"/>
              </a:spcAft>
            </a:pPr>
            <a:r>
              <a:rPr lang="en-US" sz="1050" dirty="0">
                <a:latin typeface="Arial" panose="020B0604020202020204" pitchFamily="34" charset="0"/>
                <a:ea typeface="Calibri" panose="020F0502020204030204" pitchFamily="34" charset="0"/>
                <a:cs typeface="Arial" panose="020B0604020202020204" pitchFamily="34" charset="0"/>
              </a:rPr>
              <a:t>Transitional year requirements related to tax rate calculations, and specific language for tax statement notices showing impact of SB 2 tax savings with and without passage of constitutional amendment (HJR 2). </a:t>
            </a:r>
          </a:p>
          <a:p>
            <a:pPr marL="228600" indent="-228600">
              <a:spcBef>
                <a:spcPts val="0"/>
              </a:spcBef>
              <a:spcAft>
                <a:spcPts val="400"/>
              </a:spcAft>
            </a:pPr>
            <a:r>
              <a:rPr lang="en-US" sz="1050" dirty="0">
                <a:latin typeface="Arial" panose="020B0604020202020204" pitchFamily="34" charset="0"/>
                <a:ea typeface="Calibri" panose="020F0502020204030204" pitchFamily="34" charset="0"/>
                <a:cs typeface="Arial" panose="020B0604020202020204" pitchFamily="34" charset="0"/>
              </a:rPr>
              <a:t>implementation of SB 2 and SRJ 2 is contingent on passage of SB 3 – franchise tax reduction. </a:t>
            </a:r>
            <a:endParaRPr lang="en-US" sz="1050" dirty="0">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9C0C8D4-555F-7398-E059-6860C90D6F0A}"/>
              </a:ext>
            </a:extLst>
          </p:cNvPr>
          <p:cNvSpPr>
            <a:spLocks noGrp="1"/>
          </p:cNvSpPr>
          <p:nvPr>
            <p:ph type="sldNum" sz="quarter" idx="12"/>
          </p:nvPr>
        </p:nvSpPr>
        <p:spPr>
          <a:xfrm>
            <a:off x="6783915" y="4736747"/>
            <a:ext cx="2057400" cy="273844"/>
          </a:xfrm>
        </p:spPr>
        <p:txBody>
          <a:bodyPr/>
          <a:lstStyle/>
          <a:p>
            <a:fld id="{5CBB254D-182E-404A-804D-D98E6FDB1AF7}" type="slidenum">
              <a:rPr lang="en-US" smtClean="0"/>
              <a:t>98</a:t>
            </a:fld>
            <a:endParaRPr lang="en-US"/>
          </a:p>
        </p:txBody>
      </p:sp>
      <p:sp>
        <p:nvSpPr>
          <p:cNvPr id="4" name="Content Placeholder 2">
            <a:extLst>
              <a:ext uri="{FF2B5EF4-FFF2-40B4-BE49-F238E27FC236}">
                <a16:creationId xmlns:a16="http://schemas.microsoft.com/office/drawing/2014/main" id="{3CA17434-DEAD-29B4-1BB1-8831DF15BDE1}"/>
              </a:ext>
            </a:extLst>
          </p:cNvPr>
          <p:cNvSpPr txBox="1">
            <a:spLocks/>
          </p:cNvSpPr>
          <p:nvPr/>
        </p:nvSpPr>
        <p:spPr>
          <a:xfrm>
            <a:off x="576029" y="4696121"/>
            <a:ext cx="7886700" cy="171092"/>
          </a:xfrm>
          <a:prstGeom prst="rect">
            <a:avLst/>
          </a:prstGeom>
        </p:spPr>
        <p:txBody>
          <a:bodyPr vert="horz" lIns="68580" tIns="34291" rIns="68580" bIns="3429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1"/>
              </a:spcAft>
              <a:buNone/>
            </a:pPr>
            <a:r>
              <a:rPr lang="en-US" sz="4200" i="1" dirty="0">
                <a:latin typeface="Arial" panose="020B0604020202020204" pitchFamily="34" charset="0"/>
                <a:cs typeface="Arial" panose="020B0604020202020204" pitchFamily="34" charset="0"/>
              </a:rPr>
              <a:t>Effective Date: Varies by section but most is contingent on passage of constitutional amendment (HJR 2) in general election.</a:t>
            </a:r>
          </a:p>
          <a:p>
            <a:pPr marL="0" indent="0">
              <a:buNone/>
            </a:pPr>
            <a:endParaRPr lang="en-US" sz="2100" dirty="0"/>
          </a:p>
        </p:txBody>
      </p:sp>
      <p:sp>
        <p:nvSpPr>
          <p:cNvPr id="9" name="Content Placeholder 2">
            <a:extLst>
              <a:ext uri="{FF2B5EF4-FFF2-40B4-BE49-F238E27FC236}">
                <a16:creationId xmlns:a16="http://schemas.microsoft.com/office/drawing/2014/main" id="{998EAC4E-B16C-4861-1131-253CA17046E5}"/>
              </a:ext>
            </a:extLst>
          </p:cNvPr>
          <p:cNvSpPr txBox="1">
            <a:spLocks/>
          </p:cNvSpPr>
          <p:nvPr/>
        </p:nvSpPr>
        <p:spPr>
          <a:xfrm>
            <a:off x="670687" y="885339"/>
            <a:ext cx="7897283" cy="2894884"/>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a:p>
        </p:txBody>
      </p:sp>
      <p:sp>
        <p:nvSpPr>
          <p:cNvPr id="5" name="Title 1">
            <a:extLst>
              <a:ext uri="{FF2B5EF4-FFF2-40B4-BE49-F238E27FC236}">
                <a16:creationId xmlns:a16="http://schemas.microsoft.com/office/drawing/2014/main" id="{AB7A694D-088E-4B6C-BCFF-260A55CBB46A}"/>
              </a:ext>
            </a:extLst>
          </p:cNvPr>
          <p:cNvSpPr txBox="1">
            <a:spLocks/>
          </p:cNvSpPr>
          <p:nvPr/>
        </p:nvSpPr>
        <p:spPr>
          <a:xfrm>
            <a:off x="1023631" y="1124583"/>
            <a:ext cx="4662500" cy="327972"/>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dirty="0">
                <a:solidFill>
                  <a:schemeClr val="tx2"/>
                </a:solidFill>
                <a:latin typeface="Arial" panose="020B0604020202020204" pitchFamily="34" charset="0"/>
                <a:cs typeface="Arial" panose="020B0604020202020204" pitchFamily="34" charset="0"/>
              </a:rPr>
              <a:t>Analysis – Amends Education Code, </a:t>
            </a:r>
            <a:r>
              <a:rPr lang="en-US" sz="1100" b="1" dirty="0">
                <a:solidFill>
                  <a:srgbClr val="114063"/>
                </a:solidFill>
                <a:latin typeface="Arial" panose="020B0604020202020204" pitchFamily="34" charset="0"/>
                <a:cs typeface="Arial" panose="020B0604020202020204" pitchFamily="34" charset="0"/>
              </a:rPr>
              <a:t>Chapter</a:t>
            </a:r>
            <a:r>
              <a:rPr lang="en-US" sz="1100" b="1" dirty="0">
                <a:solidFill>
                  <a:schemeClr val="tx2"/>
                </a:solidFill>
                <a:latin typeface="Arial" panose="020B0604020202020204" pitchFamily="34" charset="0"/>
                <a:cs typeface="Arial" panose="020B0604020202020204" pitchFamily="34" charset="0"/>
              </a:rPr>
              <a:t> 46, 48 &amp; 49; Tax Code, Chapters 6, 11, 23, 25, 26, 31, 41, 42; Government Code Chapter 403</a:t>
            </a:r>
            <a:endParaRPr lang="en-US" sz="11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63638A6D-1F79-EF21-4FF7-9D6B20F844E8}"/>
              </a:ext>
            </a:extLst>
          </p:cNvPr>
          <p:cNvSpPr txBox="1">
            <a:spLocks/>
          </p:cNvSpPr>
          <p:nvPr/>
        </p:nvSpPr>
        <p:spPr>
          <a:xfrm>
            <a:off x="5657298" y="1475038"/>
            <a:ext cx="2872215" cy="2035323"/>
          </a:xfrm>
          <a:prstGeom prst="rect">
            <a:avLst/>
          </a:prstGeom>
        </p:spPr>
        <p:txBody>
          <a:bodyPr vert="horz" lIns="68580" tIns="34291" rIns="68580" bIns="3429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1">
                <a:latin typeface="Arial" panose="020B0604020202020204" pitchFamily="34" charset="0"/>
                <a:cs typeface="Arial" panose="020B0604020202020204" pitchFamily="34" charset="0"/>
              </a:rPr>
              <a:t> </a:t>
            </a:r>
          </a:p>
        </p:txBody>
      </p:sp>
      <p:sp>
        <p:nvSpPr>
          <p:cNvPr id="8" name="Title 1">
            <a:extLst>
              <a:ext uri="{FF2B5EF4-FFF2-40B4-BE49-F238E27FC236}">
                <a16:creationId xmlns:a16="http://schemas.microsoft.com/office/drawing/2014/main" id="{D680CBF5-A339-6257-C0BC-66FFFAE5C522}"/>
              </a:ext>
            </a:extLst>
          </p:cNvPr>
          <p:cNvSpPr txBox="1">
            <a:spLocks/>
          </p:cNvSpPr>
          <p:nvPr/>
        </p:nvSpPr>
        <p:spPr>
          <a:xfrm>
            <a:off x="5985983" y="1179320"/>
            <a:ext cx="2107266" cy="288543"/>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Action Items</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C8C27EE4-888C-A2C5-665C-654804F86657}"/>
              </a:ext>
            </a:extLst>
          </p:cNvPr>
          <p:cNvSpPr txBox="1">
            <a:spLocks/>
          </p:cNvSpPr>
          <p:nvPr/>
        </p:nvSpPr>
        <p:spPr>
          <a:xfrm>
            <a:off x="5749217" y="1475037"/>
            <a:ext cx="2739001" cy="1663955"/>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SzPct val="100000"/>
            </a:pPr>
            <a:r>
              <a:rPr lang="en-US" sz="1051" dirty="0">
                <a:latin typeface="Arial" panose="020B0604020202020204" pitchFamily="34" charset="0"/>
                <a:cs typeface="Arial" panose="020B0604020202020204" pitchFamily="34" charset="0"/>
              </a:rPr>
              <a:t>Inform board.</a:t>
            </a:r>
          </a:p>
          <a:p>
            <a:pPr>
              <a:spcBef>
                <a:spcPts val="0"/>
              </a:spcBef>
              <a:spcAft>
                <a:spcPts val="400"/>
              </a:spcAft>
              <a:buSzPct val="100000"/>
            </a:pPr>
            <a:r>
              <a:rPr lang="en-US" sz="1051" dirty="0">
                <a:latin typeface="Arial" panose="020B0604020202020204" pitchFamily="34" charset="0"/>
                <a:cs typeface="Arial" panose="020B0604020202020204" pitchFamily="34" charset="0"/>
              </a:rPr>
              <a:t>Train business office staff responsible for tax rate calculations.</a:t>
            </a:r>
          </a:p>
        </p:txBody>
      </p:sp>
      <p:sp>
        <p:nvSpPr>
          <p:cNvPr id="19" name="Rectangle 18">
            <a:extLst>
              <a:ext uri="{FF2B5EF4-FFF2-40B4-BE49-F238E27FC236}">
                <a16:creationId xmlns:a16="http://schemas.microsoft.com/office/drawing/2014/main" id="{4860626A-A9B9-0AB0-5CBF-79048CB823BD}"/>
              </a:ext>
            </a:extLst>
          </p:cNvPr>
          <p:cNvSpPr/>
          <p:nvPr/>
        </p:nvSpPr>
        <p:spPr>
          <a:xfrm rot="16200000">
            <a:off x="6711698" y="2734178"/>
            <a:ext cx="852645" cy="2859895"/>
          </a:xfrm>
          <a:prstGeom prst="rect">
            <a:avLst/>
          </a:prstGeom>
          <a:noFill/>
          <a:ln w="63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1" name="Title 1">
            <a:extLst>
              <a:ext uri="{FF2B5EF4-FFF2-40B4-BE49-F238E27FC236}">
                <a16:creationId xmlns:a16="http://schemas.microsoft.com/office/drawing/2014/main" id="{CC5C5AAF-14FF-A70C-FD15-04D614419A3F}"/>
              </a:ext>
            </a:extLst>
          </p:cNvPr>
          <p:cNvSpPr txBox="1">
            <a:spLocks/>
          </p:cNvSpPr>
          <p:nvPr/>
        </p:nvSpPr>
        <p:spPr>
          <a:xfrm>
            <a:off x="6056797" y="3328612"/>
            <a:ext cx="2647849" cy="409195"/>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a:solidFill>
                  <a:schemeClr val="tx2"/>
                </a:solidFill>
                <a:latin typeface="Arial" panose="020B0604020202020204" pitchFamily="34" charset="0"/>
                <a:cs typeface="Arial" panose="020B0604020202020204" pitchFamily="34" charset="0"/>
              </a:rPr>
              <a:t>Primary Affected Stakeholders </a:t>
            </a:r>
            <a:endParaRPr lang="en-US" sz="1100" b="1">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0684F077-0335-535C-A20A-998B30208D60}"/>
              </a:ext>
            </a:extLst>
          </p:cNvPr>
          <p:cNvSpPr txBox="1">
            <a:spLocks/>
          </p:cNvSpPr>
          <p:nvPr/>
        </p:nvSpPr>
        <p:spPr>
          <a:xfrm>
            <a:off x="5749217" y="3801937"/>
            <a:ext cx="2818750" cy="772594"/>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400"/>
              </a:spcAft>
              <a:buNone/>
            </a:pPr>
            <a:r>
              <a:rPr lang="en-US" sz="1051">
                <a:latin typeface="Arial" panose="020B0604020202020204" pitchFamily="34" charset="0"/>
                <a:cs typeface="Arial" panose="020B0604020202020204" pitchFamily="34" charset="0"/>
              </a:rPr>
              <a:t>School Districts</a:t>
            </a:r>
          </a:p>
          <a:p>
            <a:pPr>
              <a:spcBef>
                <a:spcPts val="0"/>
              </a:spcBef>
              <a:spcAft>
                <a:spcPts val="400"/>
              </a:spcAft>
            </a:pPr>
            <a:r>
              <a:rPr lang="en-US" sz="1051">
                <a:latin typeface="Arial" panose="020B0604020202020204" pitchFamily="34" charset="0"/>
                <a:cs typeface="Arial" panose="020B0604020202020204" pitchFamily="34" charset="0"/>
              </a:rPr>
              <a:t>Board of trustees, Chief Financial Officer, district taxpayers </a:t>
            </a:r>
          </a:p>
        </p:txBody>
      </p:sp>
      <p:sp>
        <p:nvSpPr>
          <p:cNvPr id="23" name="Content Placeholder 2">
            <a:extLst>
              <a:ext uri="{FF2B5EF4-FFF2-40B4-BE49-F238E27FC236}">
                <a16:creationId xmlns:a16="http://schemas.microsoft.com/office/drawing/2014/main" id="{6C9506D6-8078-8B1D-F877-197FC1CBF5DC}"/>
              </a:ext>
            </a:extLst>
          </p:cNvPr>
          <p:cNvSpPr txBox="1">
            <a:spLocks/>
          </p:cNvSpPr>
          <p:nvPr/>
        </p:nvSpPr>
        <p:spPr>
          <a:xfrm>
            <a:off x="579863" y="758275"/>
            <a:ext cx="7017835" cy="180259"/>
          </a:xfrm>
          <a:prstGeom prst="rect">
            <a:avLst/>
          </a:prstGeom>
        </p:spPr>
        <p:txBody>
          <a:bodyPr vert="horz" lIns="68580" tIns="34291" rIns="68580"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tx2"/>
                </a:solidFill>
                <a:latin typeface="Arial" panose="020B0604020202020204" pitchFamily="34" charset="0"/>
                <a:cs typeface="Arial" panose="020B0604020202020204" pitchFamily="34" charset="0"/>
              </a:rPr>
              <a:t>Senator Bettencourt and Coauthored by all Senators</a:t>
            </a:r>
          </a:p>
        </p:txBody>
      </p:sp>
      <p:pic>
        <p:nvPicPr>
          <p:cNvPr id="11" name="Graphic 10" descr="Pin with solid fill">
            <a:extLst>
              <a:ext uri="{FF2B5EF4-FFF2-40B4-BE49-F238E27FC236}">
                <a16:creationId xmlns:a16="http://schemas.microsoft.com/office/drawing/2014/main" id="{8111F3F4-B721-644D-0741-A00E1190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9317" y="1167890"/>
            <a:ext cx="253480" cy="253480"/>
          </a:xfrm>
          <a:prstGeom prst="rect">
            <a:avLst/>
          </a:prstGeom>
        </p:spPr>
      </p:pic>
      <p:pic>
        <p:nvPicPr>
          <p:cNvPr id="7" name="Graphic 6" descr="Users with solid fill">
            <a:extLst>
              <a:ext uri="{FF2B5EF4-FFF2-40B4-BE49-F238E27FC236}">
                <a16:creationId xmlns:a16="http://schemas.microsoft.com/office/drawing/2014/main" id="{F3E6715C-6970-5FC6-B61E-F465996B26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217" y="3372903"/>
            <a:ext cx="307576" cy="307576"/>
          </a:xfrm>
          <a:prstGeom prst="rect">
            <a:avLst/>
          </a:prstGeom>
        </p:spPr>
      </p:pic>
      <p:pic>
        <p:nvPicPr>
          <p:cNvPr id="14" name="Graphic 13" descr="Folder Search with solid fill">
            <a:extLst>
              <a:ext uri="{FF2B5EF4-FFF2-40B4-BE49-F238E27FC236}">
                <a16:creationId xmlns:a16="http://schemas.microsoft.com/office/drawing/2014/main" id="{42B631F2-FA35-6843-7859-6CF1D30B45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687" y="1108653"/>
            <a:ext cx="328183" cy="328183"/>
          </a:xfrm>
          <a:prstGeom prst="rect">
            <a:avLst/>
          </a:prstGeom>
        </p:spPr>
      </p:pic>
      <p:sp>
        <p:nvSpPr>
          <p:cNvPr id="15" name="Right Triangle 14">
            <a:extLst>
              <a:ext uri="{FF2B5EF4-FFF2-40B4-BE49-F238E27FC236}">
                <a16:creationId xmlns:a16="http://schemas.microsoft.com/office/drawing/2014/main" id="{CFC2D1BC-9739-E981-08ED-9FEB5111142A}"/>
              </a:ext>
            </a:extLst>
          </p:cNvPr>
          <p:cNvSpPr/>
          <p:nvPr/>
        </p:nvSpPr>
        <p:spPr>
          <a:xfrm rot="10800000">
            <a:off x="7926915" y="-12784"/>
            <a:ext cx="1219200" cy="1180673"/>
          </a:xfrm>
          <a:prstGeom prst="rtTriangle">
            <a:avLst/>
          </a:prstGeom>
          <a:solidFill>
            <a:srgbClr val="DD8E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a:t> </a:t>
            </a:r>
          </a:p>
        </p:txBody>
      </p:sp>
      <p:pic>
        <p:nvPicPr>
          <p:cNvPr id="20" name="Graphic 19" descr="Piggy Bank with solid fill">
            <a:extLst>
              <a:ext uri="{FF2B5EF4-FFF2-40B4-BE49-F238E27FC236}">
                <a16:creationId xmlns:a16="http://schemas.microsoft.com/office/drawing/2014/main" id="{0EDBE9B2-8D6E-77D7-38D7-65964EF012C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8454693" y="79085"/>
            <a:ext cx="628681" cy="549101"/>
          </a:xfrm>
          <a:prstGeom prst="rect">
            <a:avLst/>
          </a:prstGeom>
        </p:spPr>
      </p:pic>
      <p:sp>
        <p:nvSpPr>
          <p:cNvPr id="12" name="Rectangle 11">
            <a:extLst>
              <a:ext uri="{FF2B5EF4-FFF2-40B4-BE49-F238E27FC236}">
                <a16:creationId xmlns:a16="http://schemas.microsoft.com/office/drawing/2014/main" id="{B9B0B5A9-9195-F7C5-2EF4-A7093E23DC0E}"/>
              </a:ext>
            </a:extLst>
          </p:cNvPr>
          <p:cNvSpPr/>
          <p:nvPr/>
        </p:nvSpPr>
        <p:spPr>
          <a:xfrm>
            <a:off x="-2639" y="4914317"/>
            <a:ext cx="9144000" cy="1925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See separate SB 2 summary for additional details</a:t>
            </a:r>
          </a:p>
        </p:txBody>
      </p:sp>
    </p:spTree>
    <p:extLst>
      <p:ext uri="{BB962C8B-B14F-4D97-AF65-F5344CB8AC3E}">
        <p14:creationId xmlns:p14="http://schemas.microsoft.com/office/powerpoint/2010/main" val="28395553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114063"/>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EACE70-2525-9B65-B587-6AE25761B4C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BB254D-182E-404A-804D-D98E6FDB1AF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859ACE7-BF53-37B9-DBFE-A2F1C2FDF4CA}"/>
              </a:ext>
            </a:extLst>
          </p:cNvPr>
          <p:cNvSpPr txBox="1"/>
          <p:nvPr/>
        </p:nvSpPr>
        <p:spPr>
          <a:xfrm>
            <a:off x="1281659" y="704538"/>
            <a:ext cx="6633148" cy="3724096"/>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References and Resources</a:t>
            </a:r>
          </a:p>
          <a:p>
            <a:pPr algn="ct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Texas Legislature Online - </a:t>
            </a:r>
            <a:r>
              <a:rPr lang="en-US"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TLO (texas.gov)</a:t>
            </a:r>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Texas ISD - </a:t>
            </a:r>
            <a:r>
              <a:rPr lang="en-US"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Home | Texas ISD</a:t>
            </a:r>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Texas Tribune - </a:t>
            </a:r>
            <a:r>
              <a:rPr lang="en-US"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The Texas Tribune</a:t>
            </a:r>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Quorum Report - </a:t>
            </a:r>
            <a:r>
              <a:rPr lang="en-US"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The Texas Tribune</a:t>
            </a:r>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pPr algn="ctr"/>
            <a:r>
              <a:rPr lang="en-US" sz="3200" b="1">
                <a:solidFill>
                  <a:schemeClr val="bg1"/>
                </a:solidFill>
                <a:latin typeface="Arial" panose="020B0604020202020204" pitchFamily="34" charset="0"/>
                <a:cs typeface="Arial" panose="020B0604020202020204" pitchFamily="34" charset="0"/>
              </a:rPr>
              <a:t>Thank you!</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97507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1078</TotalTime>
  <Words>20714</Words>
  <Application>Microsoft Office PowerPoint</Application>
  <PresentationFormat>On-screen Show (16:9)</PresentationFormat>
  <Paragraphs>2018</Paragraphs>
  <Slides>99</Slides>
  <Notes>97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99</vt:i4>
      </vt:variant>
    </vt:vector>
  </HeadingPairs>
  <TitlesOfParts>
    <vt:vector size="103" baseType="lpstr">
      <vt:lpstr>Arial</vt:lpstr>
      <vt:lpstr>Calibri</vt:lpstr>
      <vt:lpstr>Calibri Light</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School Safety &amp; Security, Student Health</vt:lpstr>
      <vt:lpstr>HB 3: Safety &amp; Security Requirements and Funding</vt:lpstr>
      <vt:lpstr>HB 18: Electronic devices provided to students by a public school  </vt:lpstr>
      <vt:lpstr>HB 63: Child Abuse or Neglect Reporting </vt:lpstr>
      <vt:lpstr>HB 114: Marijuana and E-Cigarettes on or Near Campuses</vt:lpstr>
      <vt:lpstr>HB 473: Parental Rights Regarding Threat Assessments </vt:lpstr>
      <vt:lpstr>HB 567: Discrimination Based on Hair Texture or Hairstyle </vt:lpstr>
      <vt:lpstr>HB 1002: Public School Concussion Oversight Team </vt:lpstr>
      <vt:lpstr>HB 1297: Student Vision Screening</vt:lpstr>
      <vt:lpstr>HB 1760: Prosecution for Possession of Certain Weapons</vt:lpstr>
      <vt:lpstr>HB 1905: Safety Training</vt:lpstr>
      <vt:lpstr>HB 2484: Safety of a Referee, Judge or other Official</vt:lpstr>
      <vt:lpstr>HB 2495: Athletic Trainers</vt:lpstr>
      <vt:lpstr>HB 2512: Athletic Trainers</vt:lpstr>
      <vt:lpstr>HB 3623: School Marshals</vt:lpstr>
      <vt:lpstr>HB 3908: Fentanyl Abuse Prevention (Tucker’s Law)</vt:lpstr>
      <vt:lpstr>HB 4375: CPR and AED Student Training</vt:lpstr>
      <vt:lpstr>HB 4906: School Peace Officers – Access to Electronic Comms</vt:lpstr>
      <vt:lpstr>SB 29: Prohibited Gov’t Enforcement of COVID-19 Mandates</vt:lpstr>
      <vt:lpstr>SB 37: Criminal Offense of Hazing</vt:lpstr>
      <vt:lpstr>SB 133: Prohibiting Physical Restraint, Chemical Irritants or Tasers</vt:lpstr>
      <vt:lpstr>SB 294: Use of Epinephrine Auto-Injectors on School Campuses</vt:lpstr>
      <vt:lpstr>SB 629: Opioid Antagonists on Public / Private School Campuses</vt:lpstr>
      <vt:lpstr>SB 763: Allowing Chaplains to Serve as Counselors</vt:lpstr>
      <vt:lpstr>SB 838: Silent Panic Alert Technology for Classrooms</vt:lpstr>
      <vt:lpstr>SB 999: Providers of Active Shooter Training</vt:lpstr>
      <vt:lpstr>SB 1506: Seizure Disorder Management and Treatment</vt:lpstr>
      <vt:lpstr>SB 1720: Threat Assessment Reporting - Confidentiality</vt:lpstr>
      <vt:lpstr>SB 2069: Posting of Signs Regarding Human Trafficking</vt:lpstr>
      <vt:lpstr>Assessment, Accountability and Instruction</vt:lpstr>
      <vt:lpstr>HB 900: Public School Library Materials – “Reader Act”</vt:lpstr>
      <vt:lpstr>HB 1225: Paper Administration of Assessment Instruments</vt:lpstr>
      <vt:lpstr>HB 1416: Accelerated Learning Updates</vt:lpstr>
      <vt:lpstr>HB 1605: Instructional Materials/Technology/TEKS</vt:lpstr>
      <vt:lpstr>HB 1615: Availability of Pre-K Programs</vt:lpstr>
      <vt:lpstr>HB 2209: Rural Pathway Excellence Partnership Program </vt:lpstr>
      <vt:lpstr>HB 2575: Workforce Diploma Pilot Program </vt:lpstr>
      <vt:lpstr>HB 3803:  Parental Rights – Student Course or Grade Retention</vt:lpstr>
      <vt:lpstr>HB 3928: Dyslexia Evaluations and Services</vt:lpstr>
      <vt:lpstr>HB 5195: Services to Students Detained in Juvenile Facilities</vt:lpstr>
      <vt:lpstr>SB 1647: Dropout Recovery Education Programs</vt:lpstr>
      <vt:lpstr>SB 2032: Adult High School Charter Programs</vt:lpstr>
      <vt:lpstr>SB 2124: Advanced Mathematics Courses in Middle Schools</vt:lpstr>
      <vt:lpstr>SB 2139: Opportunity High School Diploma Program</vt:lpstr>
      <vt:lpstr>SB 2294: Texas First Early High School Completion Program</vt:lpstr>
      <vt:lpstr>SB 2304: Regulation of Driver Training Courses</vt:lpstr>
      <vt:lpstr>Higher Education Bills (1 of 2)</vt:lpstr>
      <vt:lpstr>Higher Education Bills (2 of 2)</vt:lpstr>
      <vt:lpstr>District &amp; Charter School Governance; Open Government</vt:lpstr>
      <vt:lpstr>HB 699: Non-enrolled Students Participating in UIL</vt:lpstr>
      <vt:lpstr>HB 1212: Student Absences for Observing Religious Holy Days</vt:lpstr>
      <vt:lpstr>HB 1707: Applicability of Certain Laws to Charter Schools</vt:lpstr>
      <vt:lpstr>HB 2012: Display of National Motto</vt:lpstr>
      <vt:lpstr>HB 2102: Charter School Opening and Expansion</vt:lpstr>
      <vt:lpstr>HB 3440: Required Internet Posting of Board Agendas</vt:lpstr>
      <vt:lpstr>HB 3917: Resolving Complaint of Student Non-attendance</vt:lpstr>
      <vt:lpstr>HB 3991: Texas Fruit and Vegetable Day</vt:lpstr>
      <vt:lpstr>SB 943: Publication of Notices by Governmental Entities</vt:lpstr>
      <vt:lpstr>SB 1008: Establishing Residency For Public School Enrollment</vt:lpstr>
      <vt:lpstr>SB 1045: Creation of 15th Court of Appeals</vt:lpstr>
      <vt:lpstr>SB 1098: Parent Rights Regarding Child-Care Facilities</vt:lpstr>
      <vt:lpstr>SB 1893: Restrictions on Social Media</vt:lpstr>
      <vt:lpstr>Election Bills</vt:lpstr>
      <vt:lpstr>Bills Written Specific to a School District or Group of Districts</vt:lpstr>
      <vt:lpstr>School Finance &amp; Property Tax</vt:lpstr>
      <vt:lpstr>HB 1: General Appropriations</vt:lpstr>
      <vt:lpstr>HB 1: General Appropriations for Article III – Pre-k-12</vt:lpstr>
      <vt:lpstr>HB 5: Economic Development</vt:lpstr>
      <vt:lpstr>HB 1926: Supplemental Special Education Services</vt:lpstr>
      <vt:lpstr>HB 3708: Allotment for Non-Enrolled Students Participating in UIL</vt:lpstr>
      <vt:lpstr>SB 30: Supplemental Appropriations</vt:lpstr>
      <vt:lpstr>Property Tax – Indirect Bills (1 of 3)</vt:lpstr>
      <vt:lpstr>Property Tax – Indirect Bills (2 of 3)</vt:lpstr>
      <vt:lpstr>Property Tax – Indirect Bills (3 of 3)</vt:lpstr>
      <vt:lpstr>Human Resources, TRS &amp; Student Specific</vt:lpstr>
      <vt:lpstr>HB 108: Specialty License Plates</vt:lpstr>
      <vt:lpstr>HB 621: Temporary CTE Certification</vt:lpstr>
      <vt:lpstr>HB 1789: Appointment/Employment of Bus Drivers</vt:lpstr>
      <vt:lpstr>HB 1959: School Transfers of Peace Officers’ Children</vt:lpstr>
      <vt:lpstr>HB 2729: Teacher Requirements for Pre-K</vt:lpstr>
      <vt:lpstr>HB 2892: School Transfers of Military Service Members</vt:lpstr>
      <vt:lpstr>HB 2929: Continuing Education for Teachers and Counselors</vt:lpstr>
      <vt:lpstr>HB 4520: Convicted Educators – Employment/Benefits</vt:lpstr>
      <vt:lpstr>SB 10: Benefits Paid by Teacher Retirement System of Texas</vt:lpstr>
      <vt:lpstr>SB 68: Excused Absences for Career Investigation</vt:lpstr>
      <vt:lpstr>SB 544: Temporary Teaching Certificate</vt:lpstr>
      <vt:lpstr>SB 798: Certification Requirements for Public School Counselors</vt:lpstr>
      <vt:lpstr>SB 1242: Child-Care Facility Employee Training</vt:lpstr>
      <vt:lpstr>88th Session of the Texas Legislature, Second Special Session</vt:lpstr>
      <vt:lpstr>SB 2: Property Tax Relief 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Bill Summary</dc:title>
  <dc:creator>Abbey</dc:creator>
  <cp:lastModifiedBy>Terry Smith</cp:lastModifiedBy>
  <cp:revision>6</cp:revision>
  <cp:lastPrinted>2023-07-29T15:18:29Z</cp:lastPrinted>
  <dcterms:created xsi:type="dcterms:W3CDTF">2023-05-08T01:36:44Z</dcterms:created>
  <dcterms:modified xsi:type="dcterms:W3CDTF">2023-07-31T19:04:01Z</dcterms:modified>
</cp:coreProperties>
</file>